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AVjWph06A1GSqgHOTAVjo04t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738" autoAdjust="0"/>
  </p:normalViewPr>
  <p:slideViewPr>
    <p:cSldViewPr snapToGrid="0">
      <p:cViewPr varScale="1">
        <p:scale>
          <a:sx n="32" d="100"/>
          <a:sy n="32" d="100"/>
        </p:scale>
        <p:origin x="27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6" rIns="91418" bIns="4569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6" rIns="91418" bIns="45696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6" rIns="91418" bIns="4569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6" rIns="91418" bIns="4569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6" rIns="91418" bIns="4569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6" rIns="91418" bIns="4569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6" rIns="91418" bIns="45696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GB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microsoft.com/office/2007/relationships/hdphoto" Target="../media/hdphoto1.wdp"/><Relationship Id="rId26" Type="http://schemas.openxmlformats.org/officeDocument/2006/relationships/image" Target="../media/image23.jpe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 rot="-5046850">
            <a:off x="1206308" y="13092134"/>
            <a:ext cx="3250235" cy="345743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602322" y="15418900"/>
            <a:ext cx="5842500" cy="101111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</a:rPr>
              <a:t>                                    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rot="5400000" flipH="1">
            <a:off x="6314796" y="10965481"/>
            <a:ext cx="3169800" cy="3284152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329081" y="13266179"/>
            <a:ext cx="5842861" cy="95415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723910" y="11039351"/>
            <a:ext cx="5194103" cy="921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5400000">
            <a:off x="1156832" y="8343240"/>
            <a:ext cx="3205800" cy="4017000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 flipH="1">
            <a:off x="6224423" y="6461006"/>
            <a:ext cx="3302103" cy="3154427"/>
          </a:xfrm>
          <a:prstGeom prst="blockArc">
            <a:avLst>
              <a:gd name="adj1" fmla="val 10800000"/>
              <a:gd name="adj2" fmla="val 21541939"/>
              <a:gd name="adj3" fmla="val 27644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574212" y="8764680"/>
            <a:ext cx="5466138" cy="918777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422850" y="6306207"/>
            <a:ext cx="5550000" cy="96106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</a:t>
            </a: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-5400000">
            <a:off x="744331" y="3797303"/>
            <a:ext cx="3345900" cy="35718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5400000" flipH="1">
            <a:off x="6038954" y="1670508"/>
            <a:ext cx="3110400" cy="3274800"/>
          </a:xfrm>
          <a:prstGeom prst="blockArc">
            <a:avLst>
              <a:gd name="adj1" fmla="val 11091293"/>
              <a:gd name="adj2" fmla="val 569901"/>
              <a:gd name="adj3" fmla="val 27181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199411" y="3916308"/>
            <a:ext cx="5571900" cy="9381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726377" y="5931846"/>
            <a:ext cx="1483123" cy="130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210514" y="6097925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6635257" y="8563629"/>
            <a:ext cx="1036572" cy="123575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685640" y="8716318"/>
            <a:ext cx="7803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255308" y="13053372"/>
            <a:ext cx="1215000" cy="130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7312905" y="13191063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355310" y="1810565"/>
            <a:ext cx="6023100" cy="852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8051582" y="3390405"/>
            <a:ext cx="1215000" cy="1305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8224087" y="3584730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-5400000">
            <a:off x="371577" y="1787623"/>
            <a:ext cx="1231800" cy="807000"/>
          </a:xfrm>
          <a:prstGeom prst="triangl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7288331" y="13219771"/>
            <a:ext cx="1116828" cy="85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6766165" y="8774574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148410" y="6133601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8198346" y="3660930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8107426" y="15250549"/>
            <a:ext cx="1215000" cy="1305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8441836" y="15517880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464596" y="15350424"/>
            <a:ext cx="841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916604" y="15147636"/>
            <a:ext cx="1925086" cy="116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GB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Circus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            B</a:t>
            </a:r>
            <a:r>
              <a:rPr lang="en-GB" sz="24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oy!</a:t>
            </a:r>
            <a:endParaRPr sz="2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8010235" y="11745433"/>
            <a:ext cx="2568652" cy="646290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</a:t>
            </a:r>
            <a:r>
              <a:rPr lang="en-GB" sz="20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reative</a:t>
            </a:r>
            <a:endParaRPr lang="en-GB" sz="16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       Adaptation</a:t>
            </a:r>
            <a:endParaRPr lang="en-GB" sz="20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 txBox="1"/>
          <p:nvPr/>
        </p:nvSpPr>
        <p:spPr>
          <a:xfrm rot="20899041">
            <a:off x="306530" y="10180900"/>
            <a:ext cx="1830281" cy="73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155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Lady of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Letters</a:t>
            </a:r>
            <a:endParaRPr sz="20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874912" y="8721084"/>
            <a:ext cx="15735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The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Ratz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3425273" y="13315333"/>
            <a:ext cx="2540718" cy="141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Soap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</a:t>
            </a:r>
            <a:endParaRPr lang="en-GB"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lang="en-GB"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8099721" y="6843396"/>
            <a:ext cx="9573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5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 txBox="1"/>
          <p:nvPr/>
        </p:nvSpPr>
        <p:spPr>
          <a:xfrm rot="2221365">
            <a:off x="12982230" y="4692964"/>
            <a:ext cx="154918" cy="42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6499827" y="6427373"/>
            <a:ext cx="10652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endParaRPr sz="18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3346369" y="3848551"/>
            <a:ext cx="1465237" cy="10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C3 –An</a:t>
            </a: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Inspector Calls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137197" y="4144057"/>
            <a:ext cx="1638505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C1 </a:t>
            </a: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Devising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Drama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/>
          <p:nvPr/>
        </p:nvSpPr>
        <p:spPr>
          <a:xfrm rot="2201573">
            <a:off x="7578543" y="1831560"/>
            <a:ext cx="1142400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C2 Scripted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2471896" y="1872035"/>
            <a:ext cx="26022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   C</a:t>
            </a:r>
            <a:r>
              <a:rPr lang="en-GB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3-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 err="1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nterpreting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Arial"/>
                <a:cs typeface="Calibri"/>
                <a:sym typeface="Calibri"/>
              </a:rPr>
              <a:t>           Theatre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" descr="A group of people standing in a room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77260">
            <a:off x="2287634" y="8850331"/>
            <a:ext cx="979622" cy="75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 descr="A close up of a logo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77" y="4974699"/>
            <a:ext cx="1199409" cy="788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5893238" y="601579"/>
            <a:ext cx="1848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862934" y="293711"/>
            <a:ext cx="5974500" cy="5847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Drama Curriculum Roadmap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664800" y="16594276"/>
            <a:ext cx="35193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What’s more important dialogue or action?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confidence,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acting skills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unleash  imagination!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7188214" y="14275838"/>
            <a:ext cx="25809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Whose style is it anyway? </a:t>
            </a:r>
            <a:endParaRPr lang="en-GB"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100"/>
            </a:pPr>
            <a:r>
              <a:rPr lang="en-GB" sz="1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Adaptation- To explore different script extracts / poems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dramatic techniques.</a:t>
            </a:r>
            <a:r>
              <a:rPr lang="en-GB" sz="1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7356796" y="5196410"/>
            <a:ext cx="226227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100"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What's in a name? C2 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character, language, structure &amp; meanings created in a live production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3286363" y="1065504"/>
            <a:ext cx="290071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100"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Is it important to stay true to a playwright’s intention? 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Recall C3 Interpreting Theatre. Study of set text IC &amp; Live Theatre Response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-9340" y="13570364"/>
            <a:ext cx="123275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audiences want?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Telling  -  To explore / experiment with HOW to tell a story on stage.                       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1"/>
          <p:cNvCxnSpPr>
            <a:cxnSpLocks/>
            <a:endCxn id="225" idx="0"/>
          </p:cNvCxnSpPr>
          <p:nvPr/>
        </p:nvCxnSpPr>
        <p:spPr>
          <a:xfrm flipH="1" flipV="1">
            <a:off x="-1939145" y="15021431"/>
            <a:ext cx="377764" cy="1413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7" name="Google Shape;177;p1"/>
          <p:cNvCxnSpPr>
            <a:cxnSpLocks/>
          </p:cNvCxnSpPr>
          <p:nvPr/>
        </p:nvCxnSpPr>
        <p:spPr>
          <a:xfrm flipV="1">
            <a:off x="9396946" y="13038984"/>
            <a:ext cx="131962" cy="123316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3" name="Google Shape;183;p1"/>
          <p:cNvCxnSpPr>
            <a:cxnSpLocks/>
          </p:cNvCxnSpPr>
          <p:nvPr/>
        </p:nvCxnSpPr>
        <p:spPr>
          <a:xfrm flipH="1">
            <a:off x="4944810" y="1597538"/>
            <a:ext cx="462375" cy="15254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1"/>
          <p:cNvSpPr txBox="1"/>
          <p:nvPr/>
        </p:nvSpPr>
        <p:spPr>
          <a:xfrm>
            <a:off x="1938657" y="5085416"/>
            <a:ext cx="2540578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makes good theatre?</a:t>
            </a:r>
          </a:p>
          <a:p>
            <a:pPr lvl="0" algn="ctr">
              <a:buSzPts val="11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C1 – Devising Drama - To explore a range of stimuli &amp; use knowledge of        </a:t>
            </a:r>
          </a:p>
          <a:p>
            <a:pPr lvl="0" algn="ctr">
              <a:buSzPts val="11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styles, genre &amp; form to devise a piece of theatre for Component 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1"/>
          <p:cNvCxnSpPr>
            <a:cxnSpLocks/>
          </p:cNvCxnSpPr>
          <p:nvPr/>
        </p:nvCxnSpPr>
        <p:spPr>
          <a:xfrm flipH="1" flipV="1">
            <a:off x="7396681" y="4858959"/>
            <a:ext cx="336824" cy="2429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1"/>
          <p:cNvSpPr/>
          <p:nvPr/>
        </p:nvSpPr>
        <p:spPr>
          <a:xfrm>
            <a:off x="4087997" y="14586858"/>
            <a:ext cx="183300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do voice &amp; movement combine on stage? </a:t>
            </a:r>
            <a:r>
              <a:rPr lang="en-GB" sz="11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Musical Theatre exploration</a:t>
            </a: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1"/>
          <p:cNvCxnSpPr>
            <a:cxnSpLocks/>
          </p:cNvCxnSpPr>
          <p:nvPr/>
        </p:nvCxnSpPr>
        <p:spPr>
          <a:xfrm flipH="1" flipV="1">
            <a:off x="6371706" y="11697392"/>
            <a:ext cx="24928" cy="37391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6" name="Google Shape;196;p1"/>
          <p:cNvSpPr txBox="1"/>
          <p:nvPr/>
        </p:nvSpPr>
        <p:spPr>
          <a:xfrm>
            <a:off x="-173414" y="16102692"/>
            <a:ext cx="3571604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Narration</a:t>
            </a:r>
            <a:r>
              <a:rPr lang="en-GB" dirty="0">
                <a:ea typeface="Calibri"/>
              </a:rPr>
              <a:t>, </a:t>
            </a:r>
            <a:r>
              <a:rPr lang="en-GB" sz="1100" b="1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Flashback, TIR,</a:t>
            </a: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Mime, </a:t>
            </a:r>
            <a:r>
              <a:rPr lang="en-GB" sz="1100" b="1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Tableau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1"/>
          <p:cNvCxnSpPr>
            <a:cxnSpLocks/>
          </p:cNvCxnSpPr>
          <p:nvPr/>
        </p:nvCxnSpPr>
        <p:spPr>
          <a:xfrm flipV="1">
            <a:off x="1454243" y="16275501"/>
            <a:ext cx="426495" cy="18136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2" name="Google Shape;202;p1"/>
          <p:cNvSpPr txBox="1"/>
          <p:nvPr/>
        </p:nvSpPr>
        <p:spPr>
          <a:xfrm>
            <a:off x="6071504" y="14322340"/>
            <a:ext cx="1345932" cy="8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Choral Movement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Ensemble performance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"/>
          <p:cNvCxnSpPr>
            <a:cxnSpLocks/>
          </p:cNvCxnSpPr>
          <p:nvPr/>
        </p:nvCxnSpPr>
        <p:spPr>
          <a:xfrm flipV="1">
            <a:off x="4426810" y="12052675"/>
            <a:ext cx="570044" cy="88018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1"/>
          <p:cNvSpPr txBox="1"/>
          <p:nvPr/>
        </p:nvSpPr>
        <p:spPr>
          <a:xfrm>
            <a:off x="6744470" y="7341330"/>
            <a:ext cx="15831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Text exploration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D</a:t>
            </a:r>
            <a:r>
              <a:rPr lang="en-GB" b="1" dirty="0" err="1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irector's</a:t>
            </a:r>
            <a:r>
              <a:rPr lang="en-GB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 intentions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2329081" y="12156159"/>
            <a:ext cx="32337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Is Shakespeare relevant to today's society? 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To Stage – To explore plot, character, language, structure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1"/>
          <p:cNvCxnSpPr>
            <a:cxnSpLocks/>
          </p:cNvCxnSpPr>
          <p:nvPr/>
        </p:nvCxnSpPr>
        <p:spPr>
          <a:xfrm flipV="1">
            <a:off x="4642566" y="11967261"/>
            <a:ext cx="207618" cy="2419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p1"/>
          <p:cNvSpPr txBox="1"/>
          <p:nvPr/>
        </p:nvSpPr>
        <p:spPr>
          <a:xfrm>
            <a:off x="2486998" y="12729516"/>
            <a:ext cx="2133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Tableau,  Narration, Flashback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"/>
          <p:cNvSpPr/>
          <p:nvPr/>
        </p:nvSpPr>
        <p:spPr>
          <a:xfrm>
            <a:off x="5939620" y="12106800"/>
            <a:ext cx="269742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100"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makes a character interesting for an audience? 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Commedia - To develop physical comedy skills over a series of teacher led workshops, including the art of slapstick to re-tell a fairytale</a:t>
            </a: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1"/>
          <p:cNvCxnSpPr>
            <a:cxnSpLocks/>
          </p:cNvCxnSpPr>
          <p:nvPr/>
        </p:nvCxnSpPr>
        <p:spPr>
          <a:xfrm>
            <a:off x="278390" y="15105525"/>
            <a:ext cx="679762" cy="17562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1" name="Google Shape;221;p1"/>
          <p:cNvSpPr txBox="1"/>
          <p:nvPr/>
        </p:nvSpPr>
        <p:spPr>
          <a:xfrm>
            <a:off x="6589789" y="3032982"/>
            <a:ext cx="1659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  Performance Style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"/>
          <p:cNvSpPr txBox="1"/>
          <p:nvPr/>
        </p:nvSpPr>
        <p:spPr>
          <a:xfrm rot="1107179">
            <a:off x="7560969" y="10569593"/>
            <a:ext cx="160645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Status, performance style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-2495806" y="15021431"/>
            <a:ext cx="1113322" cy="23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/>
          <p:nvPr/>
        </p:nvSpPr>
        <p:spPr>
          <a:xfrm>
            <a:off x="5073771" y="12342035"/>
            <a:ext cx="168351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"/>
          <p:cNvSpPr/>
          <p:nvPr/>
        </p:nvSpPr>
        <p:spPr>
          <a:xfrm>
            <a:off x="60900" y="3105757"/>
            <a:ext cx="30084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What’s it all about? </a:t>
            </a:r>
            <a:r>
              <a:rPr lang="en-GB"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Exploration of set text An 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Inspector Calls. </a:t>
            </a:r>
            <a:r>
              <a:rPr lang="en-GB" sz="1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1"/>
          <p:cNvCxnSpPr>
            <a:cxnSpLocks/>
          </p:cNvCxnSpPr>
          <p:nvPr/>
        </p:nvCxnSpPr>
        <p:spPr>
          <a:xfrm>
            <a:off x="1433367" y="8861483"/>
            <a:ext cx="34242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8" name="Google Shape;268;p1"/>
          <p:cNvCxnSpPr>
            <a:cxnSpLocks/>
          </p:cNvCxnSpPr>
          <p:nvPr/>
        </p:nvCxnSpPr>
        <p:spPr>
          <a:xfrm flipV="1">
            <a:off x="1604087" y="7297668"/>
            <a:ext cx="447627" cy="29496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0" name="Google Shape;270;p1"/>
          <p:cNvSpPr txBox="1"/>
          <p:nvPr/>
        </p:nvSpPr>
        <p:spPr>
          <a:xfrm rot="2957623">
            <a:off x="8136277" y="1964661"/>
            <a:ext cx="215805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Characterisation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Vocal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Physical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1"/>
          <p:cNvCxnSpPr>
            <a:cxnSpLocks/>
          </p:cNvCxnSpPr>
          <p:nvPr/>
        </p:nvCxnSpPr>
        <p:spPr>
          <a:xfrm flipV="1">
            <a:off x="4897323" y="4957892"/>
            <a:ext cx="418088" cy="41313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2" name="Google Shape;282;p1"/>
          <p:cNvSpPr txBox="1"/>
          <p:nvPr/>
        </p:nvSpPr>
        <p:spPr>
          <a:xfrm rot="18690823">
            <a:off x="-116375" y="9240056"/>
            <a:ext cx="17063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Direct Address</a:t>
            </a:r>
            <a:endParaRPr sz="12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Narration, Multi Role</a:t>
            </a:r>
            <a:endParaRPr sz="12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"/>
          <p:cNvSpPr txBox="1"/>
          <p:nvPr/>
        </p:nvSpPr>
        <p:spPr>
          <a:xfrm>
            <a:off x="5647782" y="4897273"/>
            <a:ext cx="1311189" cy="149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Proxemics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Staging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</a:t>
            </a: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et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Mime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Lighting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</a:t>
            </a:r>
            <a:r>
              <a:rPr lang="en-GB" sz="1100" b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ostume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"/>
          <p:cNvSpPr txBox="1"/>
          <p:nvPr/>
        </p:nvSpPr>
        <p:spPr>
          <a:xfrm>
            <a:off x="2672462" y="2744930"/>
            <a:ext cx="22218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Playwright intentions, </a:t>
            </a:r>
            <a:r>
              <a:rPr lang="en-GB" sz="11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deconstructing text, </a:t>
            </a: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Social &amp; Historical context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"/>
          <p:cNvSpPr txBox="1"/>
          <p:nvPr/>
        </p:nvSpPr>
        <p:spPr>
          <a:xfrm>
            <a:off x="4680756" y="2823559"/>
            <a:ext cx="966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 &amp; Staging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Costume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Lighting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endParaRPr sz="1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"/>
          <p:cNvSpPr txBox="1"/>
          <p:nvPr/>
        </p:nvSpPr>
        <p:spPr>
          <a:xfrm>
            <a:off x="2187482" y="3146510"/>
            <a:ext cx="8724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1"/>
          <p:cNvCxnSpPr>
            <a:cxnSpLocks/>
          </p:cNvCxnSpPr>
          <p:nvPr/>
        </p:nvCxnSpPr>
        <p:spPr>
          <a:xfrm>
            <a:off x="2787254" y="3511253"/>
            <a:ext cx="222440" cy="37818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0" name="Google Shape;300;p1"/>
          <p:cNvCxnSpPr>
            <a:cxnSpLocks/>
          </p:cNvCxnSpPr>
          <p:nvPr/>
        </p:nvCxnSpPr>
        <p:spPr>
          <a:xfrm flipV="1">
            <a:off x="4344454" y="2685994"/>
            <a:ext cx="199861" cy="271601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p1"/>
          <p:cNvCxnSpPr>
            <a:cxnSpLocks/>
          </p:cNvCxnSpPr>
          <p:nvPr/>
        </p:nvCxnSpPr>
        <p:spPr>
          <a:xfrm flipV="1">
            <a:off x="5632422" y="2691874"/>
            <a:ext cx="151885" cy="38837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2" name="Google Shape;302;p1"/>
          <p:cNvCxnSpPr>
            <a:cxnSpLocks/>
          </p:cNvCxnSpPr>
          <p:nvPr/>
        </p:nvCxnSpPr>
        <p:spPr>
          <a:xfrm flipH="1">
            <a:off x="8664337" y="1944155"/>
            <a:ext cx="220859" cy="9492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305;p1"/>
          <p:cNvCxnSpPr>
            <a:cxnSpLocks/>
          </p:cNvCxnSpPr>
          <p:nvPr/>
        </p:nvCxnSpPr>
        <p:spPr>
          <a:xfrm flipV="1">
            <a:off x="7670882" y="2691970"/>
            <a:ext cx="156288" cy="348422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2" name="Google Shape;312;p1"/>
          <p:cNvSpPr txBox="1"/>
          <p:nvPr/>
        </p:nvSpPr>
        <p:spPr>
          <a:xfrm>
            <a:off x="204661" y="593018"/>
            <a:ext cx="159840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sz="12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 Specific Skills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B050"/>
              </a:solidFill>
              <a:sym typeface="Arial"/>
            </a:endParaRPr>
          </a:p>
        </p:txBody>
      </p:sp>
      <p:pic>
        <p:nvPicPr>
          <p:cNvPr id="313" name="Google Shape;313;p1" descr="A close up of a logo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14" y="15362585"/>
            <a:ext cx="508830" cy="54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" descr="A close up of a logo  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97194" y="12812194"/>
            <a:ext cx="595265" cy="59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" descr="A picture containing drawing  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36553" y="10588693"/>
            <a:ext cx="566604" cy="43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"/>
          <p:cNvSpPr/>
          <p:nvPr/>
        </p:nvSpPr>
        <p:spPr>
          <a:xfrm rot="14774176">
            <a:off x="86366" y="10551162"/>
            <a:ext cx="689700" cy="428400"/>
          </a:xfrm>
          <a:prstGeom prst="cloudCallout">
            <a:avLst>
              <a:gd name="adj1" fmla="val -101928"/>
              <a:gd name="adj2" fmla="val 34628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1" descr="A picture containing drawing  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37380" y="4625781"/>
            <a:ext cx="476957" cy="4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" descr="A picture containing drawing  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13" y="1665392"/>
            <a:ext cx="598754" cy="86632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"/>
          <p:cNvSpPr txBox="1"/>
          <p:nvPr/>
        </p:nvSpPr>
        <p:spPr>
          <a:xfrm>
            <a:off x="998284" y="1819019"/>
            <a:ext cx="2769177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Progression to next stage of learning: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Level Drama &amp; Theatre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Performing Arts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33223-F6E6-4DD6-9D47-BDAEEAD0C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4129" y="15418900"/>
            <a:ext cx="1025551" cy="1002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0BCF3D-1E62-46E3-8F1D-88AC9C3375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1558" y="13307865"/>
            <a:ext cx="981936" cy="868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DD755E-F4E3-4042-899D-EEAC6D897D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9722" y="137828"/>
            <a:ext cx="1454332" cy="1365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D2947B-4CE1-4703-BFE1-EBCEA26A55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662" y="200990"/>
            <a:ext cx="869558" cy="843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F1300-C71A-4AA4-AA30-531045D874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367214" y="349736"/>
            <a:ext cx="436940" cy="481626"/>
          </a:xfrm>
          <a:prstGeom prst="rect">
            <a:avLst/>
          </a:prstGeom>
        </p:spPr>
      </p:pic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09403A6-9713-46BA-B87E-0DCA7BF656F6}"/>
              </a:ext>
            </a:extLst>
          </p:cNvPr>
          <p:cNvGrpSpPr/>
          <p:nvPr/>
        </p:nvGrpSpPr>
        <p:grpSpPr>
          <a:xfrm>
            <a:off x="551732" y="16988224"/>
            <a:ext cx="8711789" cy="644115"/>
            <a:chOff x="437817" y="11965365"/>
            <a:chExt cx="9078632" cy="718840"/>
          </a:xfrm>
        </p:grpSpPr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1E522F5E-77A1-44CB-92F7-FC7013CE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6543" y="12070484"/>
              <a:ext cx="544241" cy="431935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92215300-2E5F-4E2E-AF4D-F3A9855D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93407" y="12032992"/>
              <a:ext cx="490860" cy="490860"/>
            </a:xfrm>
            <a:prstGeom prst="rect">
              <a:avLst/>
            </a:prstGeom>
          </p:spPr>
        </p:pic>
        <p:pic>
          <p:nvPicPr>
            <p:cNvPr id="318" name="Picture 317">
              <a:extLst>
                <a:ext uri="{FF2B5EF4-FFF2-40B4-BE49-F238E27FC236}">
                  <a16:creationId xmlns:a16="http://schemas.microsoft.com/office/drawing/2014/main" id="{A97FDB67-14A5-45EB-A764-EC30A976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276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6037" y="12003746"/>
              <a:ext cx="557037" cy="557037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A3D41E34-CB7D-40D1-94BC-D167E00AD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366982" y="12015060"/>
              <a:ext cx="426328" cy="426328"/>
            </a:xfrm>
            <a:prstGeom prst="rect">
              <a:avLst/>
            </a:prstGeom>
          </p:spPr>
        </p:pic>
        <p:pic>
          <p:nvPicPr>
            <p:cNvPr id="332" name="Picture 331">
              <a:extLst>
                <a:ext uri="{FF2B5EF4-FFF2-40B4-BE49-F238E27FC236}">
                  <a16:creationId xmlns:a16="http://schemas.microsoft.com/office/drawing/2014/main" id="{2F63751E-0DBC-42A9-935B-4387B422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761207" y="12003746"/>
              <a:ext cx="492030" cy="492031"/>
            </a:xfrm>
            <a:prstGeom prst="rect">
              <a:avLst/>
            </a:prstGeom>
          </p:spPr>
        </p:pic>
        <p:pic>
          <p:nvPicPr>
            <p:cNvPr id="333" name="Picture 332">
              <a:extLst>
                <a:ext uri="{FF2B5EF4-FFF2-40B4-BE49-F238E27FC236}">
                  <a16:creationId xmlns:a16="http://schemas.microsoft.com/office/drawing/2014/main" id="{B4A3A3F1-D145-4B66-B539-3B389AF72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390572" y="11965365"/>
              <a:ext cx="548674" cy="548675"/>
            </a:xfrm>
            <a:prstGeom prst="rect">
              <a:avLst/>
            </a:prstGeom>
          </p:spPr>
        </p:pic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26F9E70C-3A8B-49D8-A7FE-944786C81418}"/>
                </a:ext>
              </a:extLst>
            </p:cNvPr>
            <p:cNvSpPr txBox="1"/>
            <p:nvPr/>
          </p:nvSpPr>
          <p:spPr>
            <a:xfrm>
              <a:off x="437817" y="12372050"/>
              <a:ext cx="1364649" cy="30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Resilience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132EE2F5-BF79-42F4-A734-8BC7DE7192A9}"/>
                </a:ext>
              </a:extLst>
            </p:cNvPr>
            <p:cNvSpPr txBox="1"/>
            <p:nvPr/>
          </p:nvSpPr>
          <p:spPr>
            <a:xfrm>
              <a:off x="2032212" y="12374141"/>
              <a:ext cx="1174830" cy="30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Kindness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058CDFB7-A408-427B-B8C3-73B00F490B4F}"/>
                </a:ext>
              </a:extLst>
            </p:cNvPr>
            <p:cNvSpPr txBox="1"/>
            <p:nvPr/>
          </p:nvSpPr>
          <p:spPr>
            <a:xfrm>
              <a:off x="3569787" y="12375070"/>
              <a:ext cx="1174830" cy="30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Respect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6D55B510-8206-437D-9970-A57A1627785C}"/>
                </a:ext>
              </a:extLst>
            </p:cNvPr>
            <p:cNvSpPr txBox="1"/>
            <p:nvPr/>
          </p:nvSpPr>
          <p:spPr>
            <a:xfrm>
              <a:off x="5204844" y="12372051"/>
              <a:ext cx="1174830" cy="30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Curiosity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A54DF334-9281-4321-A54E-647EE9619CCC}"/>
                </a:ext>
              </a:extLst>
            </p:cNvPr>
            <p:cNvSpPr txBox="1"/>
            <p:nvPr/>
          </p:nvSpPr>
          <p:spPr>
            <a:xfrm>
              <a:off x="6457573" y="12369284"/>
              <a:ext cx="1547665" cy="30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Collaboration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2D73AF64-AC2E-4DEF-B00E-66FEBF5320F9}"/>
                </a:ext>
              </a:extLst>
            </p:cNvPr>
            <p:cNvSpPr txBox="1"/>
            <p:nvPr/>
          </p:nvSpPr>
          <p:spPr>
            <a:xfrm>
              <a:off x="8192119" y="12369284"/>
              <a:ext cx="1324330" cy="30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Century Gothic" panose="020B0502020202020204" pitchFamily="34" charset="0"/>
                </a:rPr>
                <a:t>Endeavour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44EBC5-6F58-4B5D-BE73-0C9F42E17C0B}"/>
              </a:ext>
            </a:extLst>
          </p:cNvPr>
          <p:cNvSpPr txBox="1"/>
          <p:nvPr/>
        </p:nvSpPr>
        <p:spPr>
          <a:xfrm>
            <a:off x="5821230" y="11262937"/>
            <a:ext cx="14174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Commedia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A8B0D8-9D55-4232-88F3-65F26027D5A9}"/>
              </a:ext>
            </a:extLst>
          </p:cNvPr>
          <p:cNvSpPr txBox="1"/>
          <p:nvPr/>
        </p:nvSpPr>
        <p:spPr>
          <a:xfrm>
            <a:off x="2556472" y="685298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5B4682-124C-42C2-BC41-6BDFB89763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153956">
            <a:off x="8243755" y="2612038"/>
            <a:ext cx="994188" cy="761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6D1E8-46EB-4791-9F62-73CE4FE4D3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97727" y="11130118"/>
            <a:ext cx="994065" cy="75170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2E848-F991-4684-BDCB-FE83FF39E53F}"/>
              </a:ext>
            </a:extLst>
          </p:cNvPr>
          <p:cNvCxnSpPr>
            <a:cxnSpLocks/>
          </p:cNvCxnSpPr>
          <p:nvPr/>
        </p:nvCxnSpPr>
        <p:spPr>
          <a:xfrm flipV="1">
            <a:off x="1380220" y="11803528"/>
            <a:ext cx="201369" cy="25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F8ACCE3-A16B-4561-A70F-E37372B39842}"/>
              </a:ext>
            </a:extLst>
          </p:cNvPr>
          <p:cNvCxnSpPr>
            <a:cxnSpLocks/>
          </p:cNvCxnSpPr>
          <p:nvPr/>
        </p:nvCxnSpPr>
        <p:spPr>
          <a:xfrm flipV="1">
            <a:off x="5474277" y="14219929"/>
            <a:ext cx="400854" cy="39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D45FA547-75CE-4CD6-9C4F-40BD6824133B}"/>
              </a:ext>
            </a:extLst>
          </p:cNvPr>
          <p:cNvCxnSpPr>
            <a:cxnSpLocks/>
          </p:cNvCxnSpPr>
          <p:nvPr/>
        </p:nvCxnSpPr>
        <p:spPr>
          <a:xfrm>
            <a:off x="7834874" y="10666308"/>
            <a:ext cx="167379" cy="24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4E43E8BD-B127-49DC-AE61-EEF176A38326}"/>
              </a:ext>
            </a:extLst>
          </p:cNvPr>
          <p:cNvCxnSpPr>
            <a:cxnSpLocks/>
          </p:cNvCxnSpPr>
          <p:nvPr/>
        </p:nvCxnSpPr>
        <p:spPr>
          <a:xfrm flipH="1" flipV="1">
            <a:off x="6636025" y="7329426"/>
            <a:ext cx="250193" cy="475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D75C2793-B334-40BD-B1FA-DC12AAE564C2}"/>
              </a:ext>
            </a:extLst>
          </p:cNvPr>
          <p:cNvSpPr txBox="1"/>
          <p:nvPr/>
        </p:nvSpPr>
        <p:spPr>
          <a:xfrm>
            <a:off x="4416531" y="5458146"/>
            <a:ext cx="1150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Characterisation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Vocal Skills</a:t>
            </a:r>
          </a:p>
          <a:p>
            <a:r>
              <a:rPr lang="en-US" sz="1000" dirty="0">
                <a:solidFill>
                  <a:srgbClr val="FF0000"/>
                </a:solidFill>
              </a:rPr>
              <a:t>Physical Skills</a:t>
            </a:r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2CF7C284-5803-4E93-857F-BE67B2BB54A7}"/>
              </a:ext>
            </a:extLst>
          </p:cNvPr>
          <p:cNvCxnSpPr>
            <a:cxnSpLocks/>
          </p:cNvCxnSpPr>
          <p:nvPr/>
        </p:nvCxnSpPr>
        <p:spPr>
          <a:xfrm flipV="1">
            <a:off x="5557130" y="12048067"/>
            <a:ext cx="437270" cy="44125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66227E5-BF8D-48EA-A0B4-0AEFDF5D2867}"/>
              </a:ext>
            </a:extLst>
          </p:cNvPr>
          <p:cNvSpPr txBox="1"/>
          <p:nvPr/>
        </p:nvSpPr>
        <p:spPr>
          <a:xfrm>
            <a:off x="4427114" y="15418539"/>
            <a:ext cx="2472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Introduction to Drama</a:t>
            </a:r>
          </a:p>
          <a:p>
            <a:endParaRPr lang="en-GB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6D65B9-93CE-416A-88CD-A94E356A99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98510" y="15464377"/>
            <a:ext cx="1217550" cy="8824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A9F5CC9-FAF3-4E8E-8D1C-E4E97C109CA4}"/>
              </a:ext>
            </a:extLst>
          </p:cNvPr>
          <p:cNvSpPr txBox="1"/>
          <p:nvPr/>
        </p:nvSpPr>
        <p:spPr>
          <a:xfrm flipH="1">
            <a:off x="5172587" y="16445807"/>
            <a:ext cx="323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Question: Why theatre? </a:t>
            </a:r>
            <a:r>
              <a:rPr lang="en-US" sz="1200" dirty="0"/>
              <a:t>Let’s find about ‘treading the boards’!</a:t>
            </a:r>
            <a:endParaRPr lang="en-GB" sz="12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235D9E-8510-4B0A-B3AA-14EE37DB86EE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4114267" y="16479272"/>
            <a:ext cx="286528" cy="330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AE0EFD4-74CB-46A2-A2AE-2954954643FC}"/>
              </a:ext>
            </a:extLst>
          </p:cNvPr>
          <p:cNvSpPr txBox="1"/>
          <p:nvPr/>
        </p:nvSpPr>
        <p:spPr>
          <a:xfrm>
            <a:off x="4400795" y="16455963"/>
            <a:ext cx="71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Freeze, thought track, stage, backdrop</a:t>
            </a:r>
            <a:endParaRPr lang="en-GB" sz="800" dirty="0">
              <a:solidFill>
                <a:srgbClr val="FF0000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DD23850-86B3-4CFC-9CED-518849AD12C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4871" y="10995402"/>
            <a:ext cx="1002115" cy="83061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68EDA29-ADC4-412C-A3BE-2E449AE72CAE}"/>
              </a:ext>
            </a:extLst>
          </p:cNvPr>
          <p:cNvSpPr txBox="1"/>
          <p:nvPr/>
        </p:nvSpPr>
        <p:spPr>
          <a:xfrm>
            <a:off x="50485" y="12184713"/>
            <a:ext cx="2120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Question? Why do situations get misinterpreted</a:t>
            </a:r>
            <a:r>
              <a:rPr lang="en-US" sz="1100" dirty="0"/>
              <a:t>? Find out what Miss Ruddock thinks!</a:t>
            </a:r>
            <a:endParaRPr lang="en-GB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037590-77C5-40D8-ADA6-2E6FA690DD09}"/>
              </a:ext>
            </a:extLst>
          </p:cNvPr>
          <p:cNvSpPr txBox="1"/>
          <p:nvPr/>
        </p:nvSpPr>
        <p:spPr>
          <a:xfrm>
            <a:off x="44885" y="11639419"/>
            <a:ext cx="926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Text exploration</a:t>
            </a:r>
            <a:endParaRPr lang="en-GB" sz="1200" dirty="0">
              <a:solidFill>
                <a:srgbClr val="00B05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B62AC7-623E-4B16-846E-C111AE0CD9C0}"/>
              </a:ext>
            </a:extLst>
          </p:cNvPr>
          <p:cNvCxnSpPr>
            <a:cxnSpLocks/>
          </p:cNvCxnSpPr>
          <p:nvPr/>
        </p:nvCxnSpPr>
        <p:spPr>
          <a:xfrm flipV="1">
            <a:off x="593677" y="11596927"/>
            <a:ext cx="302629" cy="200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3624245-9753-463E-8E88-872490BA1B59}"/>
              </a:ext>
            </a:extLst>
          </p:cNvPr>
          <p:cNvSpPr txBox="1"/>
          <p:nvPr/>
        </p:nvSpPr>
        <p:spPr>
          <a:xfrm>
            <a:off x="8351882" y="8363460"/>
            <a:ext cx="89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The Arrival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2050A6-7FB6-4607-B3AC-9293C8D0B7FA}"/>
              </a:ext>
            </a:extLst>
          </p:cNvPr>
          <p:cNvSpPr txBox="1"/>
          <p:nvPr/>
        </p:nvSpPr>
        <p:spPr>
          <a:xfrm>
            <a:off x="7901085" y="9818775"/>
            <a:ext cx="174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Question: Theatre should connect to people’s lives not be a piece of candy floss. Agree or Disagree</a:t>
            </a:r>
            <a:r>
              <a:rPr lang="en-US" sz="900" dirty="0"/>
              <a:t>?  </a:t>
            </a:r>
            <a:endParaRPr lang="en-GB" sz="90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AFECE44-FB77-4F80-A487-E12F7C972C23}"/>
              </a:ext>
            </a:extLst>
          </p:cNvPr>
          <p:cNvCxnSpPr>
            <a:cxnSpLocks/>
          </p:cNvCxnSpPr>
          <p:nvPr/>
        </p:nvCxnSpPr>
        <p:spPr>
          <a:xfrm flipH="1" flipV="1">
            <a:off x="9015993" y="9327384"/>
            <a:ext cx="226989" cy="44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157D4E-9E2A-42BB-A67C-91BBF6BDFCFA}"/>
              </a:ext>
            </a:extLst>
          </p:cNvPr>
          <p:cNvSpPr txBox="1"/>
          <p:nvPr/>
        </p:nvSpPr>
        <p:spPr>
          <a:xfrm>
            <a:off x="1191074" y="14248920"/>
            <a:ext cx="103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Story </a:t>
            </a:r>
          </a:p>
          <a:p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Telling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86A99A-C9E9-400E-97A1-BB90C5C0AE0D}"/>
              </a:ext>
            </a:extLst>
          </p:cNvPr>
          <p:cNvSpPr txBox="1"/>
          <p:nvPr/>
        </p:nvSpPr>
        <p:spPr>
          <a:xfrm>
            <a:off x="2103450" y="13501012"/>
            <a:ext cx="159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</a:p>
        </p:txBody>
      </p:sp>
      <p:pic>
        <p:nvPicPr>
          <p:cNvPr id="1026" name="Picture 2" descr="5 ways that storytelling can empower your business | Business West">
            <a:extLst>
              <a:ext uri="{FF2B5EF4-FFF2-40B4-BE49-F238E27FC236}">
                <a16:creationId xmlns:a16="http://schemas.microsoft.com/office/drawing/2014/main" id="{0745554B-17A4-41F9-BED2-4D24FBF8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83" y="15239628"/>
            <a:ext cx="1067394" cy="6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2D6690-A87E-4C53-8758-4002EC3C38D7}"/>
              </a:ext>
            </a:extLst>
          </p:cNvPr>
          <p:cNvSpPr txBox="1"/>
          <p:nvPr/>
        </p:nvSpPr>
        <p:spPr>
          <a:xfrm>
            <a:off x="6092766" y="13317131"/>
            <a:ext cx="125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Musical Theatre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5BF4FE9-4218-4759-B199-67A0482C9A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95987" y="9025822"/>
            <a:ext cx="615784" cy="8778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CE77EB-0AF0-4422-BE93-D2EFE9DFA9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49689" y="13256540"/>
            <a:ext cx="651840" cy="93696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7239769-A44F-418A-8C26-31936760D470}"/>
              </a:ext>
            </a:extLst>
          </p:cNvPr>
          <p:cNvSpPr txBox="1"/>
          <p:nvPr/>
        </p:nvSpPr>
        <p:spPr>
          <a:xfrm>
            <a:off x="2012102" y="6387509"/>
            <a:ext cx="122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Who’s Who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9EC8C3-9E25-45E1-B65F-530A2E567401}"/>
              </a:ext>
            </a:extLst>
          </p:cNvPr>
          <p:cNvSpPr txBox="1"/>
          <p:nvPr/>
        </p:nvSpPr>
        <p:spPr>
          <a:xfrm>
            <a:off x="5577909" y="1791985"/>
            <a:ext cx="1084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C3 – Live Theatre 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9485F28-85D3-4D63-AE6A-0761650DA269}"/>
              </a:ext>
            </a:extLst>
          </p:cNvPr>
          <p:cNvSpPr txBox="1"/>
          <p:nvPr/>
        </p:nvSpPr>
        <p:spPr>
          <a:xfrm>
            <a:off x="183827" y="7592636"/>
            <a:ext cx="28334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Question: What type theatre is more powerful, naturalistic or non-naturalistic? </a:t>
            </a:r>
            <a:r>
              <a:rPr lang="en-US" sz="1050" dirty="0"/>
              <a:t>Who’s Who </a:t>
            </a:r>
            <a:r>
              <a:rPr lang="en-US" sz="1050" b="1" dirty="0"/>
              <a:t>- </a:t>
            </a:r>
            <a:r>
              <a:rPr lang="en-US" sz="1050" dirty="0"/>
              <a:t>Explore a range of performance styles including Brecht, Stanislavski, Berkoff</a:t>
            </a:r>
            <a:endParaRPr lang="en-GB" sz="1050" dirty="0"/>
          </a:p>
        </p:txBody>
      </p:sp>
      <p:cxnSp>
        <p:nvCxnSpPr>
          <p:cNvPr id="216" name="Google Shape;185;p1">
            <a:extLst>
              <a:ext uri="{FF2B5EF4-FFF2-40B4-BE49-F238E27FC236}">
                <a16:creationId xmlns:a16="http://schemas.microsoft.com/office/drawing/2014/main" id="{FEAB22F6-604E-4EEC-8529-0B8B516BE611}"/>
              </a:ext>
            </a:extLst>
          </p:cNvPr>
          <p:cNvCxnSpPr>
            <a:cxnSpLocks/>
          </p:cNvCxnSpPr>
          <p:nvPr/>
        </p:nvCxnSpPr>
        <p:spPr>
          <a:xfrm flipH="1">
            <a:off x="1655889" y="5587517"/>
            <a:ext cx="42200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71;p1">
            <a:extLst>
              <a:ext uri="{FF2B5EF4-FFF2-40B4-BE49-F238E27FC236}">
                <a16:creationId xmlns:a16="http://schemas.microsoft.com/office/drawing/2014/main" id="{4266B279-CD3C-42CD-A38E-B2C88150E88B}"/>
              </a:ext>
            </a:extLst>
          </p:cNvPr>
          <p:cNvCxnSpPr>
            <a:cxnSpLocks/>
          </p:cNvCxnSpPr>
          <p:nvPr/>
        </p:nvCxnSpPr>
        <p:spPr>
          <a:xfrm flipH="1" flipV="1">
            <a:off x="5632422" y="4980447"/>
            <a:ext cx="324331" cy="39074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998E68C0-8DB6-42BF-B998-AD952A164C5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42361" y="3896330"/>
            <a:ext cx="723632" cy="104736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9B16C8-6CA0-4A05-AF66-ABB06D131A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15908" y="8737901"/>
            <a:ext cx="700556" cy="87569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495FFEC-D865-44D7-9FA5-FF1F7D5B583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36856" y="6343824"/>
            <a:ext cx="638175" cy="88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B77FC-0589-4F87-8513-082311B74DF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80974" y="13407785"/>
            <a:ext cx="797657" cy="910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3ADFC-80E9-4DDC-93FB-B35D6BD1A14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28336" y="11040366"/>
            <a:ext cx="1133423" cy="932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1C98F-D321-401D-B2B6-D88A6A495D2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519094" y="12706961"/>
            <a:ext cx="933594" cy="698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DB26EE-7EED-47AD-89FF-DA02FE7385F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85361" y="6333612"/>
            <a:ext cx="828567" cy="9435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EAA610-8684-4DAD-BB1A-851CD3FF3527}"/>
              </a:ext>
            </a:extLst>
          </p:cNvPr>
          <p:cNvSpPr txBox="1"/>
          <p:nvPr/>
        </p:nvSpPr>
        <p:spPr>
          <a:xfrm>
            <a:off x="2659843" y="11150928"/>
            <a:ext cx="203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Shakespeare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D261D1-253F-4334-9A95-05C96D2D0356}"/>
              </a:ext>
            </a:extLst>
          </p:cNvPr>
          <p:cNvSpPr txBox="1"/>
          <p:nvPr/>
        </p:nvSpPr>
        <p:spPr>
          <a:xfrm>
            <a:off x="5186199" y="8729774"/>
            <a:ext cx="1513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Stimulus and Practitioner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A0871C8-E5A5-49B8-AC53-BEE3FD8BDD56}"/>
              </a:ext>
            </a:extLst>
          </p:cNvPr>
          <p:cNvSpPr txBox="1"/>
          <p:nvPr/>
        </p:nvSpPr>
        <p:spPr>
          <a:xfrm>
            <a:off x="5729062" y="6234516"/>
            <a:ext cx="128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Text    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Exploration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32D232-5494-4BCE-B4E5-907DDF11C70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889158" y="6311454"/>
            <a:ext cx="1346669" cy="978924"/>
          </a:xfrm>
          <a:prstGeom prst="rect">
            <a:avLst/>
          </a:prstGeom>
        </p:spPr>
      </p:pic>
      <p:pic>
        <p:nvPicPr>
          <p:cNvPr id="23" name="Picture 2" descr="Premium Photo | Word horror written by blood. halloween, abuse, destruction  concept">
            <a:extLst>
              <a:ext uri="{FF2B5EF4-FFF2-40B4-BE49-F238E27FC236}">
                <a16:creationId xmlns:a16="http://schemas.microsoft.com/office/drawing/2014/main" id="{3E6ECF13-50FE-4638-9B56-36BD96C0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71" y="7689629"/>
            <a:ext cx="863477" cy="5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C2DD71B-A5F6-4F15-9E73-FE4022B06F33}"/>
              </a:ext>
            </a:extLst>
          </p:cNvPr>
          <p:cNvSpPr txBox="1"/>
          <p:nvPr/>
        </p:nvSpPr>
        <p:spPr>
          <a:xfrm>
            <a:off x="8295521" y="6819845"/>
            <a:ext cx="93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Horror &amp; Tension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06AE907-0ED7-400C-BD5B-9273EA48CB2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114267" y="8764680"/>
            <a:ext cx="1208514" cy="87175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454D234-FC8F-4EE3-B7CD-595D6FCB273B}"/>
              </a:ext>
            </a:extLst>
          </p:cNvPr>
          <p:cNvSpPr txBox="1"/>
          <p:nvPr/>
        </p:nvSpPr>
        <p:spPr>
          <a:xfrm>
            <a:off x="3783362" y="6427373"/>
            <a:ext cx="113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Brecht  and stimulus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E78D9C5-B505-4801-8A35-6727F6623B8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610188" y="1767700"/>
            <a:ext cx="975239" cy="9536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46E8183-0464-4389-9A41-04AD93B7D14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68207" y="3926970"/>
            <a:ext cx="1161047" cy="8962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1465FD3-5C99-4488-9C4C-ECD664D1E8D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814251" y="1798441"/>
            <a:ext cx="719390" cy="90840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A713519-641C-417B-B630-CB3A5C978782}"/>
              </a:ext>
            </a:extLst>
          </p:cNvPr>
          <p:cNvSpPr txBox="1"/>
          <p:nvPr/>
        </p:nvSpPr>
        <p:spPr>
          <a:xfrm>
            <a:off x="6279337" y="3969859"/>
            <a:ext cx="132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C2- Scripted- Mock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8151ED-8655-4502-A4EB-BD1B5D73B875}"/>
              </a:ext>
            </a:extLst>
          </p:cNvPr>
          <p:cNvSpPr txBox="1"/>
          <p:nvPr/>
        </p:nvSpPr>
        <p:spPr>
          <a:xfrm>
            <a:off x="4825990" y="10078761"/>
            <a:ext cx="222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Creating a performance based upon a stimulus and under a practitioners influence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88202A30-9AC9-4017-8CEB-75EF7A68056F}"/>
              </a:ext>
            </a:extLst>
          </p:cNvPr>
          <p:cNvCxnSpPr>
            <a:cxnSpLocks/>
          </p:cNvCxnSpPr>
          <p:nvPr/>
        </p:nvCxnSpPr>
        <p:spPr>
          <a:xfrm flipH="1" flipV="1">
            <a:off x="6093416" y="9699224"/>
            <a:ext cx="226989" cy="44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DDB5075-C486-4BAA-AC33-C0DF095A4DAF}"/>
              </a:ext>
            </a:extLst>
          </p:cNvPr>
          <p:cNvSpPr txBox="1"/>
          <p:nvPr/>
        </p:nvSpPr>
        <p:spPr>
          <a:xfrm>
            <a:off x="1996725" y="10114185"/>
            <a:ext cx="1354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Using a script to explore a performance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B618D72-7BF6-4860-8EA1-E383676DD9B9}"/>
              </a:ext>
            </a:extLst>
          </p:cNvPr>
          <p:cNvCxnSpPr>
            <a:cxnSpLocks/>
          </p:cNvCxnSpPr>
          <p:nvPr/>
        </p:nvCxnSpPr>
        <p:spPr>
          <a:xfrm flipH="1" flipV="1">
            <a:off x="2332246" y="9758088"/>
            <a:ext cx="226989" cy="44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6D5B15FEC542A8C10688C9FA50AF" ma:contentTypeVersion="5" ma:contentTypeDescription="Create a new document." ma:contentTypeScope="" ma:versionID="69e0696002c837df349150c89bc79485">
  <xsd:schema xmlns:xsd="http://www.w3.org/2001/XMLSchema" xmlns:xs="http://www.w3.org/2001/XMLSchema" xmlns:p="http://schemas.microsoft.com/office/2006/metadata/properties" xmlns:ns2="a57879d6-0bae-4870-b27c-485ed9deed7e" xmlns:ns3="05ebb6a7-91c1-43db-84b5-04ceac9131af" targetNamespace="http://schemas.microsoft.com/office/2006/metadata/properties" ma:root="true" ma:fieldsID="ecddd8dc5662f3032f1813c274bd5d3f" ns2:_="" ns3:_="">
    <xsd:import namespace="a57879d6-0bae-4870-b27c-485ed9deed7e"/>
    <xsd:import namespace="05ebb6a7-91c1-43db-84b5-04ceac91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79d6-0bae-4870-b27c-485ed9dee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b6a7-91c1-43db-84b5-04ceac91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83B4D-E48A-4880-BB4A-C399D2DE5AFE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df302a30-bef5-439d-8a14-647076dd6534"/>
    <ds:schemaRef ds:uri="http://purl.org/dc/dcmitype/"/>
    <ds:schemaRef ds:uri="http://schemas.microsoft.com/office/infopath/2007/PartnerControls"/>
    <ds:schemaRef ds:uri="fee4599c-3eb8-49b6-8fad-35cc75bfd089"/>
  </ds:schemaRefs>
</ds:datastoreItem>
</file>

<file path=customXml/itemProps2.xml><?xml version="1.0" encoding="utf-8"?>
<ds:datastoreItem xmlns:ds="http://schemas.openxmlformats.org/officeDocument/2006/customXml" ds:itemID="{64CF7333-CC59-4DB9-9905-D87BD8FE1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37587-F99E-48B5-9550-B4228FE8C079}"/>
</file>

<file path=docProps/app.xml><?xml version="1.0" encoding="utf-8"?>
<Properties xmlns="http://schemas.openxmlformats.org/officeDocument/2006/extended-properties" xmlns:vt="http://schemas.openxmlformats.org/officeDocument/2006/docPropsVTypes">
  <TotalTime>26362</TotalTime>
  <Words>537</Words>
  <Application>Microsoft Office PowerPoint</Application>
  <PresentationFormat>Custom</PresentationFormat>
  <Paragraphs>121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Toni Stokes</cp:lastModifiedBy>
  <cp:revision>120</cp:revision>
  <cp:lastPrinted>2023-07-05T08:56:13Z</cp:lastPrinted>
  <dcterms:modified xsi:type="dcterms:W3CDTF">2023-07-11T11:14:55Z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0x010100A8976D5B15FEC542A8C10688C9FA50AF</vt:lpwstr>
  </property>
</Properties>
</file>