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7"/>
  </p:notesMasterIdLst>
  <p:sldIdLst>
    <p:sldId id="256" r:id="rId5"/>
    <p:sldId id="257" r:id="rId6"/>
  </p:sldIdLst>
  <p:sldSz cx="11430000" cy="5981700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59225E0A-9CE3-4AEC-A25B-4BA79CECFB28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84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494" y="82"/>
      </p:cViewPr>
      <p:guideLst>
        <p:guide orient="horz" pos="1884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3183" y="685800"/>
            <a:ext cx="655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00" y="685800"/>
            <a:ext cx="655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00" y="685800"/>
            <a:ext cx="655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8793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89635" y="865913"/>
            <a:ext cx="10650600" cy="2387100"/>
          </a:xfrm>
          <a:prstGeom prst="rect">
            <a:avLst/>
          </a:prstGeom>
        </p:spPr>
        <p:txBody>
          <a:bodyPr spcFirstLastPara="1" wrap="square" lIns="111625" tIns="111625" rIns="111625" bIns="1116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89625" y="3295982"/>
            <a:ext cx="10650600" cy="921900"/>
          </a:xfrm>
          <a:prstGeom prst="rect">
            <a:avLst/>
          </a:prstGeom>
        </p:spPr>
        <p:txBody>
          <a:bodyPr spcFirstLastPara="1" wrap="square" lIns="111625" tIns="111625" rIns="111625" bIns="1116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89625" y="517548"/>
            <a:ext cx="10650600" cy="666000"/>
          </a:xfrm>
          <a:prstGeom prst="rect">
            <a:avLst/>
          </a:prstGeom>
        </p:spPr>
        <p:txBody>
          <a:bodyPr spcFirstLastPara="1" wrap="square" lIns="111625" tIns="111625" rIns="111625" bIns="111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89625" y="1340286"/>
            <a:ext cx="10650600" cy="3973200"/>
          </a:xfrm>
          <a:prstGeom prst="rect">
            <a:avLst/>
          </a:prstGeom>
        </p:spPr>
        <p:txBody>
          <a:bodyPr spcFirstLastPara="1" wrap="square" lIns="111625" tIns="111625" rIns="111625" bIns="111625" anchor="t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89625" y="517548"/>
            <a:ext cx="10650600" cy="666000"/>
          </a:xfrm>
          <a:prstGeom prst="rect">
            <a:avLst/>
          </a:prstGeom>
        </p:spPr>
        <p:txBody>
          <a:bodyPr spcFirstLastPara="1" wrap="square" lIns="111625" tIns="111625" rIns="111625" bIns="111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89625" y="1340286"/>
            <a:ext cx="4999800" cy="3973200"/>
          </a:xfrm>
          <a:prstGeom prst="rect">
            <a:avLst/>
          </a:prstGeom>
        </p:spPr>
        <p:txBody>
          <a:bodyPr spcFirstLastPara="1" wrap="square" lIns="111625" tIns="111625" rIns="111625" bIns="111625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040500" y="1340286"/>
            <a:ext cx="4999800" cy="3973200"/>
          </a:xfrm>
          <a:prstGeom prst="rect">
            <a:avLst/>
          </a:prstGeom>
        </p:spPr>
        <p:txBody>
          <a:bodyPr spcFirstLastPara="1" wrap="square" lIns="111625" tIns="111625" rIns="111625" bIns="111625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89625" y="517548"/>
            <a:ext cx="10650600" cy="666000"/>
          </a:xfrm>
          <a:prstGeom prst="rect">
            <a:avLst/>
          </a:prstGeom>
        </p:spPr>
        <p:txBody>
          <a:bodyPr spcFirstLastPara="1" wrap="square" lIns="111625" tIns="111625" rIns="111625" bIns="111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89625" y="646142"/>
            <a:ext cx="3510000" cy="879000"/>
          </a:xfrm>
          <a:prstGeom prst="rect">
            <a:avLst/>
          </a:prstGeom>
        </p:spPr>
        <p:txBody>
          <a:bodyPr spcFirstLastPara="1" wrap="square" lIns="111625" tIns="111625" rIns="111625" bIns="1116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89625" y="1616053"/>
            <a:ext cx="3510000" cy="3697500"/>
          </a:xfrm>
          <a:prstGeom prst="rect">
            <a:avLst/>
          </a:prstGeom>
        </p:spPr>
        <p:txBody>
          <a:bodyPr spcFirstLastPara="1" wrap="square" lIns="111625" tIns="111625" rIns="111625" bIns="111625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12813" y="523508"/>
            <a:ext cx="7959900" cy="47574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145"/>
            <a:ext cx="5715000" cy="5981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1625" tIns="111625" rIns="111625" bIns="1116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31875" y="1434137"/>
            <a:ext cx="5056500" cy="1723800"/>
          </a:xfrm>
          <a:prstGeom prst="rect">
            <a:avLst/>
          </a:prstGeom>
        </p:spPr>
        <p:txBody>
          <a:bodyPr spcFirstLastPara="1" wrap="square" lIns="111625" tIns="111625" rIns="111625" bIns="1116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31875" y="3259872"/>
            <a:ext cx="5056500" cy="1436400"/>
          </a:xfrm>
          <a:prstGeom prst="rect">
            <a:avLst/>
          </a:prstGeom>
        </p:spPr>
        <p:txBody>
          <a:bodyPr spcFirstLastPara="1" wrap="square" lIns="111625" tIns="111625" rIns="111625" bIns="1116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174375" y="842072"/>
            <a:ext cx="4796400" cy="42972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89625" y="4920002"/>
            <a:ext cx="7498500" cy="703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89625" y="1286382"/>
            <a:ext cx="10650600" cy="2283600"/>
          </a:xfrm>
          <a:prstGeom prst="rect">
            <a:avLst/>
          </a:prstGeom>
        </p:spPr>
        <p:txBody>
          <a:bodyPr spcFirstLastPara="1" wrap="square" lIns="111625" tIns="111625" rIns="111625" bIns="1116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89625" y="3665921"/>
            <a:ext cx="10650600" cy="1512900"/>
          </a:xfrm>
          <a:prstGeom prst="rect">
            <a:avLst/>
          </a:prstGeom>
        </p:spPr>
        <p:txBody>
          <a:bodyPr spcFirstLastPara="1" wrap="square" lIns="111625" tIns="111625" rIns="111625" bIns="111625" anchor="t" anchorCtr="0">
            <a:norm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9625" y="517548"/>
            <a:ext cx="10650600" cy="6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625" tIns="111625" rIns="111625" bIns="1116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9625" y="1340286"/>
            <a:ext cx="10650600" cy="39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625" tIns="111625" rIns="111625" bIns="111625" anchor="t" anchorCtr="0">
            <a:norm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0590572" y="5423148"/>
            <a:ext cx="685800" cy="4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625" tIns="111625" rIns="111625" bIns="111625" anchor="ctr" anchorCtr="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CAF9F9-BF35-465B-AFF4-9185E5895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700" y="191589"/>
            <a:ext cx="10650600" cy="669742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solidFill>
                  <a:srgbClr val="7030A0"/>
                </a:solidFill>
              </a:rPr>
              <a:t>Parents Code of Conduct </a:t>
            </a:r>
            <a:endParaRPr lang="en-GB" sz="4800" dirty="0">
              <a:solidFill>
                <a:srgbClr val="7030A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CB2F2E-C5C0-436E-BC85-A33B19FC5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9625" y="1340286"/>
            <a:ext cx="4999800" cy="4346410"/>
          </a:xfrm>
        </p:spPr>
        <p:txBody>
          <a:bodyPr/>
          <a:lstStyle/>
          <a:p>
            <a:pPr marL="120650" indent="0" algn="ctr">
              <a:buNone/>
            </a:pPr>
            <a:endParaRPr lang="en-US" b="1" dirty="0"/>
          </a:p>
          <a:p>
            <a:pPr marL="120650" indent="0" algn="ctr">
              <a:buNone/>
            </a:pPr>
            <a:endParaRPr lang="en-US" b="1" dirty="0"/>
          </a:p>
          <a:p>
            <a:pPr marL="120650" indent="0" algn="ctr">
              <a:buNone/>
            </a:pPr>
            <a:endParaRPr lang="en-US" b="1" dirty="0"/>
          </a:p>
          <a:p>
            <a:pPr marL="120650" indent="0" algn="ctr">
              <a:buNone/>
            </a:pPr>
            <a:endParaRPr lang="en-US" b="1" dirty="0"/>
          </a:p>
          <a:p>
            <a:pPr marL="120650" indent="0" algn="ctr">
              <a:buNone/>
            </a:pPr>
            <a:endParaRPr lang="en-US" b="1" dirty="0"/>
          </a:p>
          <a:p>
            <a:pPr marL="120650" indent="0" algn="ctr">
              <a:buNone/>
            </a:pPr>
            <a:endParaRPr lang="en-US" b="1" dirty="0"/>
          </a:p>
          <a:p>
            <a:pPr marL="120650" indent="0" algn="ctr">
              <a:buNone/>
            </a:pPr>
            <a:endParaRPr lang="en-US" b="1" dirty="0"/>
          </a:p>
          <a:p>
            <a:pPr marL="120650" indent="0" algn="ctr">
              <a:buNone/>
            </a:pPr>
            <a:r>
              <a:rPr lang="en-US" b="1" dirty="0"/>
              <a:t>“We want to work together for all students to be able to flourish, progress and achieve in an atmosphere of mutual respect.”</a:t>
            </a:r>
            <a:endParaRPr lang="en-GB" dirty="0"/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8CF91D-BF21-4962-86C6-113E0257C35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40500" y="1340285"/>
            <a:ext cx="4999800" cy="4346411"/>
          </a:xfrm>
        </p:spPr>
        <p:txBody>
          <a:bodyPr>
            <a:normAutofit fontScale="77500" lnSpcReduction="20000"/>
          </a:bodyPr>
          <a:lstStyle/>
          <a:p>
            <a:pPr marL="120650" indent="0" algn="ctr">
              <a:buNone/>
            </a:pPr>
            <a:r>
              <a:rPr lang="en-GB" sz="2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Triumph Learning Trust’s expectations of Parent’s and Carers </a:t>
            </a:r>
            <a:endParaRPr lang="en-GB" sz="2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650" indent="0" algn="just">
              <a:buNone/>
            </a:pP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en-GB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Respect the caring ethos of our schools </a:t>
            </a:r>
            <a:endParaRPr lang="en-GB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en-GB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Understand that both teachers and parents need to work together for the benefit of their students. </a:t>
            </a:r>
            <a:endParaRPr lang="en-GB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en-GB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Demonstrate that all members of the school community should be treated with respect and therefore set a good example in their own speech and behaviour. </a:t>
            </a:r>
            <a:endParaRPr lang="en-GB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en-GB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Seek to clarify a child’s version of events with the school’s view in order to bring about a peaceful solution to any issue. </a:t>
            </a:r>
            <a:endParaRPr lang="en-GB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en-GB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Correct own child’s behaviour especially in public where it could otherwise lead to conflict, aggressive behaviour or unsafe behaviour. </a:t>
            </a:r>
            <a:endParaRPr lang="en-GB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en-GB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Approach the school to help resolve any issues of concern.</a:t>
            </a:r>
            <a:endParaRPr lang="en-GB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9" name="Google Shape;55;p13">
            <a:extLst>
              <a:ext uri="{FF2B5EF4-FFF2-40B4-BE49-F238E27FC236}">
                <a16:creationId xmlns:a16="http://schemas.microsoft.com/office/drawing/2014/main" id="{EF81E6F8-1342-4557-B5E9-8F8E0386B29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r="-12309"/>
          <a:stretch/>
        </p:blipFill>
        <p:spPr>
          <a:xfrm>
            <a:off x="1466963" y="4860512"/>
            <a:ext cx="2845121" cy="705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E643C339-DE96-4A73-AE91-2A46373BB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448" y="1892360"/>
            <a:ext cx="3413167" cy="10984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FD3F7972-4CDA-455E-8963-900A786AB178}"/>
              </a:ext>
            </a:extLst>
          </p:cNvPr>
          <p:cNvSpPr txBox="1"/>
          <p:nvPr/>
        </p:nvSpPr>
        <p:spPr>
          <a:xfrm>
            <a:off x="608586" y="413701"/>
            <a:ext cx="25200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Parent’s and Carers should always be kind and respectful… </a:t>
            </a:r>
            <a:endParaRPr lang="en-GB" sz="16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Treat all adults on school site with respect and show this through your speech and behaviour.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Do not use loud/offensive language or swear at any members of staff.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Do not use or threaten physical force against any adult or student on school site.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Do not approach other students or parents to resolve issues that have occurred in school.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Always be a good role model to your child.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5AE2005-C2C9-467B-BA3A-1C7523A928C8}"/>
              </a:ext>
            </a:extLst>
          </p:cNvPr>
          <p:cNvSpPr txBox="1"/>
          <p:nvPr/>
        </p:nvSpPr>
        <p:spPr>
          <a:xfrm>
            <a:off x="3163142" y="419031"/>
            <a:ext cx="2520000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responsible……</a:t>
            </a:r>
          </a:p>
          <a:p>
            <a:endParaRPr lang="en-GB" sz="15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Approach the school to resolve any difficulties in a peaceful way.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Triumph Learning Trust requests that all parents’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behaviour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reflects our core values at all times, including when on social media sites.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That you act in the best interests of the children and the whole school community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EFCA36-AE25-4FFE-8859-CB21F9911940}"/>
              </a:ext>
            </a:extLst>
          </p:cNvPr>
          <p:cNvSpPr txBox="1"/>
          <p:nvPr/>
        </p:nvSpPr>
        <p:spPr>
          <a:xfrm>
            <a:off x="5828475" y="419031"/>
            <a:ext cx="2520000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to talk to when …..</a:t>
            </a:r>
          </a:p>
          <a:p>
            <a:endParaRPr lang="en-GB" sz="15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Speak to your child’s class teacher to share any concerns you have about your child’s learning or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behaviour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Speak to a member of the Pastoral Team if you need pastoral support.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Speak to the Headteacher or Deputy Headteacher if you have serious concerns about your child’s welfare.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6F25656-2E19-4812-B3A0-666420EB5233}"/>
              </a:ext>
            </a:extLst>
          </p:cNvPr>
          <p:cNvSpPr txBox="1"/>
          <p:nvPr/>
        </p:nvSpPr>
        <p:spPr>
          <a:xfrm>
            <a:off x="8400444" y="413701"/>
            <a:ext cx="2520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Breaching the code of conduct ….</a:t>
            </a:r>
          </a:p>
          <a:p>
            <a:endParaRPr lang="en-GB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If Triumph Learning Trust suspects, or becomes aware, that a parent has breached the code of conduct, the school and or trust may then: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Send a warning letter to the parent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Invite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the parent to school to meet with a senior member of staff or the headteacher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Contact the appropriate authorities (in cases of criminal behaviour)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Seek legal advice regarding further action (in cases of conduct that may be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libelous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or slanderous)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Ban the parent from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the school site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2" name="Google Shape;55;p13">
            <a:extLst>
              <a:ext uri="{FF2B5EF4-FFF2-40B4-BE49-F238E27FC236}">
                <a16:creationId xmlns:a16="http://schemas.microsoft.com/office/drawing/2014/main" id="{32F70908-F875-4BA8-B1BC-CCEE42CDC2A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r="-12309"/>
          <a:stretch/>
        </p:blipFill>
        <p:spPr>
          <a:xfrm>
            <a:off x="6124531" y="4061254"/>
            <a:ext cx="2275913" cy="119660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3E99173B-F55D-4D09-BD3D-C2657DCE3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888" y="4242486"/>
            <a:ext cx="2530508" cy="8144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74493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041518B56CE46B8030F7D189DD11C" ma:contentTypeVersion="8" ma:contentTypeDescription="Create a new document." ma:contentTypeScope="" ma:versionID="15be81cd2d08624742a9789a27d10640">
  <xsd:schema xmlns:xsd="http://www.w3.org/2001/XMLSchema" xmlns:xs="http://www.w3.org/2001/XMLSchema" xmlns:p="http://schemas.microsoft.com/office/2006/metadata/properties" xmlns:ns2="c1f08d81-1b6e-408e-98fe-23a054f3b47e" targetNamespace="http://schemas.microsoft.com/office/2006/metadata/properties" ma:root="true" ma:fieldsID="6ca4b97ebb7ccd83a13ff75b1e3866a8" ns2:_="">
    <xsd:import namespace="c1f08d81-1b6e-408e-98fe-23a054f3b4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08d81-1b6e-408e-98fe-23a054f3b4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49C0A5-0F70-4EAC-9540-BB3230F5A8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674723-BCD8-4E32-8C8B-C5E9662AC23D}">
  <ds:schemaRefs>
    <ds:schemaRef ds:uri="http://schemas.microsoft.com/office/2006/metadata/properties"/>
    <ds:schemaRef ds:uri="http://purl.org/dc/dcmitype/"/>
    <ds:schemaRef ds:uri="c1f08d81-1b6e-408e-98fe-23a054f3b47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8F40896-B58D-4628-BF36-DBE9441181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f08d81-1b6e-408e-98fe-23a054f3b4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433</Words>
  <Application>Microsoft Office PowerPoint</Application>
  <PresentationFormat>Custom</PresentationFormat>
  <Paragraphs>42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Parents Code of Conduct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Withington</dc:creator>
  <cp:lastModifiedBy>Laura Withington</cp:lastModifiedBy>
  <cp:revision>13</cp:revision>
  <dcterms:modified xsi:type="dcterms:W3CDTF">2024-10-21T12:18:20Z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0x010100E0E041518B56CE46B8030F7D189DD11C</vt:lpwstr>
  </property>
</Properties>
</file>