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0" r:id="rId3"/>
  </p:sldIdLst>
  <p:sldSz cx="9601200" cy="12801600" type="A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Waugh" initials="TW" lastIdx="1" clrIdx="0">
    <p:extLst>
      <p:ext uri="{19B8F6BF-5375-455C-9EA6-DF929625EA0E}">
        <p15:presenceInfo xmlns:p15="http://schemas.microsoft.com/office/powerpoint/2012/main" userId="S-1-5-21-4228362168-1972258968-2422338399-76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99FF"/>
    <a:srgbClr val="0FB7D1"/>
    <a:srgbClr val="B1F7FC"/>
    <a:srgbClr val="FFC000"/>
    <a:srgbClr val="9F18D2"/>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7" autoAdjust="0"/>
    <p:restoredTop sz="94660"/>
  </p:normalViewPr>
  <p:slideViewPr>
    <p:cSldViewPr snapToGrid="0">
      <p:cViewPr>
        <p:scale>
          <a:sx n="90" d="100"/>
          <a:sy n="90" d="100"/>
        </p:scale>
        <p:origin x="1950" y="-174"/>
      </p:cViewPr>
      <p:guideLst>
        <p:guide orient="horz" pos="4032"/>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commentAuthors" Target="commentAuthors.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385770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428922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270867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202418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374247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382346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305277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230681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127120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395396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a:t>Click icon to add picture</a:t>
            </a:r>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59336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ACC0C4A8-5652-4B7E-82EB-2A4A470C3957}" type="datetimeFigureOut">
              <a:rPr lang="en-GB" smtClean="0"/>
              <a:t>14/07/2023</a:t>
            </a:fld>
            <a:endParaRPr lang="en-GB" dirty="0"/>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C08936E3-2A18-4322-A27A-AB077B7BA572}" type="slidenum">
              <a:rPr lang="en-GB" smtClean="0"/>
              <a:t>‹#›</a:t>
            </a:fld>
            <a:endParaRPr lang="en-GB" dirty="0"/>
          </a:p>
        </p:txBody>
      </p:sp>
    </p:spTree>
    <p:extLst>
      <p:ext uri="{BB962C8B-B14F-4D97-AF65-F5344CB8AC3E}">
        <p14:creationId xmlns:p14="http://schemas.microsoft.com/office/powerpoint/2010/main" val="3864170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624479" y="2089704"/>
            <a:ext cx="7954855" cy="7924976"/>
          </a:xfrm>
          <a:custGeom>
            <a:avLst/>
            <a:gdLst>
              <a:gd name="connsiteX0" fmla="*/ 547466 w 5402434"/>
              <a:gd name="connsiteY0" fmla="*/ 5866666 h 5990266"/>
              <a:gd name="connsiteX1" fmla="*/ 4846751 w 5402434"/>
              <a:gd name="connsiteY1" fmla="*/ 5850624 h 5990266"/>
              <a:gd name="connsiteX2" fmla="*/ 4878835 w 5402434"/>
              <a:gd name="connsiteY2" fmla="*/ 4454961 h 5990266"/>
              <a:gd name="connsiteX3" fmla="*/ 547466 w 5402434"/>
              <a:gd name="connsiteY3" fmla="*/ 4454961 h 5990266"/>
              <a:gd name="connsiteX4" fmla="*/ 531424 w 5402434"/>
              <a:gd name="connsiteY4" fmla="*/ 3011171 h 5990266"/>
              <a:gd name="connsiteX5" fmla="*/ 4830709 w 5402434"/>
              <a:gd name="connsiteY5" fmla="*/ 2995129 h 5990266"/>
              <a:gd name="connsiteX6" fmla="*/ 4878835 w 5402434"/>
              <a:gd name="connsiteY6" fmla="*/ 1551340 h 5990266"/>
              <a:gd name="connsiteX7" fmla="*/ 531424 w 5402434"/>
              <a:gd name="connsiteY7" fmla="*/ 1583424 h 5990266"/>
              <a:gd name="connsiteX8" fmla="*/ 563509 w 5402434"/>
              <a:gd name="connsiteY8" fmla="*/ 107550 h 5990266"/>
              <a:gd name="connsiteX9" fmla="*/ 4878835 w 5402434"/>
              <a:gd name="connsiteY9" fmla="*/ 123592 h 5990266"/>
              <a:gd name="connsiteX0" fmla="*/ 547466 w 5402434"/>
              <a:gd name="connsiteY0" fmla="*/ 5759116 h 5882716"/>
              <a:gd name="connsiteX1" fmla="*/ 4846751 w 5402434"/>
              <a:gd name="connsiteY1" fmla="*/ 5743074 h 5882716"/>
              <a:gd name="connsiteX2" fmla="*/ 4878835 w 5402434"/>
              <a:gd name="connsiteY2" fmla="*/ 4347411 h 5882716"/>
              <a:gd name="connsiteX3" fmla="*/ 547466 w 5402434"/>
              <a:gd name="connsiteY3" fmla="*/ 4347411 h 5882716"/>
              <a:gd name="connsiteX4" fmla="*/ 531424 w 5402434"/>
              <a:gd name="connsiteY4" fmla="*/ 2903621 h 5882716"/>
              <a:gd name="connsiteX5" fmla="*/ 4830709 w 5402434"/>
              <a:gd name="connsiteY5" fmla="*/ 2887579 h 5882716"/>
              <a:gd name="connsiteX6" fmla="*/ 4878835 w 5402434"/>
              <a:gd name="connsiteY6" fmla="*/ 1443790 h 5882716"/>
              <a:gd name="connsiteX7" fmla="*/ 531424 w 5402434"/>
              <a:gd name="connsiteY7" fmla="*/ 1475874 h 5882716"/>
              <a:gd name="connsiteX8" fmla="*/ 563509 w 5402434"/>
              <a:gd name="connsiteY8" fmla="*/ 0 h 5882716"/>
              <a:gd name="connsiteX0" fmla="*/ 547466 w 5402434"/>
              <a:gd name="connsiteY0" fmla="*/ 5759116 h 5882716"/>
              <a:gd name="connsiteX1" fmla="*/ 4846751 w 5402434"/>
              <a:gd name="connsiteY1" fmla="*/ 5743074 h 5882716"/>
              <a:gd name="connsiteX2" fmla="*/ 4878835 w 5402434"/>
              <a:gd name="connsiteY2" fmla="*/ 4347411 h 5882716"/>
              <a:gd name="connsiteX3" fmla="*/ 547466 w 5402434"/>
              <a:gd name="connsiteY3" fmla="*/ 4347411 h 5882716"/>
              <a:gd name="connsiteX4" fmla="*/ 531424 w 5402434"/>
              <a:gd name="connsiteY4" fmla="*/ 2903621 h 5882716"/>
              <a:gd name="connsiteX5" fmla="*/ 4830709 w 5402434"/>
              <a:gd name="connsiteY5" fmla="*/ 2887579 h 5882716"/>
              <a:gd name="connsiteX6" fmla="*/ 4878835 w 5402434"/>
              <a:gd name="connsiteY6" fmla="*/ 1443790 h 5882716"/>
              <a:gd name="connsiteX7" fmla="*/ 563509 w 5402434"/>
              <a:gd name="connsiteY7" fmla="*/ 0 h 5882716"/>
              <a:gd name="connsiteX0" fmla="*/ 547466 w 5402434"/>
              <a:gd name="connsiteY0" fmla="*/ 5759116 h 5882716"/>
              <a:gd name="connsiteX1" fmla="*/ 4846751 w 5402434"/>
              <a:gd name="connsiteY1" fmla="*/ 5743074 h 5882716"/>
              <a:gd name="connsiteX2" fmla="*/ 4878835 w 5402434"/>
              <a:gd name="connsiteY2" fmla="*/ 4347411 h 5882716"/>
              <a:gd name="connsiteX3" fmla="*/ 547466 w 5402434"/>
              <a:gd name="connsiteY3" fmla="*/ 4347411 h 5882716"/>
              <a:gd name="connsiteX4" fmla="*/ 531424 w 5402434"/>
              <a:gd name="connsiteY4" fmla="*/ 2903621 h 5882716"/>
              <a:gd name="connsiteX5" fmla="*/ 4830709 w 5402434"/>
              <a:gd name="connsiteY5" fmla="*/ 2887579 h 5882716"/>
              <a:gd name="connsiteX6" fmla="*/ 563509 w 5402434"/>
              <a:gd name="connsiteY6" fmla="*/ 0 h 5882716"/>
              <a:gd name="connsiteX0" fmla="*/ 547466 w 5402434"/>
              <a:gd name="connsiteY0" fmla="*/ 2907842 h 3031442"/>
              <a:gd name="connsiteX1" fmla="*/ 4846751 w 5402434"/>
              <a:gd name="connsiteY1" fmla="*/ 2891800 h 3031442"/>
              <a:gd name="connsiteX2" fmla="*/ 4878835 w 5402434"/>
              <a:gd name="connsiteY2" fmla="*/ 1496137 h 3031442"/>
              <a:gd name="connsiteX3" fmla="*/ 547466 w 5402434"/>
              <a:gd name="connsiteY3" fmla="*/ 1496137 h 3031442"/>
              <a:gd name="connsiteX4" fmla="*/ 531424 w 5402434"/>
              <a:gd name="connsiteY4" fmla="*/ 52347 h 3031442"/>
              <a:gd name="connsiteX5" fmla="*/ 4830709 w 5402434"/>
              <a:gd name="connsiteY5" fmla="*/ 36305 h 3031442"/>
              <a:gd name="connsiteX0" fmla="*/ 567522 w 5422490"/>
              <a:gd name="connsiteY0" fmla="*/ 2900202 h 3023802"/>
              <a:gd name="connsiteX1" fmla="*/ 4866807 w 5422490"/>
              <a:gd name="connsiteY1" fmla="*/ 2884160 h 3023802"/>
              <a:gd name="connsiteX2" fmla="*/ 4898891 w 5422490"/>
              <a:gd name="connsiteY2" fmla="*/ 1488497 h 3023802"/>
              <a:gd name="connsiteX3" fmla="*/ 567522 w 5422490"/>
              <a:gd name="connsiteY3" fmla="*/ 1488497 h 3023802"/>
              <a:gd name="connsiteX4" fmla="*/ 551480 w 5422490"/>
              <a:gd name="connsiteY4" fmla="*/ 44707 h 3023802"/>
              <a:gd name="connsiteX5" fmla="*/ 5166632 w 5422490"/>
              <a:gd name="connsiteY5" fmla="*/ 97896 h 3023802"/>
              <a:gd name="connsiteX0" fmla="*/ 567522 w 5422490"/>
              <a:gd name="connsiteY0" fmla="*/ 2802306 h 2925906"/>
              <a:gd name="connsiteX1" fmla="*/ 4866807 w 5422490"/>
              <a:gd name="connsiteY1" fmla="*/ 2786264 h 2925906"/>
              <a:gd name="connsiteX2" fmla="*/ 4898891 w 5422490"/>
              <a:gd name="connsiteY2" fmla="*/ 1390601 h 2925906"/>
              <a:gd name="connsiteX3" fmla="*/ 567522 w 5422490"/>
              <a:gd name="connsiteY3" fmla="*/ 1390601 h 2925906"/>
              <a:gd name="connsiteX4" fmla="*/ 551480 w 5422490"/>
              <a:gd name="connsiteY4" fmla="*/ 154504 h 2925906"/>
              <a:gd name="connsiteX5" fmla="*/ 5166632 w 5422490"/>
              <a:gd name="connsiteY5" fmla="*/ 0 h 2925906"/>
              <a:gd name="connsiteX0" fmla="*/ 567522 w 5422490"/>
              <a:gd name="connsiteY0" fmla="*/ 2802306 h 2863696"/>
              <a:gd name="connsiteX1" fmla="*/ 4866807 w 5422490"/>
              <a:gd name="connsiteY1" fmla="*/ 2647802 h 2863696"/>
              <a:gd name="connsiteX2" fmla="*/ 4898891 w 5422490"/>
              <a:gd name="connsiteY2" fmla="*/ 1390601 h 2863696"/>
              <a:gd name="connsiteX3" fmla="*/ 567522 w 5422490"/>
              <a:gd name="connsiteY3" fmla="*/ 1390601 h 2863696"/>
              <a:gd name="connsiteX4" fmla="*/ 551480 w 5422490"/>
              <a:gd name="connsiteY4" fmla="*/ 154504 h 2863696"/>
              <a:gd name="connsiteX5" fmla="*/ 5166632 w 5422490"/>
              <a:gd name="connsiteY5" fmla="*/ 0 h 2863696"/>
              <a:gd name="connsiteX0" fmla="*/ 0 w 5613185"/>
              <a:gd name="connsiteY0" fmla="*/ 2493913 h 2717079"/>
              <a:gd name="connsiteX1" fmla="*/ 5012909 w 5613185"/>
              <a:gd name="connsiteY1" fmla="*/ 2647802 h 2717079"/>
              <a:gd name="connsiteX2" fmla="*/ 5044993 w 5613185"/>
              <a:gd name="connsiteY2" fmla="*/ 1390601 h 2717079"/>
              <a:gd name="connsiteX3" fmla="*/ 713624 w 5613185"/>
              <a:gd name="connsiteY3" fmla="*/ 1390601 h 2717079"/>
              <a:gd name="connsiteX4" fmla="*/ 697582 w 5613185"/>
              <a:gd name="connsiteY4" fmla="*/ 154504 h 2717079"/>
              <a:gd name="connsiteX5" fmla="*/ 5312734 w 5613185"/>
              <a:gd name="connsiteY5" fmla="*/ 0 h 2717079"/>
              <a:gd name="connsiteX0" fmla="*/ 0 w 5666354"/>
              <a:gd name="connsiteY0" fmla="*/ 2493913 h 2707598"/>
              <a:gd name="connsiteX1" fmla="*/ 5012909 w 5666354"/>
              <a:gd name="connsiteY1" fmla="*/ 2647802 h 2707598"/>
              <a:gd name="connsiteX2" fmla="*/ 5138583 w 5666354"/>
              <a:gd name="connsiteY2" fmla="*/ 1522770 h 2707598"/>
              <a:gd name="connsiteX3" fmla="*/ 713624 w 5666354"/>
              <a:gd name="connsiteY3" fmla="*/ 1390601 h 2707598"/>
              <a:gd name="connsiteX4" fmla="*/ 697582 w 5666354"/>
              <a:gd name="connsiteY4" fmla="*/ 154504 h 2707598"/>
              <a:gd name="connsiteX5" fmla="*/ 5312734 w 5666354"/>
              <a:gd name="connsiteY5" fmla="*/ 0 h 2707598"/>
              <a:gd name="connsiteX0" fmla="*/ 0 w 5653951"/>
              <a:gd name="connsiteY0" fmla="*/ 2714194 h 2797160"/>
              <a:gd name="connsiteX1" fmla="*/ 5001210 w 5653951"/>
              <a:gd name="connsiteY1" fmla="*/ 2647802 h 2797160"/>
              <a:gd name="connsiteX2" fmla="*/ 5126884 w 5653951"/>
              <a:gd name="connsiteY2" fmla="*/ 1522770 h 2797160"/>
              <a:gd name="connsiteX3" fmla="*/ 701925 w 5653951"/>
              <a:gd name="connsiteY3" fmla="*/ 1390601 h 2797160"/>
              <a:gd name="connsiteX4" fmla="*/ 685883 w 5653951"/>
              <a:gd name="connsiteY4" fmla="*/ 154504 h 2797160"/>
              <a:gd name="connsiteX5" fmla="*/ 5301035 w 5653951"/>
              <a:gd name="connsiteY5" fmla="*/ 0 h 2797160"/>
              <a:gd name="connsiteX0" fmla="*/ 0 w 5712781"/>
              <a:gd name="connsiteY0" fmla="*/ 2714194 h 2880262"/>
              <a:gd name="connsiteX1" fmla="*/ 5106500 w 5712781"/>
              <a:gd name="connsiteY1" fmla="*/ 2786264 h 2880262"/>
              <a:gd name="connsiteX2" fmla="*/ 5126884 w 5712781"/>
              <a:gd name="connsiteY2" fmla="*/ 1522770 h 2880262"/>
              <a:gd name="connsiteX3" fmla="*/ 701925 w 5712781"/>
              <a:gd name="connsiteY3" fmla="*/ 1390601 h 2880262"/>
              <a:gd name="connsiteX4" fmla="*/ 685883 w 5712781"/>
              <a:gd name="connsiteY4" fmla="*/ 154504 h 2880262"/>
              <a:gd name="connsiteX5" fmla="*/ 5301035 w 5712781"/>
              <a:gd name="connsiteY5" fmla="*/ 0 h 2880262"/>
              <a:gd name="connsiteX0" fmla="*/ 0 w 5712781"/>
              <a:gd name="connsiteY0" fmla="*/ 2959649 h 3125717"/>
              <a:gd name="connsiteX1" fmla="*/ 5106500 w 5712781"/>
              <a:gd name="connsiteY1" fmla="*/ 3031719 h 3125717"/>
              <a:gd name="connsiteX2" fmla="*/ 5126884 w 5712781"/>
              <a:gd name="connsiteY2" fmla="*/ 1768225 h 3125717"/>
              <a:gd name="connsiteX3" fmla="*/ 701925 w 5712781"/>
              <a:gd name="connsiteY3" fmla="*/ 1636056 h 3125717"/>
              <a:gd name="connsiteX4" fmla="*/ 685883 w 5712781"/>
              <a:gd name="connsiteY4" fmla="*/ 399959 h 3125717"/>
              <a:gd name="connsiteX5" fmla="*/ 5359528 w 5712781"/>
              <a:gd name="connsiteY5" fmla="*/ 0 h 3125717"/>
              <a:gd name="connsiteX0" fmla="*/ 0 w 5712781"/>
              <a:gd name="connsiteY0" fmla="*/ 2959649 h 3125717"/>
              <a:gd name="connsiteX1" fmla="*/ 5106500 w 5712781"/>
              <a:gd name="connsiteY1" fmla="*/ 3031719 h 3125717"/>
              <a:gd name="connsiteX2" fmla="*/ 5126884 w 5712781"/>
              <a:gd name="connsiteY2" fmla="*/ 1768225 h 3125717"/>
              <a:gd name="connsiteX3" fmla="*/ 701925 w 5712781"/>
              <a:gd name="connsiteY3" fmla="*/ 1636056 h 3125717"/>
              <a:gd name="connsiteX4" fmla="*/ 685883 w 5712781"/>
              <a:gd name="connsiteY4" fmla="*/ 399959 h 3125717"/>
              <a:gd name="connsiteX5" fmla="*/ 4414575 w 5712781"/>
              <a:gd name="connsiteY5" fmla="*/ 351192 h 3125717"/>
              <a:gd name="connsiteX6" fmla="*/ 5359528 w 5712781"/>
              <a:gd name="connsiteY6" fmla="*/ 0 h 3125717"/>
              <a:gd name="connsiteX0" fmla="*/ 0 w 5699327"/>
              <a:gd name="connsiteY0" fmla="*/ 2959649 h 3054625"/>
              <a:gd name="connsiteX1" fmla="*/ 5083103 w 5699327"/>
              <a:gd name="connsiteY1" fmla="*/ 2918432 h 3054625"/>
              <a:gd name="connsiteX2" fmla="*/ 5126884 w 5699327"/>
              <a:gd name="connsiteY2" fmla="*/ 1768225 h 3054625"/>
              <a:gd name="connsiteX3" fmla="*/ 701925 w 5699327"/>
              <a:gd name="connsiteY3" fmla="*/ 1636056 h 3054625"/>
              <a:gd name="connsiteX4" fmla="*/ 685883 w 5699327"/>
              <a:gd name="connsiteY4" fmla="*/ 399959 h 3054625"/>
              <a:gd name="connsiteX5" fmla="*/ 4414575 w 5699327"/>
              <a:gd name="connsiteY5" fmla="*/ 351192 h 3054625"/>
              <a:gd name="connsiteX6" fmla="*/ 5359528 w 5699327"/>
              <a:gd name="connsiteY6" fmla="*/ 0 h 30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9327" h="3054625">
                <a:moveTo>
                  <a:pt x="0" y="2959649"/>
                </a:moveTo>
                <a:cubicBezTo>
                  <a:pt x="1788695" y="3069270"/>
                  <a:pt x="4228622" y="3117003"/>
                  <a:pt x="5083103" y="2918432"/>
                </a:cubicBezTo>
                <a:cubicBezTo>
                  <a:pt x="5937584" y="2719861"/>
                  <a:pt x="5857080" y="1981954"/>
                  <a:pt x="5126884" y="1768225"/>
                </a:cubicBezTo>
                <a:cubicBezTo>
                  <a:pt x="4396688" y="1554496"/>
                  <a:pt x="1442092" y="1864100"/>
                  <a:pt x="701925" y="1636056"/>
                </a:cubicBezTo>
                <a:cubicBezTo>
                  <a:pt x="-38242" y="1408012"/>
                  <a:pt x="67108" y="614103"/>
                  <a:pt x="685883" y="399959"/>
                </a:cubicBezTo>
                <a:cubicBezTo>
                  <a:pt x="1304658" y="185815"/>
                  <a:pt x="3635634" y="417852"/>
                  <a:pt x="4414575" y="351192"/>
                </a:cubicBezTo>
                <a:cubicBezTo>
                  <a:pt x="5193516" y="284532"/>
                  <a:pt x="5182538" y="44896"/>
                  <a:pt x="5359528" y="0"/>
                </a:cubicBezTo>
              </a:path>
            </a:pathLst>
          </a:custGeom>
          <a:solidFill>
            <a:schemeClr val="bg1"/>
          </a:solidFill>
          <a:ln w="762000">
            <a:gradFill flip="none" rotWithShape="1">
              <a:gsLst>
                <a:gs pos="0">
                  <a:srgbClr val="CCCCFF"/>
                </a:gs>
                <a:gs pos="100000">
                  <a:srgbClr val="9900CC"/>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cxnSp>
        <p:nvCxnSpPr>
          <p:cNvPr id="22" name="Straight Arrow Connector 21"/>
          <p:cNvCxnSpPr>
            <a:cxnSpLocks/>
          </p:cNvCxnSpPr>
          <p:nvPr/>
        </p:nvCxnSpPr>
        <p:spPr>
          <a:xfrm flipV="1">
            <a:off x="8452974" y="1386712"/>
            <a:ext cx="756813" cy="450180"/>
          </a:xfrm>
          <a:prstGeom prst="straightConnector1">
            <a:avLst/>
          </a:prstGeom>
          <a:ln w="508000">
            <a:solidFill>
              <a:srgbClr val="9F18D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0" y="145161"/>
            <a:ext cx="9545695" cy="1107996"/>
          </a:xfrm>
          <a:prstGeom prst="rect">
            <a:avLst/>
          </a:prstGeom>
          <a:noFill/>
        </p:spPr>
        <p:txBody>
          <a:bodyPr wrap="square" lIns="91440" tIns="45720" rIns="91440" bIns="45720" rtlCol="0" anchor="t">
            <a:spAutoFit/>
          </a:bodyPr>
          <a:lstStyle/>
          <a:p>
            <a:pPr algn="ctr"/>
            <a:r>
              <a:rPr lang="en-GB" sz="3300" b="1" dirty="0" err="1">
                <a:latin typeface="Century Gothic"/>
              </a:rPr>
              <a:t>Yr</a:t>
            </a:r>
            <a:r>
              <a:rPr lang="en-GB" sz="3300" b="1" dirty="0">
                <a:latin typeface="Century Gothic"/>
              </a:rPr>
              <a:t> 10 OCR GCSE Business</a:t>
            </a:r>
          </a:p>
          <a:p>
            <a:pPr algn="ctr"/>
            <a:r>
              <a:rPr lang="en-GB" sz="3300" dirty="0">
                <a:latin typeface="Century Gothic"/>
              </a:rPr>
              <a:t>Curriculum Roadmap</a:t>
            </a:r>
          </a:p>
        </p:txBody>
      </p:sp>
      <p:pic>
        <p:nvPicPr>
          <p:cNvPr id="47" name="Picture 46"/>
          <p:cNvPicPr>
            <a:picLocks noChangeAspect="1"/>
          </p:cNvPicPr>
          <p:nvPr/>
        </p:nvPicPr>
        <p:blipFill>
          <a:blip r:embed="rId2">
            <a:extLst>
              <a:ext uri="{BEBA8EAE-BF5A-486C-A8C5-ECC9F3942E4B}">
                <a14:imgProps xmlns:a14="http://schemas.microsoft.com/office/drawing/2010/main">
                  <a14:imgLayer r:embed="rId3">
                    <a14:imgEffect>
                      <a14:backgroundRemoval t="0" b="100000" l="0" r="99609"/>
                    </a14:imgEffect>
                  </a14:imgLayer>
                </a14:imgProps>
              </a:ext>
            </a:extLst>
          </a:blip>
          <a:stretch>
            <a:fillRect/>
          </a:stretch>
        </p:blipFill>
        <p:spPr>
          <a:xfrm flipH="1">
            <a:off x="-1785242" y="2030847"/>
            <a:ext cx="626056" cy="626056"/>
          </a:xfrm>
          <a:prstGeom prst="rect">
            <a:avLst/>
          </a:prstGeom>
        </p:spPr>
      </p:pic>
      <p:sp>
        <p:nvSpPr>
          <p:cNvPr id="63" name="TextBox 62"/>
          <p:cNvSpPr txBox="1"/>
          <p:nvPr/>
        </p:nvSpPr>
        <p:spPr>
          <a:xfrm rot="200891">
            <a:off x="734501" y="9598639"/>
            <a:ext cx="1696865" cy="400110"/>
          </a:xfrm>
          <a:prstGeom prst="rect">
            <a:avLst/>
          </a:prstGeom>
          <a:noFill/>
        </p:spPr>
        <p:txBody>
          <a:bodyPr wrap="square" rtlCol="0">
            <a:spAutoFit/>
          </a:bodyPr>
          <a:lstStyle/>
          <a:p>
            <a:r>
              <a:rPr lang="en-US" sz="2000" b="1" dirty="0">
                <a:latin typeface="Century Gothic" panose="020B0502020202020204" pitchFamily="34" charset="0"/>
              </a:rPr>
              <a:t>LO1</a:t>
            </a:r>
            <a:endParaRPr lang="en-GB" sz="2000" b="1" dirty="0">
              <a:latin typeface="Century Gothic" panose="020B0502020202020204" pitchFamily="34" charset="0"/>
            </a:endParaRPr>
          </a:p>
        </p:txBody>
      </p:sp>
      <p:sp>
        <p:nvSpPr>
          <p:cNvPr id="73" name="TextBox 72"/>
          <p:cNvSpPr txBox="1"/>
          <p:nvPr/>
        </p:nvSpPr>
        <p:spPr>
          <a:xfrm>
            <a:off x="-1418505" y="8828753"/>
            <a:ext cx="1689522" cy="338554"/>
          </a:xfrm>
          <a:prstGeom prst="rect">
            <a:avLst/>
          </a:prstGeom>
          <a:noFill/>
        </p:spPr>
        <p:txBody>
          <a:bodyPr wrap="square" rtlCol="0">
            <a:spAutoFit/>
          </a:bodyPr>
          <a:lstStyle/>
          <a:p>
            <a:r>
              <a:rPr lang="en-US" sz="1600" dirty="0">
                <a:latin typeface="Century Gothic" panose="020B0502020202020204" pitchFamily="34" charset="0"/>
              </a:rPr>
              <a:t>A</a:t>
            </a:r>
            <a:r>
              <a:rPr lang="en-GB" sz="1600" dirty="0">
                <a:latin typeface="Century Gothic" panose="020B0502020202020204" pitchFamily="34" charset="0"/>
              </a:rPr>
              <a:t>ssessment:</a:t>
            </a:r>
          </a:p>
        </p:txBody>
      </p:sp>
      <p:sp>
        <p:nvSpPr>
          <p:cNvPr id="79" name="TextBox 78"/>
          <p:cNvSpPr txBox="1"/>
          <p:nvPr/>
        </p:nvSpPr>
        <p:spPr>
          <a:xfrm rot="20664212">
            <a:off x="-2013122" y="3096703"/>
            <a:ext cx="1974388" cy="338554"/>
          </a:xfrm>
          <a:prstGeom prst="rect">
            <a:avLst/>
          </a:prstGeom>
          <a:noFill/>
        </p:spPr>
        <p:txBody>
          <a:bodyPr wrap="square" rtlCol="0">
            <a:spAutoFit/>
          </a:bodyPr>
          <a:lstStyle/>
          <a:p>
            <a:r>
              <a:rPr lang="en-US" sz="1600" dirty="0">
                <a:latin typeface="Century Gothic" panose="020B0502020202020204" pitchFamily="34" charset="0"/>
              </a:rPr>
              <a:t>A</a:t>
            </a:r>
            <a:r>
              <a:rPr lang="en-GB" sz="1600" dirty="0">
                <a:latin typeface="Century Gothic" panose="020B0502020202020204" pitchFamily="34" charset="0"/>
              </a:rPr>
              <a:t>ssessment:</a:t>
            </a:r>
          </a:p>
        </p:txBody>
      </p:sp>
      <p:sp>
        <p:nvSpPr>
          <p:cNvPr id="80" name="TextBox 79"/>
          <p:cNvSpPr txBox="1"/>
          <p:nvPr/>
        </p:nvSpPr>
        <p:spPr>
          <a:xfrm rot="21442522">
            <a:off x="-1441397" y="4748835"/>
            <a:ext cx="1974388" cy="400110"/>
          </a:xfrm>
          <a:prstGeom prst="rect">
            <a:avLst/>
          </a:prstGeom>
          <a:noFill/>
        </p:spPr>
        <p:txBody>
          <a:bodyPr wrap="square" rtlCol="0">
            <a:spAutoFit/>
          </a:bodyPr>
          <a:lstStyle/>
          <a:p>
            <a:pPr algn="ctr"/>
            <a:r>
              <a:rPr lang="en-US" sz="2000" dirty="0">
                <a:latin typeface="Century Gothic" panose="020B0502020202020204" pitchFamily="34" charset="0"/>
              </a:rPr>
              <a:t>Unit: </a:t>
            </a:r>
            <a:endParaRPr lang="en-GB" sz="2000" dirty="0">
              <a:latin typeface="Century Gothic" panose="020B0502020202020204" pitchFamily="34" charset="0"/>
            </a:endParaRPr>
          </a:p>
        </p:txBody>
      </p:sp>
      <p:grpSp>
        <p:nvGrpSpPr>
          <p:cNvPr id="11" name="Group 10">
            <a:extLst>
              <a:ext uri="{FF2B5EF4-FFF2-40B4-BE49-F238E27FC236}">
                <a16:creationId xmlns:a16="http://schemas.microsoft.com/office/drawing/2014/main" id="{E50E9C8C-19AE-4D0C-895F-DB6110A95B92}"/>
              </a:ext>
            </a:extLst>
          </p:cNvPr>
          <p:cNvGrpSpPr/>
          <p:nvPr/>
        </p:nvGrpSpPr>
        <p:grpSpPr>
          <a:xfrm>
            <a:off x="4475519" y="10010797"/>
            <a:ext cx="2262465" cy="1790132"/>
            <a:chOff x="-1973875" y="4746066"/>
            <a:chExt cx="1697452" cy="2149312"/>
          </a:xfrm>
        </p:grpSpPr>
        <p:sp>
          <p:nvSpPr>
            <p:cNvPr id="106" name="Oval 105"/>
            <p:cNvSpPr/>
            <p:nvPr/>
          </p:nvSpPr>
          <p:spPr>
            <a:xfrm>
              <a:off x="-682444" y="4746066"/>
              <a:ext cx="227700" cy="214709"/>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0" name="Group 9">
              <a:extLst>
                <a:ext uri="{FF2B5EF4-FFF2-40B4-BE49-F238E27FC236}">
                  <a16:creationId xmlns:a16="http://schemas.microsoft.com/office/drawing/2014/main" id="{49B317A8-EFD6-451C-AD4C-7B658CB93F43}"/>
                </a:ext>
              </a:extLst>
            </p:cNvPr>
            <p:cNvGrpSpPr/>
            <p:nvPr/>
          </p:nvGrpSpPr>
          <p:grpSpPr>
            <a:xfrm>
              <a:off x="-1973875" y="4901337"/>
              <a:ext cx="1697452" cy="1994041"/>
              <a:chOff x="-1722063" y="4721685"/>
              <a:chExt cx="1697452" cy="1994041"/>
            </a:xfrm>
          </p:grpSpPr>
          <p:cxnSp>
            <p:nvCxnSpPr>
              <p:cNvPr id="107" name="Straight Connector 106"/>
              <p:cNvCxnSpPr>
                <a:cxnSpLocks/>
                <a:endCxn id="108" idx="0"/>
              </p:cNvCxnSpPr>
              <p:nvPr/>
            </p:nvCxnSpPr>
            <p:spPr>
              <a:xfrm flipH="1">
                <a:off x="-873337" y="4721685"/>
                <a:ext cx="542325" cy="510664"/>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08" name="Rounded Rectangle 107"/>
              <p:cNvSpPr/>
              <p:nvPr/>
            </p:nvSpPr>
            <p:spPr>
              <a:xfrm>
                <a:off x="-1722063" y="5232349"/>
                <a:ext cx="1697452" cy="1483377"/>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GB" sz="1050" dirty="0">
                    <a:solidFill>
                      <a:schemeClr val="tx1"/>
                    </a:solidFill>
                  </a:rPr>
                  <a:t>1.3 Business ownership: </a:t>
                </a:r>
                <a:r>
                  <a:rPr lang="en-US" sz="1050" dirty="0">
                    <a:solidFill>
                      <a:schemeClr val="tx1"/>
                    </a:solidFill>
                  </a:rPr>
                  <a:t>The features of different types of business ownership, the concept of limited liability. The suitability of differing types of ownership in different business contexts.</a:t>
                </a:r>
                <a:endParaRPr lang="en-GB" sz="1050" dirty="0">
                  <a:solidFill>
                    <a:schemeClr val="tx1"/>
                  </a:solidFill>
                </a:endParaRPr>
              </a:p>
              <a:p>
                <a:r>
                  <a:rPr lang="en-GB" sz="1050" dirty="0">
                    <a:solidFill>
                      <a:schemeClr val="tx1"/>
                    </a:solidFill>
                  </a:rPr>
                  <a:t> </a:t>
                </a:r>
              </a:p>
            </p:txBody>
          </p:sp>
        </p:grpSp>
      </p:grpSp>
      <p:pic>
        <p:nvPicPr>
          <p:cNvPr id="2" name="Picture 2" descr="Icon&#10;&#10;Description automatically generated">
            <a:extLst>
              <a:ext uri="{FF2B5EF4-FFF2-40B4-BE49-F238E27FC236}">
                <a16:creationId xmlns:a16="http://schemas.microsoft.com/office/drawing/2014/main" id="{F5A26905-CD01-4AC4-8B0A-77A3179F6B80}"/>
              </a:ext>
            </a:extLst>
          </p:cNvPr>
          <p:cNvPicPr>
            <a:picLocks noChangeAspect="1"/>
          </p:cNvPicPr>
          <p:nvPr/>
        </p:nvPicPr>
        <p:blipFill>
          <a:blip r:embed="rId4"/>
          <a:stretch>
            <a:fillRect/>
          </a:stretch>
        </p:blipFill>
        <p:spPr>
          <a:xfrm>
            <a:off x="6837208" y="11841939"/>
            <a:ext cx="467912" cy="474894"/>
          </a:xfrm>
          <a:prstGeom prst="rect">
            <a:avLst/>
          </a:prstGeom>
        </p:spPr>
      </p:pic>
      <p:pic>
        <p:nvPicPr>
          <p:cNvPr id="3" name="Picture 3" descr="Icon&#10;&#10;Description automatically generated">
            <a:extLst>
              <a:ext uri="{FF2B5EF4-FFF2-40B4-BE49-F238E27FC236}">
                <a16:creationId xmlns:a16="http://schemas.microsoft.com/office/drawing/2014/main" id="{D9D0E8AC-A41F-4FB7-8394-5CFBF23FF552}"/>
              </a:ext>
            </a:extLst>
          </p:cNvPr>
          <p:cNvPicPr>
            <a:picLocks noChangeAspect="1"/>
          </p:cNvPicPr>
          <p:nvPr/>
        </p:nvPicPr>
        <p:blipFill>
          <a:blip r:embed="rId5"/>
          <a:stretch>
            <a:fillRect/>
          </a:stretch>
        </p:blipFill>
        <p:spPr>
          <a:xfrm>
            <a:off x="5288357" y="11842899"/>
            <a:ext cx="474896" cy="474894"/>
          </a:xfrm>
          <a:prstGeom prst="rect">
            <a:avLst/>
          </a:prstGeom>
        </p:spPr>
      </p:pic>
      <p:pic>
        <p:nvPicPr>
          <p:cNvPr id="4" name="Picture 4" descr="Icon&#10;&#10;Description automatically generated">
            <a:extLst>
              <a:ext uri="{FF2B5EF4-FFF2-40B4-BE49-F238E27FC236}">
                <a16:creationId xmlns:a16="http://schemas.microsoft.com/office/drawing/2014/main" id="{444B7654-949E-46A7-A879-10A5ED9BBE45}"/>
              </a:ext>
            </a:extLst>
          </p:cNvPr>
          <p:cNvPicPr>
            <a:picLocks noChangeAspect="1"/>
          </p:cNvPicPr>
          <p:nvPr/>
        </p:nvPicPr>
        <p:blipFill>
          <a:blip r:embed="rId6"/>
          <a:stretch>
            <a:fillRect/>
          </a:stretch>
        </p:blipFill>
        <p:spPr>
          <a:xfrm>
            <a:off x="8356486" y="11833073"/>
            <a:ext cx="474896" cy="474894"/>
          </a:xfrm>
          <a:prstGeom prst="rect">
            <a:avLst/>
          </a:prstGeom>
        </p:spPr>
      </p:pic>
      <p:pic>
        <p:nvPicPr>
          <p:cNvPr id="5" name="Picture 5" descr="Icon&#10;&#10;Description automatically generated">
            <a:extLst>
              <a:ext uri="{FF2B5EF4-FFF2-40B4-BE49-F238E27FC236}">
                <a16:creationId xmlns:a16="http://schemas.microsoft.com/office/drawing/2014/main" id="{13C4C83C-A96F-464A-A58E-79CB51EDBF64}"/>
              </a:ext>
            </a:extLst>
          </p:cNvPr>
          <p:cNvPicPr>
            <a:picLocks noChangeAspect="1"/>
          </p:cNvPicPr>
          <p:nvPr/>
        </p:nvPicPr>
        <p:blipFill>
          <a:blip r:embed="rId7"/>
          <a:stretch>
            <a:fillRect/>
          </a:stretch>
        </p:blipFill>
        <p:spPr>
          <a:xfrm>
            <a:off x="2159844" y="11830918"/>
            <a:ext cx="474896" cy="474894"/>
          </a:xfrm>
          <a:prstGeom prst="rect">
            <a:avLst/>
          </a:prstGeom>
        </p:spPr>
      </p:pic>
      <p:pic>
        <p:nvPicPr>
          <p:cNvPr id="6" name="Picture 6" descr="Logo, icon&#10;&#10;Description automatically generated">
            <a:extLst>
              <a:ext uri="{FF2B5EF4-FFF2-40B4-BE49-F238E27FC236}">
                <a16:creationId xmlns:a16="http://schemas.microsoft.com/office/drawing/2014/main" id="{B9C71129-572C-4EA9-AB1F-CF38E7F450CD}"/>
              </a:ext>
            </a:extLst>
          </p:cNvPr>
          <p:cNvPicPr>
            <a:picLocks noChangeAspect="1"/>
          </p:cNvPicPr>
          <p:nvPr/>
        </p:nvPicPr>
        <p:blipFill>
          <a:blip r:embed="rId8"/>
          <a:stretch>
            <a:fillRect/>
          </a:stretch>
        </p:blipFill>
        <p:spPr>
          <a:xfrm>
            <a:off x="610204" y="11834272"/>
            <a:ext cx="474896" cy="474894"/>
          </a:xfrm>
          <a:prstGeom prst="rect">
            <a:avLst/>
          </a:prstGeom>
        </p:spPr>
      </p:pic>
      <p:pic>
        <p:nvPicPr>
          <p:cNvPr id="7" name="Picture 7" descr="Icon&#10;&#10;Description automatically generated">
            <a:extLst>
              <a:ext uri="{FF2B5EF4-FFF2-40B4-BE49-F238E27FC236}">
                <a16:creationId xmlns:a16="http://schemas.microsoft.com/office/drawing/2014/main" id="{940017D4-1275-405E-B8AC-4907618C3320}"/>
              </a:ext>
            </a:extLst>
          </p:cNvPr>
          <p:cNvPicPr>
            <a:picLocks noChangeAspect="1"/>
          </p:cNvPicPr>
          <p:nvPr/>
        </p:nvPicPr>
        <p:blipFill>
          <a:blip r:embed="rId9"/>
          <a:stretch>
            <a:fillRect/>
          </a:stretch>
        </p:blipFill>
        <p:spPr>
          <a:xfrm>
            <a:off x="3763639" y="11842898"/>
            <a:ext cx="474896" cy="474894"/>
          </a:xfrm>
          <a:prstGeom prst="rect">
            <a:avLst/>
          </a:prstGeom>
        </p:spPr>
      </p:pic>
      <p:graphicFrame>
        <p:nvGraphicFramePr>
          <p:cNvPr id="8" name="Table 8">
            <a:extLst>
              <a:ext uri="{FF2B5EF4-FFF2-40B4-BE49-F238E27FC236}">
                <a16:creationId xmlns:a16="http://schemas.microsoft.com/office/drawing/2014/main" id="{A2152CCC-4C3A-4261-AEF1-431A1541BC4E}"/>
              </a:ext>
            </a:extLst>
          </p:cNvPr>
          <p:cNvGraphicFramePr>
            <a:graphicFrameLocks noGrp="1"/>
          </p:cNvGraphicFramePr>
          <p:nvPr>
            <p:extLst/>
          </p:nvPr>
        </p:nvGraphicFramePr>
        <p:xfrm>
          <a:off x="139700" y="12369800"/>
          <a:ext cx="9312384" cy="457200"/>
        </p:xfrm>
        <a:graphic>
          <a:graphicData uri="http://schemas.openxmlformats.org/drawingml/2006/table">
            <a:tbl>
              <a:tblPr firstRow="1" bandRow="1">
                <a:tableStyleId>{5C22544A-7EE6-4342-B048-85BDC9FD1C3A}</a:tableStyleId>
              </a:tblPr>
              <a:tblGrid>
                <a:gridCol w="1552064">
                  <a:extLst>
                    <a:ext uri="{9D8B030D-6E8A-4147-A177-3AD203B41FA5}">
                      <a16:colId xmlns:a16="http://schemas.microsoft.com/office/drawing/2014/main" val="810119476"/>
                    </a:ext>
                  </a:extLst>
                </a:gridCol>
                <a:gridCol w="1552064">
                  <a:extLst>
                    <a:ext uri="{9D8B030D-6E8A-4147-A177-3AD203B41FA5}">
                      <a16:colId xmlns:a16="http://schemas.microsoft.com/office/drawing/2014/main" val="2961773527"/>
                    </a:ext>
                  </a:extLst>
                </a:gridCol>
                <a:gridCol w="1552064">
                  <a:extLst>
                    <a:ext uri="{9D8B030D-6E8A-4147-A177-3AD203B41FA5}">
                      <a16:colId xmlns:a16="http://schemas.microsoft.com/office/drawing/2014/main" val="1409152755"/>
                    </a:ext>
                  </a:extLst>
                </a:gridCol>
                <a:gridCol w="1552064">
                  <a:extLst>
                    <a:ext uri="{9D8B030D-6E8A-4147-A177-3AD203B41FA5}">
                      <a16:colId xmlns:a16="http://schemas.microsoft.com/office/drawing/2014/main" val="3558461847"/>
                    </a:ext>
                  </a:extLst>
                </a:gridCol>
                <a:gridCol w="1552064">
                  <a:extLst>
                    <a:ext uri="{9D8B030D-6E8A-4147-A177-3AD203B41FA5}">
                      <a16:colId xmlns:a16="http://schemas.microsoft.com/office/drawing/2014/main" val="1759410140"/>
                    </a:ext>
                  </a:extLst>
                </a:gridCol>
                <a:gridCol w="1552064">
                  <a:extLst>
                    <a:ext uri="{9D8B030D-6E8A-4147-A177-3AD203B41FA5}">
                      <a16:colId xmlns:a16="http://schemas.microsoft.com/office/drawing/2014/main" val="3338535450"/>
                    </a:ext>
                  </a:extLst>
                </a:gridCol>
              </a:tblGrid>
              <a:tr h="457200">
                <a:tc>
                  <a:txBody>
                    <a:bodyPr/>
                    <a:lstStyle/>
                    <a:p>
                      <a:pPr algn="ctr"/>
                      <a:r>
                        <a:rPr lang="en-GB" sz="1600" dirty="0">
                          <a:solidFill>
                            <a:schemeClr val="tx1"/>
                          </a:solidFill>
                          <a:latin typeface="Century Gothic"/>
                        </a:rPr>
                        <a:t>Resilience </a:t>
                      </a:r>
                    </a:p>
                  </a:txBody>
                  <a:tcPr anchor="ctr">
                    <a:noFill/>
                  </a:tcPr>
                </a:tc>
                <a:tc>
                  <a:txBody>
                    <a:bodyPr/>
                    <a:lstStyle/>
                    <a:p>
                      <a:pPr algn="ctr"/>
                      <a:r>
                        <a:rPr lang="en-GB" sz="1600" dirty="0">
                          <a:solidFill>
                            <a:schemeClr val="tx1"/>
                          </a:solidFill>
                          <a:latin typeface="Century Gothic"/>
                        </a:rPr>
                        <a:t>Kindness </a:t>
                      </a:r>
                    </a:p>
                  </a:txBody>
                  <a:tcPr anchor="ctr">
                    <a:noFill/>
                  </a:tcPr>
                </a:tc>
                <a:tc>
                  <a:txBody>
                    <a:bodyPr/>
                    <a:lstStyle/>
                    <a:p>
                      <a:pPr algn="ctr"/>
                      <a:r>
                        <a:rPr lang="en-GB" sz="1600" dirty="0">
                          <a:solidFill>
                            <a:schemeClr val="tx1"/>
                          </a:solidFill>
                          <a:latin typeface="Century Gothic"/>
                        </a:rPr>
                        <a:t>Respect </a:t>
                      </a:r>
                    </a:p>
                  </a:txBody>
                  <a:tcPr anchor="ctr">
                    <a:noFill/>
                  </a:tcPr>
                </a:tc>
                <a:tc>
                  <a:txBody>
                    <a:bodyPr/>
                    <a:lstStyle/>
                    <a:p>
                      <a:pPr algn="ctr"/>
                      <a:r>
                        <a:rPr lang="en-GB" sz="1600" dirty="0">
                          <a:solidFill>
                            <a:schemeClr val="tx1"/>
                          </a:solidFill>
                          <a:latin typeface="Century Gothic"/>
                        </a:rPr>
                        <a:t>Curiosity </a:t>
                      </a:r>
                    </a:p>
                  </a:txBody>
                  <a:tcPr anchor="ctr">
                    <a:noFill/>
                  </a:tcPr>
                </a:tc>
                <a:tc>
                  <a:txBody>
                    <a:bodyPr/>
                    <a:lstStyle/>
                    <a:p>
                      <a:pPr algn="ctr"/>
                      <a:r>
                        <a:rPr lang="en-GB" sz="1600" dirty="0">
                          <a:solidFill>
                            <a:schemeClr val="tx1"/>
                          </a:solidFill>
                          <a:latin typeface="Century Gothic"/>
                        </a:rPr>
                        <a:t>Collaboration</a:t>
                      </a:r>
                    </a:p>
                  </a:txBody>
                  <a:tcPr anchor="ctr">
                    <a:noFill/>
                  </a:tcPr>
                </a:tc>
                <a:tc>
                  <a:txBody>
                    <a:bodyPr/>
                    <a:lstStyle/>
                    <a:p>
                      <a:pPr algn="ctr"/>
                      <a:r>
                        <a:rPr lang="en-GB" sz="1600" dirty="0">
                          <a:solidFill>
                            <a:schemeClr val="tx1"/>
                          </a:solidFill>
                          <a:latin typeface="Century Gothic"/>
                        </a:rPr>
                        <a:t>Endeavour </a:t>
                      </a:r>
                    </a:p>
                  </a:txBody>
                  <a:tcPr anchor="ctr">
                    <a:noFill/>
                  </a:tcPr>
                </a:tc>
                <a:extLst>
                  <a:ext uri="{0D108BD9-81ED-4DB2-BD59-A6C34878D82A}">
                    <a16:rowId xmlns:a16="http://schemas.microsoft.com/office/drawing/2014/main" val="1291220092"/>
                  </a:ext>
                </a:extLst>
              </a:tr>
            </a:tbl>
          </a:graphicData>
        </a:graphic>
      </p:graphicFrame>
      <p:pic>
        <p:nvPicPr>
          <p:cNvPr id="62" name="Picture 2" descr="Icon&#10;&#10;Description automatically generated">
            <a:extLst>
              <a:ext uri="{FF2B5EF4-FFF2-40B4-BE49-F238E27FC236}">
                <a16:creationId xmlns:a16="http://schemas.microsoft.com/office/drawing/2014/main" id="{C51C5117-475F-4DE3-9B4A-2D3332DADF5F}"/>
              </a:ext>
            </a:extLst>
          </p:cNvPr>
          <p:cNvPicPr>
            <a:picLocks noChangeAspect="1"/>
          </p:cNvPicPr>
          <p:nvPr/>
        </p:nvPicPr>
        <p:blipFill>
          <a:blip r:embed="rId4"/>
          <a:stretch>
            <a:fillRect/>
          </a:stretch>
        </p:blipFill>
        <p:spPr>
          <a:xfrm>
            <a:off x="-1349526" y="9673709"/>
            <a:ext cx="419100" cy="419100"/>
          </a:xfrm>
          <a:prstGeom prst="rect">
            <a:avLst/>
          </a:prstGeom>
        </p:spPr>
      </p:pic>
      <p:pic>
        <p:nvPicPr>
          <p:cNvPr id="71" name="Picture 3" descr="Icon&#10;&#10;Description automatically generated">
            <a:extLst>
              <a:ext uri="{FF2B5EF4-FFF2-40B4-BE49-F238E27FC236}">
                <a16:creationId xmlns:a16="http://schemas.microsoft.com/office/drawing/2014/main" id="{99C7ADB4-C49B-4DFF-ADD8-89E633718492}"/>
              </a:ext>
            </a:extLst>
          </p:cNvPr>
          <p:cNvPicPr>
            <a:picLocks noChangeAspect="1"/>
          </p:cNvPicPr>
          <p:nvPr/>
        </p:nvPicPr>
        <p:blipFill>
          <a:blip r:embed="rId5"/>
          <a:stretch>
            <a:fillRect/>
          </a:stretch>
        </p:blipFill>
        <p:spPr>
          <a:xfrm>
            <a:off x="-1378499" y="9210958"/>
            <a:ext cx="419100" cy="419100"/>
          </a:xfrm>
          <a:prstGeom prst="rect">
            <a:avLst/>
          </a:prstGeom>
        </p:spPr>
      </p:pic>
      <p:pic>
        <p:nvPicPr>
          <p:cNvPr id="78" name="Picture 4" descr="Icon&#10;&#10;Description automatically generated">
            <a:extLst>
              <a:ext uri="{FF2B5EF4-FFF2-40B4-BE49-F238E27FC236}">
                <a16:creationId xmlns:a16="http://schemas.microsoft.com/office/drawing/2014/main" id="{FAF472EB-1623-4534-99D3-A3011A2B92D0}"/>
              </a:ext>
            </a:extLst>
          </p:cNvPr>
          <p:cNvPicPr>
            <a:picLocks noChangeAspect="1"/>
          </p:cNvPicPr>
          <p:nvPr/>
        </p:nvPicPr>
        <p:blipFill>
          <a:blip r:embed="rId6"/>
          <a:stretch>
            <a:fillRect/>
          </a:stretch>
        </p:blipFill>
        <p:spPr>
          <a:xfrm>
            <a:off x="-1131712" y="7240205"/>
            <a:ext cx="419100" cy="419100"/>
          </a:xfrm>
          <a:prstGeom prst="rect">
            <a:avLst/>
          </a:prstGeom>
        </p:spPr>
      </p:pic>
      <p:pic>
        <p:nvPicPr>
          <p:cNvPr id="82" name="Picture 5" descr="Icon&#10;&#10;Description automatically generated">
            <a:extLst>
              <a:ext uri="{FF2B5EF4-FFF2-40B4-BE49-F238E27FC236}">
                <a16:creationId xmlns:a16="http://schemas.microsoft.com/office/drawing/2014/main" id="{1BBA74BC-784F-4787-80EF-89232B3692AD}"/>
              </a:ext>
            </a:extLst>
          </p:cNvPr>
          <p:cNvPicPr>
            <a:picLocks noChangeAspect="1"/>
          </p:cNvPicPr>
          <p:nvPr/>
        </p:nvPicPr>
        <p:blipFill>
          <a:blip r:embed="rId7"/>
          <a:stretch>
            <a:fillRect/>
          </a:stretch>
        </p:blipFill>
        <p:spPr>
          <a:xfrm>
            <a:off x="-1131712" y="6723906"/>
            <a:ext cx="419100" cy="419100"/>
          </a:xfrm>
          <a:prstGeom prst="rect">
            <a:avLst/>
          </a:prstGeom>
        </p:spPr>
      </p:pic>
      <p:pic>
        <p:nvPicPr>
          <p:cNvPr id="85" name="Picture 6" descr="Logo, icon&#10;&#10;Description automatically generated">
            <a:extLst>
              <a:ext uri="{FF2B5EF4-FFF2-40B4-BE49-F238E27FC236}">
                <a16:creationId xmlns:a16="http://schemas.microsoft.com/office/drawing/2014/main" id="{0626C879-80AA-4C37-9AC4-07FF8CB2A53B}"/>
              </a:ext>
            </a:extLst>
          </p:cNvPr>
          <p:cNvPicPr>
            <a:picLocks noChangeAspect="1"/>
          </p:cNvPicPr>
          <p:nvPr/>
        </p:nvPicPr>
        <p:blipFill>
          <a:blip r:embed="rId8"/>
          <a:stretch>
            <a:fillRect/>
          </a:stretch>
        </p:blipFill>
        <p:spPr>
          <a:xfrm>
            <a:off x="-1341262" y="10194757"/>
            <a:ext cx="419100" cy="419100"/>
          </a:xfrm>
          <a:prstGeom prst="rect">
            <a:avLst/>
          </a:prstGeom>
        </p:spPr>
      </p:pic>
      <p:pic>
        <p:nvPicPr>
          <p:cNvPr id="87" name="Picture 7" descr="Icon&#10;&#10;Description automatically generated">
            <a:extLst>
              <a:ext uri="{FF2B5EF4-FFF2-40B4-BE49-F238E27FC236}">
                <a16:creationId xmlns:a16="http://schemas.microsoft.com/office/drawing/2014/main" id="{06E7B550-97A2-4125-814C-2C293F541FB3}"/>
              </a:ext>
            </a:extLst>
          </p:cNvPr>
          <p:cNvPicPr>
            <a:picLocks noChangeAspect="1"/>
          </p:cNvPicPr>
          <p:nvPr/>
        </p:nvPicPr>
        <p:blipFill>
          <a:blip r:embed="rId9"/>
          <a:stretch>
            <a:fillRect/>
          </a:stretch>
        </p:blipFill>
        <p:spPr>
          <a:xfrm>
            <a:off x="8253955" y="9775657"/>
            <a:ext cx="419100" cy="419100"/>
          </a:xfrm>
          <a:prstGeom prst="rect">
            <a:avLst/>
          </a:prstGeom>
        </p:spPr>
      </p:pic>
      <p:sp>
        <p:nvSpPr>
          <p:cNvPr id="40" name="TextBox 39">
            <a:extLst>
              <a:ext uri="{FF2B5EF4-FFF2-40B4-BE49-F238E27FC236}">
                <a16:creationId xmlns:a16="http://schemas.microsoft.com/office/drawing/2014/main" id="{0BD77DFD-E72E-402D-8D94-03A665F548FC}"/>
              </a:ext>
            </a:extLst>
          </p:cNvPr>
          <p:cNvSpPr txBox="1"/>
          <p:nvPr/>
        </p:nvSpPr>
        <p:spPr>
          <a:xfrm>
            <a:off x="-1480850" y="4333368"/>
            <a:ext cx="1974388" cy="400110"/>
          </a:xfrm>
          <a:prstGeom prst="rect">
            <a:avLst/>
          </a:prstGeom>
          <a:noFill/>
        </p:spPr>
        <p:txBody>
          <a:bodyPr wrap="square" rtlCol="0">
            <a:spAutoFit/>
          </a:bodyPr>
          <a:lstStyle/>
          <a:p>
            <a:pPr algn="ctr"/>
            <a:r>
              <a:rPr lang="en-US" sz="2000" dirty="0">
                <a:latin typeface="Century Gothic" panose="020B0502020202020204" pitchFamily="34" charset="0"/>
              </a:rPr>
              <a:t>NEA: </a:t>
            </a:r>
            <a:endParaRPr lang="en-GB" sz="2000" dirty="0">
              <a:latin typeface="Century Gothic" panose="020B0502020202020204" pitchFamily="34" charset="0"/>
            </a:endParaRPr>
          </a:p>
        </p:txBody>
      </p:sp>
      <p:grpSp>
        <p:nvGrpSpPr>
          <p:cNvPr id="38" name="Group 37">
            <a:extLst>
              <a:ext uri="{FF2B5EF4-FFF2-40B4-BE49-F238E27FC236}">
                <a16:creationId xmlns:a16="http://schemas.microsoft.com/office/drawing/2014/main" id="{2A77EAAE-9F4F-4688-8363-16C71697A247}"/>
              </a:ext>
            </a:extLst>
          </p:cNvPr>
          <p:cNvGrpSpPr/>
          <p:nvPr/>
        </p:nvGrpSpPr>
        <p:grpSpPr>
          <a:xfrm>
            <a:off x="2472164" y="10006731"/>
            <a:ext cx="1966219" cy="1760201"/>
            <a:chOff x="1555520" y="7119659"/>
            <a:chExt cx="1521573" cy="2113377"/>
          </a:xfrm>
        </p:grpSpPr>
        <p:sp>
          <p:nvSpPr>
            <p:cNvPr id="39" name="Oval 38">
              <a:extLst>
                <a:ext uri="{FF2B5EF4-FFF2-40B4-BE49-F238E27FC236}">
                  <a16:creationId xmlns:a16="http://schemas.microsoft.com/office/drawing/2014/main" id="{39FE9807-B862-40B0-9183-47D9C4CA9A7F}"/>
                </a:ext>
              </a:extLst>
            </p:cNvPr>
            <p:cNvSpPr/>
            <p:nvPr/>
          </p:nvSpPr>
          <p:spPr>
            <a:xfrm>
              <a:off x="1835378" y="7119659"/>
              <a:ext cx="227700" cy="214709"/>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41" name="Group 40">
              <a:extLst>
                <a:ext uri="{FF2B5EF4-FFF2-40B4-BE49-F238E27FC236}">
                  <a16:creationId xmlns:a16="http://schemas.microsoft.com/office/drawing/2014/main" id="{B1B4A4B3-E933-4A6D-9781-9DFB54D0D649}"/>
                </a:ext>
              </a:extLst>
            </p:cNvPr>
            <p:cNvGrpSpPr/>
            <p:nvPr/>
          </p:nvGrpSpPr>
          <p:grpSpPr>
            <a:xfrm>
              <a:off x="1555520" y="7279857"/>
              <a:ext cx="1521573" cy="1953179"/>
              <a:chOff x="1807332" y="7100205"/>
              <a:chExt cx="1521573" cy="1953179"/>
            </a:xfrm>
          </p:grpSpPr>
          <p:cxnSp>
            <p:nvCxnSpPr>
              <p:cNvPr id="46" name="Straight Connector 45">
                <a:extLst>
                  <a:ext uri="{FF2B5EF4-FFF2-40B4-BE49-F238E27FC236}">
                    <a16:creationId xmlns:a16="http://schemas.microsoft.com/office/drawing/2014/main" id="{B4B723E6-FBF3-446E-8BA9-7CEDE1615B65}"/>
                  </a:ext>
                </a:extLst>
              </p:cNvPr>
              <p:cNvCxnSpPr>
                <a:cxnSpLocks/>
              </p:cNvCxnSpPr>
              <p:nvPr/>
            </p:nvCxnSpPr>
            <p:spPr>
              <a:xfrm>
                <a:off x="2148317" y="7100205"/>
                <a:ext cx="115638" cy="568746"/>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49" name="Rounded Rectangle 107">
                <a:extLst>
                  <a:ext uri="{FF2B5EF4-FFF2-40B4-BE49-F238E27FC236}">
                    <a16:creationId xmlns:a16="http://schemas.microsoft.com/office/drawing/2014/main" id="{0576EFC8-BF49-4042-A421-E2D43730D05D}"/>
                  </a:ext>
                </a:extLst>
              </p:cNvPr>
              <p:cNvSpPr/>
              <p:nvPr/>
            </p:nvSpPr>
            <p:spPr>
              <a:xfrm>
                <a:off x="1807332" y="7574266"/>
                <a:ext cx="1521573" cy="1479118"/>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1.2 Business planning: </a:t>
                </a:r>
                <a:r>
                  <a:rPr lang="en-US" sz="1050" dirty="0">
                    <a:solidFill>
                      <a:schemeClr val="tx1"/>
                    </a:solidFill>
                  </a:rPr>
                  <a:t>The purpose of planning business activity. The role, importance and usefulness of a business plan </a:t>
                </a:r>
                <a:endParaRPr lang="en-GB" sz="1050" dirty="0">
                  <a:solidFill>
                    <a:schemeClr val="tx1"/>
                  </a:solidFill>
                </a:endParaRPr>
              </a:p>
              <a:p>
                <a:r>
                  <a:rPr lang="en-GB" sz="1050" dirty="0">
                    <a:solidFill>
                      <a:schemeClr val="tx1"/>
                    </a:solidFill>
                  </a:rPr>
                  <a:t> </a:t>
                </a:r>
              </a:p>
            </p:txBody>
          </p:sp>
        </p:grpSp>
      </p:grpSp>
      <p:grpSp>
        <p:nvGrpSpPr>
          <p:cNvPr id="50" name="Group 49">
            <a:extLst>
              <a:ext uri="{FF2B5EF4-FFF2-40B4-BE49-F238E27FC236}">
                <a16:creationId xmlns:a16="http://schemas.microsoft.com/office/drawing/2014/main" id="{10097AC8-E12E-48D6-92BC-6859AE9711E2}"/>
              </a:ext>
            </a:extLst>
          </p:cNvPr>
          <p:cNvGrpSpPr/>
          <p:nvPr/>
        </p:nvGrpSpPr>
        <p:grpSpPr>
          <a:xfrm>
            <a:off x="5007586" y="8334999"/>
            <a:ext cx="3344929" cy="1072201"/>
            <a:chOff x="753111" y="5281057"/>
            <a:chExt cx="1549867" cy="747948"/>
          </a:xfrm>
        </p:grpSpPr>
        <p:sp>
          <p:nvSpPr>
            <p:cNvPr id="51" name="Oval 50">
              <a:extLst>
                <a:ext uri="{FF2B5EF4-FFF2-40B4-BE49-F238E27FC236}">
                  <a16:creationId xmlns:a16="http://schemas.microsoft.com/office/drawing/2014/main" id="{259BC9FA-218B-4E2D-9299-D53CEB4BD4CD}"/>
                </a:ext>
              </a:extLst>
            </p:cNvPr>
            <p:cNvSpPr/>
            <p:nvPr/>
          </p:nvSpPr>
          <p:spPr>
            <a:xfrm>
              <a:off x="2206084" y="5632957"/>
              <a:ext cx="96894" cy="132308"/>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52" name="Group 51">
              <a:extLst>
                <a:ext uri="{FF2B5EF4-FFF2-40B4-BE49-F238E27FC236}">
                  <a16:creationId xmlns:a16="http://schemas.microsoft.com/office/drawing/2014/main" id="{D19E8836-EC3B-4776-B747-714849AD9A0E}"/>
                </a:ext>
              </a:extLst>
            </p:cNvPr>
            <p:cNvGrpSpPr/>
            <p:nvPr/>
          </p:nvGrpSpPr>
          <p:grpSpPr>
            <a:xfrm>
              <a:off x="753111" y="5281057"/>
              <a:ext cx="1494695" cy="747948"/>
              <a:chOff x="1004923" y="5101405"/>
              <a:chExt cx="1494695" cy="747948"/>
            </a:xfrm>
          </p:grpSpPr>
          <p:sp>
            <p:nvSpPr>
              <p:cNvPr id="54" name="Rounded Rectangle 107">
                <a:extLst>
                  <a:ext uri="{FF2B5EF4-FFF2-40B4-BE49-F238E27FC236}">
                    <a16:creationId xmlns:a16="http://schemas.microsoft.com/office/drawing/2014/main" id="{FB8CFA5F-870E-412B-B4ED-C937AB995F68}"/>
                  </a:ext>
                </a:extLst>
              </p:cNvPr>
              <p:cNvSpPr/>
              <p:nvPr/>
            </p:nvSpPr>
            <p:spPr>
              <a:xfrm>
                <a:off x="1004923" y="5101405"/>
                <a:ext cx="1332312" cy="747948"/>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1.5 Stakeholders in business </a:t>
                </a:r>
                <a:r>
                  <a:rPr lang="en-US" sz="1050" dirty="0">
                    <a:solidFill>
                      <a:schemeClr val="tx1"/>
                    </a:solidFill>
                  </a:rPr>
                  <a:t>The roles and objectives of internal and external stakeholder groups. The effect business activity has on stakeholders. The effect stakeholders have on business</a:t>
                </a:r>
                <a:r>
                  <a:rPr lang="en-GB" sz="1050" dirty="0">
                    <a:solidFill>
                      <a:schemeClr val="tx1"/>
                    </a:solidFill>
                  </a:rPr>
                  <a:t> </a:t>
                </a:r>
              </a:p>
            </p:txBody>
          </p:sp>
          <p:cxnSp>
            <p:nvCxnSpPr>
              <p:cNvPr id="53" name="Straight Connector 52">
                <a:extLst>
                  <a:ext uri="{FF2B5EF4-FFF2-40B4-BE49-F238E27FC236}">
                    <a16:creationId xmlns:a16="http://schemas.microsoft.com/office/drawing/2014/main" id="{E7FFD9E2-9F2D-4ADB-BCE0-45BBA53646CC}"/>
                  </a:ext>
                </a:extLst>
              </p:cNvPr>
              <p:cNvCxnSpPr>
                <a:cxnSpLocks/>
                <a:stCxn id="105" idx="0"/>
              </p:cNvCxnSpPr>
              <p:nvPr/>
            </p:nvCxnSpPr>
            <p:spPr>
              <a:xfrm flipH="1" flipV="1">
                <a:off x="2287531" y="5360576"/>
                <a:ext cx="212087" cy="164782"/>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86B06CB4-5DB0-4BE9-979D-E160C6708775}"/>
              </a:ext>
            </a:extLst>
          </p:cNvPr>
          <p:cNvGrpSpPr/>
          <p:nvPr/>
        </p:nvGrpSpPr>
        <p:grpSpPr>
          <a:xfrm>
            <a:off x="283248" y="9964836"/>
            <a:ext cx="2120900" cy="1767340"/>
            <a:chOff x="-400877" y="7395619"/>
            <a:chExt cx="1829690" cy="2121949"/>
          </a:xfrm>
        </p:grpSpPr>
        <p:sp>
          <p:nvSpPr>
            <p:cNvPr id="56" name="Oval 55">
              <a:extLst>
                <a:ext uri="{FF2B5EF4-FFF2-40B4-BE49-F238E27FC236}">
                  <a16:creationId xmlns:a16="http://schemas.microsoft.com/office/drawing/2014/main" id="{36117F3C-10EA-47C8-B5F3-C430ADF7A799}"/>
                </a:ext>
              </a:extLst>
            </p:cNvPr>
            <p:cNvSpPr/>
            <p:nvPr/>
          </p:nvSpPr>
          <p:spPr>
            <a:xfrm>
              <a:off x="49200" y="7395619"/>
              <a:ext cx="227700" cy="214709"/>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57" name="Group 56">
              <a:extLst>
                <a:ext uri="{FF2B5EF4-FFF2-40B4-BE49-F238E27FC236}">
                  <a16:creationId xmlns:a16="http://schemas.microsoft.com/office/drawing/2014/main" id="{B4FD5B43-4B01-4507-9D69-90D252DE1472}"/>
                </a:ext>
              </a:extLst>
            </p:cNvPr>
            <p:cNvGrpSpPr/>
            <p:nvPr/>
          </p:nvGrpSpPr>
          <p:grpSpPr>
            <a:xfrm>
              <a:off x="-400877" y="7528264"/>
              <a:ext cx="1829690" cy="1989304"/>
              <a:chOff x="-149065" y="7348612"/>
              <a:chExt cx="1829690" cy="1989304"/>
            </a:xfrm>
          </p:grpSpPr>
          <p:cxnSp>
            <p:nvCxnSpPr>
              <p:cNvPr id="58" name="Straight Connector 57">
                <a:extLst>
                  <a:ext uri="{FF2B5EF4-FFF2-40B4-BE49-F238E27FC236}">
                    <a16:creationId xmlns:a16="http://schemas.microsoft.com/office/drawing/2014/main" id="{717508CE-989E-4F29-9482-AE2A1A43E5AD}"/>
                  </a:ext>
                </a:extLst>
              </p:cNvPr>
              <p:cNvCxnSpPr/>
              <p:nvPr/>
            </p:nvCxnSpPr>
            <p:spPr>
              <a:xfrm flipH="1">
                <a:off x="46294" y="7348612"/>
                <a:ext cx="302865" cy="454118"/>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59" name="Rounded Rectangle 107">
                <a:extLst>
                  <a:ext uri="{FF2B5EF4-FFF2-40B4-BE49-F238E27FC236}">
                    <a16:creationId xmlns:a16="http://schemas.microsoft.com/office/drawing/2014/main" id="{32AA3DA5-E3BF-4371-9D4D-F188E486E8F2}"/>
                  </a:ext>
                </a:extLst>
              </p:cNvPr>
              <p:cNvSpPr/>
              <p:nvPr/>
            </p:nvSpPr>
            <p:spPr>
              <a:xfrm>
                <a:off x="-149065" y="7796388"/>
                <a:ext cx="1829690" cy="1541528"/>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1.1 The role of business enterprise and entrepreneurship: The purpose of business activity and enterprise, characteristics of an entrepreneur. The concept of risk and reward.</a:t>
                </a:r>
              </a:p>
              <a:p>
                <a:endParaRPr lang="en-GB" sz="1050" dirty="0">
                  <a:solidFill>
                    <a:schemeClr val="tx1"/>
                  </a:solidFill>
                </a:endParaRPr>
              </a:p>
            </p:txBody>
          </p:sp>
        </p:grpSp>
      </p:grpSp>
      <p:grpSp>
        <p:nvGrpSpPr>
          <p:cNvPr id="64" name="Group 63">
            <a:extLst>
              <a:ext uri="{FF2B5EF4-FFF2-40B4-BE49-F238E27FC236}">
                <a16:creationId xmlns:a16="http://schemas.microsoft.com/office/drawing/2014/main" id="{2A064E8A-198D-480D-B63E-125EB3563905}"/>
              </a:ext>
            </a:extLst>
          </p:cNvPr>
          <p:cNvGrpSpPr/>
          <p:nvPr/>
        </p:nvGrpSpPr>
        <p:grpSpPr>
          <a:xfrm>
            <a:off x="6377933" y="7112134"/>
            <a:ext cx="2187355" cy="1141039"/>
            <a:chOff x="1339047" y="5229452"/>
            <a:chExt cx="700689" cy="714469"/>
          </a:xfrm>
        </p:grpSpPr>
        <p:sp>
          <p:nvSpPr>
            <p:cNvPr id="65" name="Oval 64">
              <a:extLst>
                <a:ext uri="{FF2B5EF4-FFF2-40B4-BE49-F238E27FC236}">
                  <a16:creationId xmlns:a16="http://schemas.microsoft.com/office/drawing/2014/main" id="{7C8E3960-A4EB-479C-AD90-FAFCD9D34484}"/>
                </a:ext>
              </a:extLst>
            </p:cNvPr>
            <p:cNvSpPr/>
            <p:nvPr/>
          </p:nvSpPr>
          <p:spPr>
            <a:xfrm>
              <a:off x="1942842" y="5775799"/>
              <a:ext cx="96894" cy="132308"/>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66" name="Group 65">
              <a:extLst>
                <a:ext uri="{FF2B5EF4-FFF2-40B4-BE49-F238E27FC236}">
                  <a16:creationId xmlns:a16="http://schemas.microsoft.com/office/drawing/2014/main" id="{79FFC460-2ED1-4DF7-BEEE-505A06985B7E}"/>
                </a:ext>
              </a:extLst>
            </p:cNvPr>
            <p:cNvGrpSpPr/>
            <p:nvPr/>
          </p:nvGrpSpPr>
          <p:grpSpPr>
            <a:xfrm>
              <a:off x="1339047" y="5229452"/>
              <a:ext cx="603795" cy="714469"/>
              <a:chOff x="1590859" y="5049800"/>
              <a:chExt cx="603795" cy="714469"/>
            </a:xfrm>
          </p:grpSpPr>
          <p:cxnSp>
            <p:nvCxnSpPr>
              <p:cNvPr id="67" name="Straight Connector 66">
                <a:extLst>
                  <a:ext uri="{FF2B5EF4-FFF2-40B4-BE49-F238E27FC236}">
                    <a16:creationId xmlns:a16="http://schemas.microsoft.com/office/drawing/2014/main" id="{3E254A81-0DED-427E-AF73-D0C6B4F0328F}"/>
                  </a:ext>
                </a:extLst>
              </p:cNvPr>
              <p:cNvCxnSpPr>
                <a:cxnSpLocks/>
                <a:stCxn id="65" idx="2"/>
              </p:cNvCxnSpPr>
              <p:nvPr/>
            </p:nvCxnSpPr>
            <p:spPr>
              <a:xfrm flipH="1" flipV="1">
                <a:off x="1878755" y="5560987"/>
                <a:ext cx="315899" cy="101314"/>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68" name="Rounded Rectangle 107">
                <a:extLst>
                  <a:ext uri="{FF2B5EF4-FFF2-40B4-BE49-F238E27FC236}">
                    <a16:creationId xmlns:a16="http://schemas.microsoft.com/office/drawing/2014/main" id="{F4B36FE1-0A36-47BB-BACE-7FCA0E9A95FE}"/>
                  </a:ext>
                </a:extLst>
              </p:cNvPr>
              <p:cNvSpPr/>
              <p:nvPr/>
            </p:nvSpPr>
            <p:spPr>
              <a:xfrm>
                <a:off x="1590859" y="5049800"/>
                <a:ext cx="433865" cy="714469"/>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 1.6 Business growth: Organic growth and External growth</a:t>
                </a:r>
              </a:p>
            </p:txBody>
          </p:sp>
        </p:grpSp>
      </p:grpSp>
      <p:grpSp>
        <p:nvGrpSpPr>
          <p:cNvPr id="74" name="Group 73">
            <a:extLst>
              <a:ext uri="{FF2B5EF4-FFF2-40B4-BE49-F238E27FC236}">
                <a16:creationId xmlns:a16="http://schemas.microsoft.com/office/drawing/2014/main" id="{41B3DFC1-F03A-4183-B1A4-0E85B6B9A8BA}"/>
              </a:ext>
            </a:extLst>
          </p:cNvPr>
          <p:cNvGrpSpPr/>
          <p:nvPr/>
        </p:nvGrpSpPr>
        <p:grpSpPr>
          <a:xfrm>
            <a:off x="186119" y="6010840"/>
            <a:ext cx="1482768" cy="2987824"/>
            <a:chOff x="425246" y="4130661"/>
            <a:chExt cx="362719" cy="1450473"/>
          </a:xfrm>
          <a:solidFill>
            <a:schemeClr val="accent6">
              <a:lumMod val="40000"/>
              <a:lumOff val="60000"/>
            </a:schemeClr>
          </a:solidFill>
        </p:grpSpPr>
        <p:grpSp>
          <p:nvGrpSpPr>
            <p:cNvPr id="76" name="Group 75">
              <a:extLst>
                <a:ext uri="{FF2B5EF4-FFF2-40B4-BE49-F238E27FC236}">
                  <a16:creationId xmlns:a16="http://schemas.microsoft.com/office/drawing/2014/main" id="{AB7544C2-5610-41F3-B70C-123919CCF2A7}"/>
                </a:ext>
              </a:extLst>
            </p:cNvPr>
            <p:cNvGrpSpPr/>
            <p:nvPr/>
          </p:nvGrpSpPr>
          <p:grpSpPr>
            <a:xfrm>
              <a:off x="425246" y="4236030"/>
              <a:ext cx="362719" cy="1345104"/>
              <a:chOff x="677058" y="4056378"/>
              <a:chExt cx="362719" cy="1345104"/>
            </a:xfrm>
            <a:grpFill/>
          </p:grpSpPr>
          <p:cxnSp>
            <p:nvCxnSpPr>
              <p:cNvPr id="77" name="Straight Connector 76">
                <a:extLst>
                  <a:ext uri="{FF2B5EF4-FFF2-40B4-BE49-F238E27FC236}">
                    <a16:creationId xmlns:a16="http://schemas.microsoft.com/office/drawing/2014/main" id="{2294E254-F867-479E-962D-C50D30B40B55}"/>
                  </a:ext>
                </a:extLst>
              </p:cNvPr>
              <p:cNvCxnSpPr>
                <a:cxnSpLocks/>
                <a:stCxn id="75" idx="3"/>
              </p:cNvCxnSpPr>
              <p:nvPr/>
            </p:nvCxnSpPr>
            <p:spPr>
              <a:xfrm flipH="1">
                <a:off x="758542" y="4056378"/>
                <a:ext cx="158368" cy="728055"/>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83" name="Rounded Rectangle 107">
                <a:extLst>
                  <a:ext uri="{FF2B5EF4-FFF2-40B4-BE49-F238E27FC236}">
                    <a16:creationId xmlns:a16="http://schemas.microsoft.com/office/drawing/2014/main" id="{1E292FE5-A600-4A7C-9E5A-4F6073357D63}"/>
                  </a:ext>
                </a:extLst>
              </p:cNvPr>
              <p:cNvSpPr/>
              <p:nvPr/>
            </p:nvSpPr>
            <p:spPr>
              <a:xfrm>
                <a:off x="677058" y="4221362"/>
                <a:ext cx="362719" cy="1180120"/>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GB" sz="1050" dirty="0">
                    <a:solidFill>
                      <a:schemeClr val="tx1"/>
                    </a:solidFill>
                  </a:rPr>
                  <a:t>2.4 The marketing mix: </a:t>
                </a:r>
              </a:p>
              <a:p>
                <a:r>
                  <a:rPr lang="en-US" sz="1050" dirty="0">
                    <a:solidFill>
                      <a:schemeClr val="tx1"/>
                    </a:solidFill>
                  </a:rPr>
                  <a:t>Product - stages of the product life cycle</a:t>
                </a:r>
              </a:p>
              <a:p>
                <a:r>
                  <a:rPr lang="en-US" sz="1050" dirty="0">
                    <a:solidFill>
                      <a:schemeClr val="tx1"/>
                    </a:solidFill>
                  </a:rPr>
                  <a:t>Pricing methods</a:t>
                </a:r>
              </a:p>
              <a:p>
                <a:r>
                  <a:rPr lang="en-US" sz="1050" dirty="0">
                    <a:solidFill>
                      <a:schemeClr val="tx1"/>
                    </a:solidFill>
                  </a:rPr>
                  <a:t>Promotion - point of sale, advertising </a:t>
                </a:r>
              </a:p>
              <a:p>
                <a:r>
                  <a:rPr lang="en-US" sz="1050" dirty="0">
                    <a:solidFill>
                      <a:schemeClr val="tx1"/>
                    </a:solidFill>
                  </a:rPr>
                  <a:t>Place - distribution of products and services</a:t>
                </a:r>
              </a:p>
              <a:p>
                <a:endParaRPr lang="en-US" sz="1050" dirty="0">
                  <a:solidFill>
                    <a:schemeClr val="tx1"/>
                  </a:solidFill>
                </a:endParaRPr>
              </a:p>
              <a:p>
                <a:r>
                  <a:rPr lang="en-GB" sz="1050" dirty="0">
                    <a:solidFill>
                      <a:schemeClr val="tx1"/>
                    </a:solidFill>
                  </a:rPr>
                  <a:t>Interpretation of market data</a:t>
                </a:r>
              </a:p>
            </p:txBody>
          </p:sp>
        </p:grpSp>
        <p:sp>
          <p:nvSpPr>
            <p:cNvPr id="75" name="Oval 74">
              <a:extLst>
                <a:ext uri="{FF2B5EF4-FFF2-40B4-BE49-F238E27FC236}">
                  <a16:creationId xmlns:a16="http://schemas.microsoft.com/office/drawing/2014/main" id="{965B55FA-7B3B-4909-914E-BCE2A5A440DA}"/>
                </a:ext>
              </a:extLst>
            </p:cNvPr>
            <p:cNvSpPr/>
            <p:nvPr/>
          </p:nvSpPr>
          <p:spPr>
            <a:xfrm>
              <a:off x="654863" y="4130661"/>
              <a:ext cx="69892" cy="123447"/>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96" name="TextBox 95">
            <a:extLst>
              <a:ext uri="{FF2B5EF4-FFF2-40B4-BE49-F238E27FC236}">
                <a16:creationId xmlns:a16="http://schemas.microsoft.com/office/drawing/2014/main" id="{4C4C044A-B13C-4D29-A94D-C37FC47CF471}"/>
              </a:ext>
            </a:extLst>
          </p:cNvPr>
          <p:cNvSpPr txBox="1"/>
          <p:nvPr/>
        </p:nvSpPr>
        <p:spPr>
          <a:xfrm>
            <a:off x="3222359" y="6274717"/>
            <a:ext cx="650752" cy="400110"/>
          </a:xfrm>
          <a:prstGeom prst="rect">
            <a:avLst/>
          </a:prstGeom>
          <a:noFill/>
        </p:spPr>
        <p:txBody>
          <a:bodyPr wrap="square" rtlCol="0">
            <a:spAutoFit/>
          </a:bodyPr>
          <a:lstStyle/>
          <a:p>
            <a:r>
              <a:rPr lang="en-US" sz="2000" b="1" dirty="0">
                <a:latin typeface="Century Gothic" panose="020B0502020202020204" pitchFamily="34" charset="0"/>
              </a:rPr>
              <a:t>LO1</a:t>
            </a:r>
            <a:endParaRPr lang="en-GB" sz="2000" b="1" dirty="0">
              <a:latin typeface="Century Gothic" panose="020B0502020202020204" pitchFamily="34" charset="0"/>
            </a:endParaRPr>
          </a:p>
        </p:txBody>
      </p:sp>
      <p:sp>
        <p:nvSpPr>
          <p:cNvPr id="110" name="TextBox 109">
            <a:extLst>
              <a:ext uri="{FF2B5EF4-FFF2-40B4-BE49-F238E27FC236}">
                <a16:creationId xmlns:a16="http://schemas.microsoft.com/office/drawing/2014/main" id="{B5D967EB-F2FD-4DDE-B691-D9F5A1C9351B}"/>
              </a:ext>
            </a:extLst>
          </p:cNvPr>
          <p:cNvSpPr txBox="1"/>
          <p:nvPr/>
        </p:nvSpPr>
        <p:spPr>
          <a:xfrm>
            <a:off x="704394" y="3580465"/>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LO3</a:t>
            </a:r>
            <a:endParaRPr lang="en-GB" sz="2000" b="1" dirty="0">
              <a:solidFill>
                <a:schemeClr val="bg1"/>
              </a:solidFill>
              <a:latin typeface="Century Gothic" panose="020B0502020202020204" pitchFamily="34" charset="0"/>
            </a:endParaRPr>
          </a:p>
        </p:txBody>
      </p:sp>
      <p:cxnSp>
        <p:nvCxnSpPr>
          <p:cNvPr id="112" name="Straight Connector 111">
            <a:extLst>
              <a:ext uri="{FF2B5EF4-FFF2-40B4-BE49-F238E27FC236}">
                <a16:creationId xmlns:a16="http://schemas.microsoft.com/office/drawing/2014/main" id="{CA7F0387-FC3C-426C-AF77-FDE3A9E0D034}"/>
              </a:ext>
            </a:extLst>
          </p:cNvPr>
          <p:cNvCxnSpPr>
            <a:cxnSpLocks/>
            <a:stCxn id="124" idx="4"/>
          </p:cNvCxnSpPr>
          <p:nvPr/>
        </p:nvCxnSpPr>
        <p:spPr>
          <a:xfrm>
            <a:off x="3456053" y="3000524"/>
            <a:ext cx="450872" cy="693918"/>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13" name="Rounded Rectangle 107">
            <a:extLst>
              <a:ext uri="{FF2B5EF4-FFF2-40B4-BE49-F238E27FC236}">
                <a16:creationId xmlns:a16="http://schemas.microsoft.com/office/drawing/2014/main" id="{767DD0C7-AEF0-4F62-9883-D401BE465ECE}"/>
              </a:ext>
            </a:extLst>
          </p:cNvPr>
          <p:cNvSpPr/>
          <p:nvPr/>
        </p:nvSpPr>
        <p:spPr>
          <a:xfrm>
            <a:off x="3557750" y="3638148"/>
            <a:ext cx="2790600" cy="1131506"/>
          </a:xfrm>
          <a:prstGeom prst="roundRect">
            <a:avLst/>
          </a:prstGeom>
          <a:solidFill>
            <a:schemeClr val="accent2">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GB" sz="1050" dirty="0">
                <a:solidFill>
                  <a:schemeClr val="tx1"/>
                </a:solidFill>
              </a:rPr>
              <a:t>3.5 Motivation and retention. </a:t>
            </a:r>
            <a:r>
              <a:rPr lang="en-US" sz="1050" dirty="0">
                <a:solidFill>
                  <a:schemeClr val="tx1"/>
                </a:solidFill>
              </a:rPr>
              <a:t>Financial methods of motivation. Non-financial methods of motivation. The importance of employee motivation and retention</a:t>
            </a:r>
            <a:endParaRPr lang="en-GB" sz="1050" dirty="0">
              <a:solidFill>
                <a:schemeClr val="tx1"/>
              </a:solidFill>
            </a:endParaRPr>
          </a:p>
        </p:txBody>
      </p:sp>
      <p:sp>
        <p:nvSpPr>
          <p:cNvPr id="114" name="Oval 113">
            <a:extLst>
              <a:ext uri="{FF2B5EF4-FFF2-40B4-BE49-F238E27FC236}">
                <a16:creationId xmlns:a16="http://schemas.microsoft.com/office/drawing/2014/main" id="{1DF74C7C-C3F4-4A01-8279-2431F0D8362F}"/>
              </a:ext>
            </a:extLst>
          </p:cNvPr>
          <p:cNvSpPr/>
          <p:nvPr/>
        </p:nvSpPr>
        <p:spPr>
          <a:xfrm>
            <a:off x="5872507" y="2896250"/>
            <a:ext cx="238652" cy="256368"/>
          </a:xfrm>
          <a:prstGeom prst="ellipse">
            <a:avLst/>
          </a:prstGeom>
          <a:solidFill>
            <a:schemeClr val="accent2">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6" name="Straight Connector 115">
            <a:extLst>
              <a:ext uri="{FF2B5EF4-FFF2-40B4-BE49-F238E27FC236}">
                <a16:creationId xmlns:a16="http://schemas.microsoft.com/office/drawing/2014/main" id="{3FAFA4C5-B4F0-4D62-BFD2-E712418CA86D}"/>
              </a:ext>
            </a:extLst>
          </p:cNvPr>
          <p:cNvCxnSpPr>
            <a:cxnSpLocks/>
          </p:cNvCxnSpPr>
          <p:nvPr/>
        </p:nvCxnSpPr>
        <p:spPr>
          <a:xfrm flipH="1" flipV="1">
            <a:off x="804958" y="2486607"/>
            <a:ext cx="213914" cy="885276"/>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17" name="Rounded Rectangle 107">
            <a:extLst>
              <a:ext uri="{FF2B5EF4-FFF2-40B4-BE49-F238E27FC236}">
                <a16:creationId xmlns:a16="http://schemas.microsoft.com/office/drawing/2014/main" id="{97E63D0B-6819-46AB-8C47-D1A431825ECF}"/>
              </a:ext>
            </a:extLst>
          </p:cNvPr>
          <p:cNvSpPr/>
          <p:nvPr/>
        </p:nvSpPr>
        <p:spPr>
          <a:xfrm>
            <a:off x="191735" y="877937"/>
            <a:ext cx="1801876" cy="1752050"/>
          </a:xfrm>
          <a:prstGeom prst="roundRect">
            <a:avLst/>
          </a:prstGeom>
          <a:solidFill>
            <a:schemeClr val="accent2">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3.3 Communication in business</a:t>
            </a:r>
          </a:p>
          <a:p>
            <a:r>
              <a:rPr lang="en-US" sz="1050" dirty="0">
                <a:solidFill>
                  <a:schemeClr val="tx1"/>
                </a:solidFill>
              </a:rPr>
              <a:t>Ways of communicating in a business context . The importance of business communications. The influence of digital communication on business activity</a:t>
            </a:r>
            <a:endParaRPr lang="en-GB" sz="1050" dirty="0">
              <a:solidFill>
                <a:schemeClr val="tx1"/>
              </a:solidFill>
            </a:endParaRPr>
          </a:p>
        </p:txBody>
      </p:sp>
      <p:sp>
        <p:nvSpPr>
          <p:cNvPr id="118" name="Oval 117">
            <a:extLst>
              <a:ext uri="{FF2B5EF4-FFF2-40B4-BE49-F238E27FC236}">
                <a16:creationId xmlns:a16="http://schemas.microsoft.com/office/drawing/2014/main" id="{B84DA264-6B74-47BF-9E52-828BA1E3391F}"/>
              </a:ext>
            </a:extLst>
          </p:cNvPr>
          <p:cNvSpPr/>
          <p:nvPr/>
        </p:nvSpPr>
        <p:spPr>
          <a:xfrm>
            <a:off x="966411" y="3333662"/>
            <a:ext cx="238652" cy="256368"/>
          </a:xfrm>
          <a:prstGeom prst="ellipse">
            <a:avLst/>
          </a:prstGeom>
          <a:solidFill>
            <a:schemeClr val="accent2">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2" name="Straight Connector 121">
            <a:extLst>
              <a:ext uri="{FF2B5EF4-FFF2-40B4-BE49-F238E27FC236}">
                <a16:creationId xmlns:a16="http://schemas.microsoft.com/office/drawing/2014/main" id="{E25D4127-083F-47EC-AB41-86E228F025E2}"/>
              </a:ext>
            </a:extLst>
          </p:cNvPr>
          <p:cNvCxnSpPr>
            <a:cxnSpLocks/>
          </p:cNvCxnSpPr>
          <p:nvPr/>
        </p:nvCxnSpPr>
        <p:spPr>
          <a:xfrm flipV="1">
            <a:off x="6008570" y="2082457"/>
            <a:ext cx="310957" cy="779184"/>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23" name="Rounded Rectangle 107">
            <a:extLst>
              <a:ext uri="{FF2B5EF4-FFF2-40B4-BE49-F238E27FC236}">
                <a16:creationId xmlns:a16="http://schemas.microsoft.com/office/drawing/2014/main" id="{2513446B-8D7D-4009-9127-D0E4DD3BF0CF}"/>
              </a:ext>
            </a:extLst>
          </p:cNvPr>
          <p:cNvSpPr/>
          <p:nvPr/>
        </p:nvSpPr>
        <p:spPr>
          <a:xfrm>
            <a:off x="4305493" y="1194737"/>
            <a:ext cx="2971171" cy="1131506"/>
          </a:xfrm>
          <a:prstGeom prst="roundRect">
            <a:avLst/>
          </a:prstGeom>
          <a:solidFill>
            <a:schemeClr val="accent2">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3.6 Training and development. </a:t>
            </a:r>
            <a:r>
              <a:rPr lang="en-US" sz="1050" dirty="0">
                <a:solidFill>
                  <a:schemeClr val="tx1"/>
                </a:solidFill>
              </a:rPr>
              <a:t>Different training methods, why businesses train their workers. Staff development and the benefits to employees and businesses of staff development</a:t>
            </a:r>
            <a:endParaRPr lang="en-GB" sz="1050" dirty="0">
              <a:solidFill>
                <a:schemeClr val="tx1"/>
              </a:solidFill>
            </a:endParaRPr>
          </a:p>
        </p:txBody>
      </p:sp>
      <p:sp>
        <p:nvSpPr>
          <p:cNvPr id="124" name="Oval 123">
            <a:extLst>
              <a:ext uri="{FF2B5EF4-FFF2-40B4-BE49-F238E27FC236}">
                <a16:creationId xmlns:a16="http://schemas.microsoft.com/office/drawing/2014/main" id="{756137FF-AE1F-4C19-A1B1-7DFF84194DA5}"/>
              </a:ext>
            </a:extLst>
          </p:cNvPr>
          <p:cNvSpPr/>
          <p:nvPr/>
        </p:nvSpPr>
        <p:spPr>
          <a:xfrm>
            <a:off x="3336727" y="2744156"/>
            <a:ext cx="238652" cy="256368"/>
          </a:xfrm>
          <a:prstGeom prst="ellipse">
            <a:avLst/>
          </a:prstGeom>
          <a:solidFill>
            <a:schemeClr val="accent2">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ectangle: Rounded Corners 128">
            <a:extLst>
              <a:ext uri="{FF2B5EF4-FFF2-40B4-BE49-F238E27FC236}">
                <a16:creationId xmlns:a16="http://schemas.microsoft.com/office/drawing/2014/main" id="{C420D85B-D68B-4BED-81DE-96D0BCDBDD82}"/>
              </a:ext>
            </a:extLst>
          </p:cNvPr>
          <p:cNvSpPr/>
          <p:nvPr/>
        </p:nvSpPr>
        <p:spPr>
          <a:xfrm>
            <a:off x="-2943641" y="4149986"/>
            <a:ext cx="1811929" cy="432303"/>
          </a:xfrm>
          <a:prstGeom prst="round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30" name="Picture 129">
            <a:extLst>
              <a:ext uri="{FF2B5EF4-FFF2-40B4-BE49-F238E27FC236}">
                <a16:creationId xmlns:a16="http://schemas.microsoft.com/office/drawing/2014/main" id="{2E2B483A-56AB-4405-BA94-7924F60B32C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609"/>
                    </a14:imgEffect>
                  </a14:imgLayer>
                </a14:imgProps>
              </a:ext>
            </a:extLst>
          </a:blip>
          <a:stretch>
            <a:fillRect/>
          </a:stretch>
        </p:blipFill>
        <p:spPr>
          <a:xfrm rot="4872991" flipH="1">
            <a:off x="8875510" y="9194531"/>
            <a:ext cx="626056" cy="626056"/>
          </a:xfrm>
          <a:prstGeom prst="rect">
            <a:avLst/>
          </a:prstGeom>
        </p:spPr>
      </p:pic>
      <p:pic>
        <p:nvPicPr>
          <p:cNvPr id="133" name="Picture 4" descr="Icon&#10;&#10;Description automatically generated">
            <a:extLst>
              <a:ext uri="{FF2B5EF4-FFF2-40B4-BE49-F238E27FC236}">
                <a16:creationId xmlns:a16="http://schemas.microsoft.com/office/drawing/2014/main" id="{199F0528-DA31-4719-80EB-9ED0FF42DDEA}"/>
              </a:ext>
            </a:extLst>
          </p:cNvPr>
          <p:cNvPicPr>
            <a:picLocks noChangeAspect="1"/>
          </p:cNvPicPr>
          <p:nvPr/>
        </p:nvPicPr>
        <p:blipFill>
          <a:blip r:embed="rId6"/>
          <a:stretch>
            <a:fillRect/>
          </a:stretch>
        </p:blipFill>
        <p:spPr>
          <a:xfrm>
            <a:off x="-1349517" y="4933697"/>
            <a:ext cx="419100" cy="419100"/>
          </a:xfrm>
          <a:prstGeom prst="rect">
            <a:avLst/>
          </a:prstGeom>
        </p:spPr>
      </p:pic>
      <p:pic>
        <p:nvPicPr>
          <p:cNvPr id="134" name="Picture 3" descr="Icon&#10;&#10;Description automatically generated">
            <a:extLst>
              <a:ext uri="{FF2B5EF4-FFF2-40B4-BE49-F238E27FC236}">
                <a16:creationId xmlns:a16="http://schemas.microsoft.com/office/drawing/2014/main" id="{4C3B1951-3030-4A7C-939F-699219C66B1F}"/>
              </a:ext>
            </a:extLst>
          </p:cNvPr>
          <p:cNvPicPr>
            <a:picLocks noChangeAspect="1"/>
          </p:cNvPicPr>
          <p:nvPr/>
        </p:nvPicPr>
        <p:blipFill>
          <a:blip r:embed="rId5"/>
          <a:stretch>
            <a:fillRect/>
          </a:stretch>
        </p:blipFill>
        <p:spPr>
          <a:xfrm>
            <a:off x="-1159186" y="6008656"/>
            <a:ext cx="419100" cy="419100"/>
          </a:xfrm>
          <a:prstGeom prst="rect">
            <a:avLst/>
          </a:prstGeom>
        </p:spPr>
      </p:pic>
      <p:pic>
        <p:nvPicPr>
          <p:cNvPr id="136" name="Picture 6" descr="Logo, icon&#10;&#10;Description automatically generated">
            <a:extLst>
              <a:ext uri="{FF2B5EF4-FFF2-40B4-BE49-F238E27FC236}">
                <a16:creationId xmlns:a16="http://schemas.microsoft.com/office/drawing/2014/main" id="{BB8C4D53-9FE6-4525-82CE-7550804C1D93}"/>
              </a:ext>
            </a:extLst>
          </p:cNvPr>
          <p:cNvPicPr>
            <a:picLocks noChangeAspect="1"/>
          </p:cNvPicPr>
          <p:nvPr/>
        </p:nvPicPr>
        <p:blipFill>
          <a:blip r:embed="rId8"/>
          <a:stretch>
            <a:fillRect/>
          </a:stretch>
        </p:blipFill>
        <p:spPr>
          <a:xfrm>
            <a:off x="-2389037" y="6045803"/>
            <a:ext cx="419100" cy="419100"/>
          </a:xfrm>
          <a:prstGeom prst="rect">
            <a:avLst/>
          </a:prstGeom>
        </p:spPr>
      </p:pic>
      <p:pic>
        <p:nvPicPr>
          <p:cNvPr id="137" name="Picture 6" descr="Logo, icon&#10;&#10;Description automatically generated">
            <a:extLst>
              <a:ext uri="{FF2B5EF4-FFF2-40B4-BE49-F238E27FC236}">
                <a16:creationId xmlns:a16="http://schemas.microsoft.com/office/drawing/2014/main" id="{6921FDBA-192D-4D53-BC52-8A61EB300B2E}"/>
              </a:ext>
            </a:extLst>
          </p:cNvPr>
          <p:cNvPicPr>
            <a:picLocks noChangeAspect="1"/>
          </p:cNvPicPr>
          <p:nvPr/>
        </p:nvPicPr>
        <p:blipFill>
          <a:blip r:embed="rId8"/>
          <a:stretch>
            <a:fillRect/>
          </a:stretch>
        </p:blipFill>
        <p:spPr>
          <a:xfrm>
            <a:off x="-1093234" y="2350924"/>
            <a:ext cx="419100" cy="419100"/>
          </a:xfrm>
          <a:prstGeom prst="rect">
            <a:avLst/>
          </a:prstGeom>
        </p:spPr>
      </p:pic>
      <p:pic>
        <p:nvPicPr>
          <p:cNvPr id="138" name="Picture 5" descr="Icon&#10;&#10;Description automatically generated">
            <a:extLst>
              <a:ext uri="{FF2B5EF4-FFF2-40B4-BE49-F238E27FC236}">
                <a16:creationId xmlns:a16="http://schemas.microsoft.com/office/drawing/2014/main" id="{37354463-2350-454C-9D7B-0D7BB24F874F}"/>
              </a:ext>
            </a:extLst>
          </p:cNvPr>
          <p:cNvPicPr>
            <a:picLocks noChangeAspect="1"/>
          </p:cNvPicPr>
          <p:nvPr/>
        </p:nvPicPr>
        <p:blipFill>
          <a:blip r:embed="rId7"/>
          <a:stretch>
            <a:fillRect/>
          </a:stretch>
        </p:blipFill>
        <p:spPr>
          <a:xfrm>
            <a:off x="8903520" y="6671743"/>
            <a:ext cx="419100" cy="419100"/>
          </a:xfrm>
          <a:prstGeom prst="rect">
            <a:avLst/>
          </a:prstGeom>
        </p:spPr>
      </p:pic>
      <p:pic>
        <p:nvPicPr>
          <p:cNvPr id="139" name="Picture 7" descr="Icon&#10;&#10;Description automatically generated">
            <a:extLst>
              <a:ext uri="{FF2B5EF4-FFF2-40B4-BE49-F238E27FC236}">
                <a16:creationId xmlns:a16="http://schemas.microsoft.com/office/drawing/2014/main" id="{E7D4541F-C338-4648-B169-EB1A00E2021B}"/>
              </a:ext>
            </a:extLst>
          </p:cNvPr>
          <p:cNvPicPr>
            <a:picLocks noChangeAspect="1"/>
          </p:cNvPicPr>
          <p:nvPr/>
        </p:nvPicPr>
        <p:blipFill>
          <a:blip r:embed="rId9"/>
          <a:stretch>
            <a:fillRect/>
          </a:stretch>
        </p:blipFill>
        <p:spPr>
          <a:xfrm>
            <a:off x="-2364617" y="5533820"/>
            <a:ext cx="419100" cy="419100"/>
          </a:xfrm>
          <a:prstGeom prst="rect">
            <a:avLst/>
          </a:prstGeom>
        </p:spPr>
      </p:pic>
      <p:sp>
        <p:nvSpPr>
          <p:cNvPr id="95" name="TextBox 94">
            <a:extLst>
              <a:ext uri="{FF2B5EF4-FFF2-40B4-BE49-F238E27FC236}">
                <a16:creationId xmlns:a16="http://schemas.microsoft.com/office/drawing/2014/main" id="{3EA2FAEE-E8DF-4A6D-A4D5-92A253BAA476}"/>
              </a:ext>
            </a:extLst>
          </p:cNvPr>
          <p:cNvSpPr txBox="1"/>
          <p:nvPr/>
        </p:nvSpPr>
        <p:spPr>
          <a:xfrm>
            <a:off x="5513004" y="9740637"/>
            <a:ext cx="890655" cy="400110"/>
          </a:xfrm>
          <a:prstGeom prst="rect">
            <a:avLst/>
          </a:prstGeom>
          <a:noFill/>
        </p:spPr>
        <p:txBody>
          <a:bodyPr wrap="square" rtlCol="0">
            <a:spAutoFit/>
          </a:bodyPr>
          <a:lstStyle/>
          <a:p>
            <a:r>
              <a:rPr lang="en-US" sz="2000" b="1" dirty="0">
                <a:latin typeface="Century Gothic" panose="020B0502020202020204" pitchFamily="34" charset="0"/>
              </a:rPr>
              <a:t>LO3</a:t>
            </a:r>
            <a:endParaRPr lang="en-GB" sz="2000" b="1" dirty="0">
              <a:latin typeface="Century Gothic" panose="020B0502020202020204" pitchFamily="34" charset="0"/>
            </a:endParaRPr>
          </a:p>
        </p:txBody>
      </p:sp>
      <p:sp>
        <p:nvSpPr>
          <p:cNvPr id="101" name="TextBox 100">
            <a:extLst>
              <a:ext uri="{FF2B5EF4-FFF2-40B4-BE49-F238E27FC236}">
                <a16:creationId xmlns:a16="http://schemas.microsoft.com/office/drawing/2014/main" id="{BD5180D4-E91E-4BE1-8D99-88E33C77FBC7}"/>
              </a:ext>
            </a:extLst>
          </p:cNvPr>
          <p:cNvSpPr txBox="1"/>
          <p:nvPr/>
        </p:nvSpPr>
        <p:spPr>
          <a:xfrm rot="200891">
            <a:off x="2538297" y="9673168"/>
            <a:ext cx="1339633" cy="400110"/>
          </a:xfrm>
          <a:prstGeom prst="rect">
            <a:avLst/>
          </a:prstGeom>
          <a:noFill/>
        </p:spPr>
        <p:txBody>
          <a:bodyPr wrap="square" rtlCol="0">
            <a:spAutoFit/>
          </a:bodyPr>
          <a:lstStyle/>
          <a:p>
            <a:r>
              <a:rPr lang="en-US" sz="2000" b="1" dirty="0">
                <a:latin typeface="Century Gothic" panose="020B0502020202020204" pitchFamily="34" charset="0"/>
              </a:rPr>
              <a:t>LO2 </a:t>
            </a:r>
            <a:endParaRPr lang="en-GB" sz="2000" b="1" dirty="0">
              <a:latin typeface="Century Gothic" panose="020B0502020202020204" pitchFamily="34" charset="0"/>
            </a:endParaRPr>
          </a:p>
        </p:txBody>
      </p:sp>
      <p:sp>
        <p:nvSpPr>
          <p:cNvPr id="102" name="TextBox 101">
            <a:extLst>
              <a:ext uri="{FF2B5EF4-FFF2-40B4-BE49-F238E27FC236}">
                <a16:creationId xmlns:a16="http://schemas.microsoft.com/office/drawing/2014/main" id="{0C7B21C8-6C95-44B2-9139-6CB45002FEEC}"/>
              </a:ext>
            </a:extLst>
          </p:cNvPr>
          <p:cNvSpPr txBox="1"/>
          <p:nvPr/>
        </p:nvSpPr>
        <p:spPr>
          <a:xfrm rot="21401280">
            <a:off x="7718759" y="6731687"/>
            <a:ext cx="785248" cy="400110"/>
          </a:xfrm>
          <a:prstGeom prst="rect">
            <a:avLst/>
          </a:prstGeom>
          <a:noFill/>
        </p:spPr>
        <p:txBody>
          <a:bodyPr wrap="square" rtlCol="0">
            <a:spAutoFit/>
          </a:bodyPr>
          <a:lstStyle/>
          <a:p>
            <a:r>
              <a:rPr lang="en-US" sz="2000" b="1" dirty="0">
                <a:latin typeface="Century Gothic" panose="020B0502020202020204" pitchFamily="34" charset="0"/>
              </a:rPr>
              <a:t>LO7 </a:t>
            </a:r>
            <a:endParaRPr lang="en-GB" sz="2000" b="1" dirty="0">
              <a:latin typeface="Century Gothic" panose="020B0502020202020204" pitchFamily="34" charset="0"/>
            </a:endParaRPr>
          </a:p>
        </p:txBody>
      </p:sp>
      <p:sp>
        <p:nvSpPr>
          <p:cNvPr id="104" name="TextBox 103">
            <a:extLst>
              <a:ext uri="{FF2B5EF4-FFF2-40B4-BE49-F238E27FC236}">
                <a16:creationId xmlns:a16="http://schemas.microsoft.com/office/drawing/2014/main" id="{9B3E84CF-EFD4-46E0-BEF9-D2088EE883F2}"/>
              </a:ext>
            </a:extLst>
          </p:cNvPr>
          <p:cNvSpPr txBox="1"/>
          <p:nvPr/>
        </p:nvSpPr>
        <p:spPr>
          <a:xfrm rot="20871010">
            <a:off x="6942205" y="9598639"/>
            <a:ext cx="936387" cy="400110"/>
          </a:xfrm>
          <a:prstGeom prst="rect">
            <a:avLst/>
          </a:prstGeom>
          <a:noFill/>
        </p:spPr>
        <p:txBody>
          <a:bodyPr wrap="square" rtlCol="0">
            <a:spAutoFit/>
          </a:bodyPr>
          <a:lstStyle/>
          <a:p>
            <a:r>
              <a:rPr lang="en-US" sz="2000" b="1" dirty="0">
                <a:latin typeface="Century Gothic" panose="020B0502020202020204" pitchFamily="34" charset="0"/>
              </a:rPr>
              <a:t>LO4 </a:t>
            </a:r>
            <a:endParaRPr lang="en-GB" sz="2000" b="1" dirty="0">
              <a:latin typeface="Century Gothic" panose="020B0502020202020204" pitchFamily="34" charset="0"/>
            </a:endParaRPr>
          </a:p>
        </p:txBody>
      </p:sp>
      <p:sp>
        <p:nvSpPr>
          <p:cNvPr id="105" name="TextBox 104">
            <a:extLst>
              <a:ext uri="{FF2B5EF4-FFF2-40B4-BE49-F238E27FC236}">
                <a16:creationId xmlns:a16="http://schemas.microsoft.com/office/drawing/2014/main" id="{B1B7735F-2C60-408E-B146-8D67E39A8603}"/>
              </a:ext>
            </a:extLst>
          </p:cNvPr>
          <p:cNvSpPr txBox="1"/>
          <p:nvPr/>
        </p:nvSpPr>
        <p:spPr>
          <a:xfrm rot="20772228">
            <a:off x="7922906" y="8936974"/>
            <a:ext cx="716488" cy="400110"/>
          </a:xfrm>
          <a:prstGeom prst="rect">
            <a:avLst/>
          </a:prstGeom>
          <a:noFill/>
        </p:spPr>
        <p:txBody>
          <a:bodyPr wrap="square" rtlCol="0">
            <a:spAutoFit/>
          </a:bodyPr>
          <a:lstStyle/>
          <a:p>
            <a:r>
              <a:rPr lang="en-US" sz="2000" b="1" dirty="0">
                <a:latin typeface="Century Gothic" panose="020B0502020202020204" pitchFamily="34" charset="0"/>
              </a:rPr>
              <a:t>LO5 </a:t>
            </a:r>
            <a:endParaRPr lang="en-GB" sz="2000" b="1" dirty="0">
              <a:latin typeface="Century Gothic" panose="020B0502020202020204" pitchFamily="34" charset="0"/>
            </a:endParaRPr>
          </a:p>
        </p:txBody>
      </p:sp>
      <p:sp>
        <p:nvSpPr>
          <p:cNvPr id="109" name="TextBox 108">
            <a:extLst>
              <a:ext uri="{FF2B5EF4-FFF2-40B4-BE49-F238E27FC236}">
                <a16:creationId xmlns:a16="http://schemas.microsoft.com/office/drawing/2014/main" id="{531ECDEC-3851-44D6-A1C5-DA8B365036AE}"/>
              </a:ext>
            </a:extLst>
          </p:cNvPr>
          <p:cNvSpPr txBox="1"/>
          <p:nvPr/>
        </p:nvSpPr>
        <p:spPr>
          <a:xfrm rot="200891">
            <a:off x="8209519" y="7680563"/>
            <a:ext cx="739630" cy="400110"/>
          </a:xfrm>
          <a:prstGeom prst="rect">
            <a:avLst/>
          </a:prstGeom>
          <a:noFill/>
        </p:spPr>
        <p:txBody>
          <a:bodyPr wrap="square" rtlCol="0">
            <a:spAutoFit/>
          </a:bodyPr>
          <a:lstStyle/>
          <a:p>
            <a:r>
              <a:rPr lang="en-US" sz="2000" b="1" dirty="0">
                <a:latin typeface="Century Gothic" panose="020B0502020202020204" pitchFamily="34" charset="0"/>
              </a:rPr>
              <a:t>LO6 </a:t>
            </a:r>
            <a:endParaRPr lang="en-GB" sz="2000" b="1" dirty="0">
              <a:latin typeface="Century Gothic" panose="020B0502020202020204" pitchFamily="34" charset="0"/>
            </a:endParaRPr>
          </a:p>
        </p:txBody>
      </p:sp>
      <p:sp>
        <p:nvSpPr>
          <p:cNvPr id="115" name="TextBox 114">
            <a:extLst>
              <a:ext uri="{FF2B5EF4-FFF2-40B4-BE49-F238E27FC236}">
                <a16:creationId xmlns:a16="http://schemas.microsoft.com/office/drawing/2014/main" id="{FD82D3D2-7E3A-47F8-8457-EEA6D5A88F46}"/>
              </a:ext>
            </a:extLst>
          </p:cNvPr>
          <p:cNvSpPr txBox="1"/>
          <p:nvPr/>
        </p:nvSpPr>
        <p:spPr>
          <a:xfrm rot="21285471">
            <a:off x="6109580" y="6245136"/>
            <a:ext cx="770062" cy="400110"/>
          </a:xfrm>
          <a:prstGeom prst="rect">
            <a:avLst/>
          </a:prstGeom>
          <a:noFill/>
        </p:spPr>
        <p:txBody>
          <a:bodyPr wrap="square" rtlCol="0">
            <a:spAutoFit/>
          </a:bodyPr>
          <a:lstStyle/>
          <a:p>
            <a:r>
              <a:rPr lang="en-US" sz="2000" b="1" dirty="0">
                <a:latin typeface="Century Gothic" panose="020B0502020202020204" pitchFamily="34" charset="0"/>
              </a:rPr>
              <a:t>LO8 </a:t>
            </a:r>
            <a:endParaRPr lang="en-GB" sz="2000" b="1" dirty="0">
              <a:latin typeface="Century Gothic" panose="020B0502020202020204" pitchFamily="34" charset="0"/>
            </a:endParaRPr>
          </a:p>
        </p:txBody>
      </p:sp>
      <p:sp>
        <p:nvSpPr>
          <p:cNvPr id="34" name="Oval 33"/>
          <p:cNvSpPr/>
          <p:nvPr/>
        </p:nvSpPr>
        <p:spPr>
          <a:xfrm>
            <a:off x="4020793" y="9470029"/>
            <a:ext cx="127695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a:t>
            </a:r>
            <a:r>
              <a:rPr lang="en-GB" dirty="0">
                <a:solidFill>
                  <a:schemeClr val="tx1"/>
                </a:solidFill>
                <a:latin typeface="Century Gothic" panose="020B0502020202020204" pitchFamily="34" charset="0"/>
              </a:rPr>
              <a:t>nit</a:t>
            </a:r>
          </a:p>
          <a:p>
            <a:pPr algn="ctr"/>
            <a:r>
              <a:rPr lang="en-US" sz="4000" b="1" dirty="0">
                <a:solidFill>
                  <a:schemeClr val="tx1"/>
                </a:solidFill>
                <a:latin typeface="Century Gothic" panose="020B0502020202020204" pitchFamily="34" charset="0"/>
              </a:rPr>
              <a:t>1.1</a:t>
            </a:r>
            <a:endParaRPr lang="en-GB" sz="4000" b="1" dirty="0">
              <a:solidFill>
                <a:schemeClr val="tx1"/>
              </a:solidFill>
              <a:latin typeface="Century Gothic" panose="020B0502020202020204" pitchFamily="34" charset="0"/>
            </a:endParaRPr>
          </a:p>
        </p:txBody>
      </p:sp>
      <p:grpSp>
        <p:nvGrpSpPr>
          <p:cNvPr id="119" name="Group 118">
            <a:extLst>
              <a:ext uri="{FF2B5EF4-FFF2-40B4-BE49-F238E27FC236}">
                <a16:creationId xmlns:a16="http://schemas.microsoft.com/office/drawing/2014/main" id="{E323ACCF-D137-4212-A3BB-702BD56F2423}"/>
              </a:ext>
            </a:extLst>
          </p:cNvPr>
          <p:cNvGrpSpPr/>
          <p:nvPr/>
        </p:nvGrpSpPr>
        <p:grpSpPr>
          <a:xfrm>
            <a:off x="6896310" y="9676825"/>
            <a:ext cx="2128420" cy="2098072"/>
            <a:chOff x="-1312222" y="4366295"/>
            <a:chExt cx="1776472" cy="2519039"/>
          </a:xfrm>
        </p:grpSpPr>
        <p:sp>
          <p:nvSpPr>
            <p:cNvPr id="120" name="Oval 119">
              <a:extLst>
                <a:ext uri="{FF2B5EF4-FFF2-40B4-BE49-F238E27FC236}">
                  <a16:creationId xmlns:a16="http://schemas.microsoft.com/office/drawing/2014/main" id="{8669F561-B08B-4D38-9B16-E7FAC41BF86E}"/>
                </a:ext>
              </a:extLst>
            </p:cNvPr>
            <p:cNvSpPr/>
            <p:nvPr/>
          </p:nvSpPr>
          <p:spPr>
            <a:xfrm>
              <a:off x="-776121" y="4366295"/>
              <a:ext cx="227700" cy="214709"/>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21" name="Group 120">
              <a:extLst>
                <a:ext uri="{FF2B5EF4-FFF2-40B4-BE49-F238E27FC236}">
                  <a16:creationId xmlns:a16="http://schemas.microsoft.com/office/drawing/2014/main" id="{2E9ED3E2-AFDC-44A7-AE95-54374DEF7A51}"/>
                </a:ext>
              </a:extLst>
            </p:cNvPr>
            <p:cNvGrpSpPr/>
            <p:nvPr/>
          </p:nvGrpSpPr>
          <p:grpSpPr>
            <a:xfrm>
              <a:off x="-1312222" y="4581004"/>
              <a:ext cx="1776472" cy="2304330"/>
              <a:chOff x="-1060410" y="4401352"/>
              <a:chExt cx="1776472" cy="2304330"/>
            </a:xfrm>
          </p:grpSpPr>
          <p:cxnSp>
            <p:nvCxnSpPr>
              <p:cNvPr id="125" name="Straight Connector 124">
                <a:extLst>
                  <a:ext uri="{FF2B5EF4-FFF2-40B4-BE49-F238E27FC236}">
                    <a16:creationId xmlns:a16="http://schemas.microsoft.com/office/drawing/2014/main" id="{9ED92BD4-AA3F-4F2D-BBD7-12D043097836}"/>
                  </a:ext>
                </a:extLst>
              </p:cNvPr>
              <p:cNvCxnSpPr>
                <a:cxnSpLocks/>
                <a:stCxn id="120" idx="4"/>
              </p:cNvCxnSpPr>
              <p:nvPr/>
            </p:nvCxnSpPr>
            <p:spPr>
              <a:xfrm>
                <a:off x="-410459" y="4401352"/>
                <a:ext cx="604002" cy="877084"/>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26" name="Rounded Rectangle 107">
                <a:extLst>
                  <a:ext uri="{FF2B5EF4-FFF2-40B4-BE49-F238E27FC236}">
                    <a16:creationId xmlns:a16="http://schemas.microsoft.com/office/drawing/2014/main" id="{42309792-A801-4B2A-8812-3B1F5EFAACF6}"/>
                  </a:ext>
                </a:extLst>
              </p:cNvPr>
              <p:cNvSpPr/>
              <p:nvPr/>
            </p:nvSpPr>
            <p:spPr>
              <a:xfrm>
                <a:off x="-1060410" y="4956550"/>
                <a:ext cx="1776472" cy="1749132"/>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US" sz="1050" dirty="0">
                    <a:solidFill>
                      <a:schemeClr val="tx1"/>
                    </a:solidFill>
                  </a:rPr>
                  <a:t>1.4 Business aims and objectives: The aims and objectives of business, how and why objectives might change as businesses evolve. Why different businesses may have different objectives</a:t>
                </a:r>
                <a:endParaRPr lang="en-GB" sz="1050" dirty="0">
                  <a:solidFill>
                    <a:schemeClr val="tx1"/>
                  </a:solidFill>
                </a:endParaRPr>
              </a:p>
              <a:p>
                <a:r>
                  <a:rPr lang="en-GB" sz="1050" dirty="0">
                    <a:solidFill>
                      <a:schemeClr val="tx1"/>
                    </a:solidFill>
                  </a:rPr>
                  <a:t> </a:t>
                </a:r>
              </a:p>
            </p:txBody>
          </p:sp>
        </p:grpSp>
      </p:grpSp>
      <p:grpSp>
        <p:nvGrpSpPr>
          <p:cNvPr id="143" name="Group 142">
            <a:extLst>
              <a:ext uri="{FF2B5EF4-FFF2-40B4-BE49-F238E27FC236}">
                <a16:creationId xmlns:a16="http://schemas.microsoft.com/office/drawing/2014/main" id="{329C574B-4170-4A67-A325-FF24FF440687}"/>
              </a:ext>
            </a:extLst>
          </p:cNvPr>
          <p:cNvGrpSpPr/>
          <p:nvPr/>
        </p:nvGrpSpPr>
        <p:grpSpPr>
          <a:xfrm>
            <a:off x="7658298" y="4888845"/>
            <a:ext cx="1742265" cy="1857009"/>
            <a:chOff x="1133145" y="5179078"/>
            <a:chExt cx="639767" cy="1162780"/>
          </a:xfrm>
        </p:grpSpPr>
        <p:sp>
          <p:nvSpPr>
            <p:cNvPr id="144" name="Oval 143">
              <a:extLst>
                <a:ext uri="{FF2B5EF4-FFF2-40B4-BE49-F238E27FC236}">
                  <a16:creationId xmlns:a16="http://schemas.microsoft.com/office/drawing/2014/main" id="{A8C9C95A-18FF-4DFA-B27E-45503A9B42A5}"/>
                </a:ext>
              </a:extLst>
            </p:cNvPr>
            <p:cNvSpPr/>
            <p:nvPr/>
          </p:nvSpPr>
          <p:spPr>
            <a:xfrm flipH="1">
              <a:off x="1133145" y="6186442"/>
              <a:ext cx="82507" cy="155416"/>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5" name="Group 144">
              <a:extLst>
                <a:ext uri="{FF2B5EF4-FFF2-40B4-BE49-F238E27FC236}">
                  <a16:creationId xmlns:a16="http://schemas.microsoft.com/office/drawing/2014/main" id="{18F76957-3435-4885-AF20-B69EC7B7FFFF}"/>
                </a:ext>
              </a:extLst>
            </p:cNvPr>
            <p:cNvGrpSpPr/>
            <p:nvPr/>
          </p:nvGrpSpPr>
          <p:grpSpPr>
            <a:xfrm>
              <a:off x="1134649" y="5179078"/>
              <a:ext cx="638263" cy="1030124"/>
              <a:chOff x="1386461" y="4999426"/>
              <a:chExt cx="638263" cy="1030124"/>
            </a:xfrm>
          </p:grpSpPr>
          <p:cxnSp>
            <p:nvCxnSpPr>
              <p:cNvPr id="146" name="Straight Connector 145">
                <a:extLst>
                  <a:ext uri="{FF2B5EF4-FFF2-40B4-BE49-F238E27FC236}">
                    <a16:creationId xmlns:a16="http://schemas.microsoft.com/office/drawing/2014/main" id="{6482EF39-E444-4E6C-B4B4-BBD01262DEBC}"/>
                  </a:ext>
                </a:extLst>
              </p:cNvPr>
              <p:cNvCxnSpPr>
                <a:cxnSpLocks/>
                <a:stCxn id="144" idx="1"/>
              </p:cNvCxnSpPr>
              <p:nvPr/>
            </p:nvCxnSpPr>
            <p:spPr>
              <a:xfrm flipV="1">
                <a:off x="1455381" y="5700072"/>
                <a:ext cx="190565" cy="329478"/>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47" name="Rounded Rectangle 107">
                <a:extLst>
                  <a:ext uri="{FF2B5EF4-FFF2-40B4-BE49-F238E27FC236}">
                    <a16:creationId xmlns:a16="http://schemas.microsoft.com/office/drawing/2014/main" id="{65787C07-DB9F-4D24-A291-04304E6E3B5C}"/>
                  </a:ext>
                </a:extLst>
              </p:cNvPr>
              <p:cNvSpPr/>
              <p:nvPr/>
            </p:nvSpPr>
            <p:spPr>
              <a:xfrm>
                <a:off x="1386461" y="4999426"/>
                <a:ext cx="638263" cy="827752"/>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Understand why businesses plan, how they measure risk,/avoid failure. Sources of finance and creating business plans </a:t>
                </a:r>
              </a:p>
            </p:txBody>
          </p:sp>
        </p:grpSp>
      </p:grpSp>
      <p:grpSp>
        <p:nvGrpSpPr>
          <p:cNvPr id="148" name="Group 147">
            <a:extLst>
              <a:ext uri="{FF2B5EF4-FFF2-40B4-BE49-F238E27FC236}">
                <a16:creationId xmlns:a16="http://schemas.microsoft.com/office/drawing/2014/main" id="{B193C94F-749C-4AFA-BBB7-1B3B33FF87DD}"/>
              </a:ext>
            </a:extLst>
          </p:cNvPr>
          <p:cNvGrpSpPr/>
          <p:nvPr/>
        </p:nvGrpSpPr>
        <p:grpSpPr>
          <a:xfrm>
            <a:off x="5164706" y="4835964"/>
            <a:ext cx="2376979" cy="1659324"/>
            <a:chOff x="900075" y="5229452"/>
            <a:chExt cx="872837" cy="1038997"/>
          </a:xfrm>
        </p:grpSpPr>
        <p:sp>
          <p:nvSpPr>
            <p:cNvPr id="149" name="Oval 148">
              <a:extLst>
                <a:ext uri="{FF2B5EF4-FFF2-40B4-BE49-F238E27FC236}">
                  <a16:creationId xmlns:a16="http://schemas.microsoft.com/office/drawing/2014/main" id="{4850E623-792B-4F78-902C-844006C3F006}"/>
                </a:ext>
              </a:extLst>
            </p:cNvPr>
            <p:cNvSpPr/>
            <p:nvPr/>
          </p:nvSpPr>
          <p:spPr>
            <a:xfrm>
              <a:off x="1486543" y="6136141"/>
              <a:ext cx="96894" cy="132308"/>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0" name="Group 149">
              <a:extLst>
                <a:ext uri="{FF2B5EF4-FFF2-40B4-BE49-F238E27FC236}">
                  <a16:creationId xmlns:a16="http://schemas.microsoft.com/office/drawing/2014/main" id="{7AD4DFBC-AA15-4592-AFD3-A687FCE29E0E}"/>
                </a:ext>
              </a:extLst>
            </p:cNvPr>
            <p:cNvGrpSpPr/>
            <p:nvPr/>
          </p:nvGrpSpPr>
          <p:grpSpPr>
            <a:xfrm>
              <a:off x="900075" y="5229452"/>
              <a:ext cx="872837" cy="1019621"/>
              <a:chOff x="1151887" y="5049800"/>
              <a:chExt cx="872837" cy="1019621"/>
            </a:xfrm>
          </p:grpSpPr>
          <p:cxnSp>
            <p:nvCxnSpPr>
              <p:cNvPr id="151" name="Straight Connector 150">
                <a:extLst>
                  <a:ext uri="{FF2B5EF4-FFF2-40B4-BE49-F238E27FC236}">
                    <a16:creationId xmlns:a16="http://schemas.microsoft.com/office/drawing/2014/main" id="{45F084B1-0E9A-4632-821F-24261C553833}"/>
                  </a:ext>
                </a:extLst>
              </p:cNvPr>
              <p:cNvCxnSpPr>
                <a:cxnSpLocks/>
                <a:stCxn id="149" idx="3"/>
              </p:cNvCxnSpPr>
              <p:nvPr/>
            </p:nvCxnSpPr>
            <p:spPr>
              <a:xfrm flipV="1">
                <a:off x="1752545" y="5750032"/>
                <a:ext cx="159868" cy="319389"/>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52" name="Rounded Rectangle 107">
                <a:extLst>
                  <a:ext uri="{FF2B5EF4-FFF2-40B4-BE49-F238E27FC236}">
                    <a16:creationId xmlns:a16="http://schemas.microsoft.com/office/drawing/2014/main" id="{64CE7886-0383-401F-A6F9-8B607F2A6E13}"/>
                  </a:ext>
                </a:extLst>
              </p:cNvPr>
              <p:cNvSpPr/>
              <p:nvPr/>
            </p:nvSpPr>
            <p:spPr>
              <a:xfrm>
                <a:off x="1151887" y="5049800"/>
                <a:ext cx="872837" cy="714469"/>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Understanding external influences and constraints. Examining PESTLE factors, legal constraints e.gf Consumer and Employment legislation as well as business ethics</a:t>
                </a:r>
                <a:endParaRPr lang="en-GB" sz="1050" dirty="0">
                  <a:solidFill>
                    <a:schemeClr val="tx1"/>
                  </a:solidFill>
                </a:endParaRPr>
              </a:p>
              <a:p>
                <a:r>
                  <a:rPr lang="en-GB" sz="1050" dirty="0">
                    <a:solidFill>
                      <a:schemeClr val="tx1"/>
                    </a:solidFill>
                  </a:rPr>
                  <a:t> </a:t>
                </a:r>
              </a:p>
            </p:txBody>
          </p:sp>
        </p:grpSp>
      </p:grpSp>
      <p:sp>
        <p:nvSpPr>
          <p:cNvPr id="154" name="TextBox 153">
            <a:extLst>
              <a:ext uri="{FF2B5EF4-FFF2-40B4-BE49-F238E27FC236}">
                <a16:creationId xmlns:a16="http://schemas.microsoft.com/office/drawing/2014/main" id="{4995A78D-690D-45C6-A123-8EE7B6BE19CA}"/>
              </a:ext>
            </a:extLst>
          </p:cNvPr>
          <p:cNvSpPr txBox="1"/>
          <p:nvPr/>
        </p:nvSpPr>
        <p:spPr>
          <a:xfrm>
            <a:off x="743199" y="5680967"/>
            <a:ext cx="776558" cy="400110"/>
          </a:xfrm>
          <a:prstGeom prst="rect">
            <a:avLst/>
          </a:prstGeom>
          <a:noFill/>
        </p:spPr>
        <p:txBody>
          <a:bodyPr wrap="square" rtlCol="0">
            <a:spAutoFit/>
          </a:bodyPr>
          <a:lstStyle/>
          <a:p>
            <a:r>
              <a:rPr lang="en-US" sz="2000" b="1" dirty="0">
                <a:latin typeface="Century Gothic" panose="020B0502020202020204" pitchFamily="34" charset="0"/>
              </a:rPr>
              <a:t>LO4</a:t>
            </a:r>
            <a:endParaRPr lang="en-GB" sz="2000" b="1" dirty="0">
              <a:latin typeface="Century Gothic" panose="020B0502020202020204" pitchFamily="34" charset="0"/>
            </a:endParaRPr>
          </a:p>
        </p:txBody>
      </p:sp>
      <p:sp>
        <p:nvSpPr>
          <p:cNvPr id="155" name="TextBox 154">
            <a:extLst>
              <a:ext uri="{FF2B5EF4-FFF2-40B4-BE49-F238E27FC236}">
                <a16:creationId xmlns:a16="http://schemas.microsoft.com/office/drawing/2014/main" id="{F4400628-E834-4BBB-A4D8-73E99F09C008}"/>
              </a:ext>
            </a:extLst>
          </p:cNvPr>
          <p:cNvSpPr txBox="1"/>
          <p:nvPr/>
        </p:nvSpPr>
        <p:spPr>
          <a:xfrm>
            <a:off x="1828392" y="6279748"/>
            <a:ext cx="776558" cy="400110"/>
          </a:xfrm>
          <a:prstGeom prst="rect">
            <a:avLst/>
          </a:prstGeom>
          <a:noFill/>
        </p:spPr>
        <p:txBody>
          <a:bodyPr wrap="square" rtlCol="0">
            <a:spAutoFit/>
          </a:bodyPr>
          <a:lstStyle/>
          <a:p>
            <a:r>
              <a:rPr lang="en-US" sz="2000" b="1" dirty="0">
                <a:latin typeface="Century Gothic" panose="020B0502020202020204" pitchFamily="34" charset="0"/>
              </a:rPr>
              <a:t>LO3</a:t>
            </a:r>
            <a:endParaRPr lang="en-GB" sz="2000" b="1" dirty="0">
              <a:latin typeface="Century Gothic" panose="020B0502020202020204" pitchFamily="34" charset="0"/>
            </a:endParaRPr>
          </a:p>
        </p:txBody>
      </p:sp>
      <p:sp>
        <p:nvSpPr>
          <p:cNvPr id="157" name="TextBox 156">
            <a:extLst>
              <a:ext uri="{FF2B5EF4-FFF2-40B4-BE49-F238E27FC236}">
                <a16:creationId xmlns:a16="http://schemas.microsoft.com/office/drawing/2014/main" id="{25A0192E-6462-4B63-AD53-43A28F4A2D32}"/>
              </a:ext>
            </a:extLst>
          </p:cNvPr>
          <p:cNvSpPr txBox="1"/>
          <p:nvPr/>
        </p:nvSpPr>
        <p:spPr>
          <a:xfrm>
            <a:off x="2571619" y="6279748"/>
            <a:ext cx="776558" cy="400110"/>
          </a:xfrm>
          <a:prstGeom prst="rect">
            <a:avLst/>
          </a:prstGeom>
          <a:noFill/>
        </p:spPr>
        <p:txBody>
          <a:bodyPr wrap="square" rtlCol="0">
            <a:spAutoFit/>
          </a:bodyPr>
          <a:lstStyle/>
          <a:p>
            <a:r>
              <a:rPr lang="en-US" sz="2000" b="1" dirty="0">
                <a:latin typeface="Century Gothic" panose="020B0502020202020204" pitchFamily="34" charset="0"/>
              </a:rPr>
              <a:t>LO2</a:t>
            </a:r>
            <a:endParaRPr lang="en-GB" sz="2000" b="1" dirty="0">
              <a:latin typeface="Century Gothic" panose="020B0502020202020204" pitchFamily="34" charset="0"/>
            </a:endParaRPr>
          </a:p>
        </p:txBody>
      </p:sp>
      <p:grpSp>
        <p:nvGrpSpPr>
          <p:cNvPr id="27" name="Group 26">
            <a:extLst>
              <a:ext uri="{FF2B5EF4-FFF2-40B4-BE49-F238E27FC236}">
                <a16:creationId xmlns:a16="http://schemas.microsoft.com/office/drawing/2014/main" id="{6FA5A51C-8E9C-4057-92CE-FEF62BD518F9}"/>
              </a:ext>
            </a:extLst>
          </p:cNvPr>
          <p:cNvGrpSpPr/>
          <p:nvPr/>
        </p:nvGrpSpPr>
        <p:grpSpPr>
          <a:xfrm>
            <a:off x="3516863" y="6679586"/>
            <a:ext cx="2567032" cy="1120632"/>
            <a:chOff x="3576043" y="6380198"/>
            <a:chExt cx="2567032" cy="1849412"/>
          </a:xfrm>
        </p:grpSpPr>
        <p:cxnSp>
          <p:nvCxnSpPr>
            <p:cNvPr id="91" name="Straight Connector 90">
              <a:extLst>
                <a:ext uri="{FF2B5EF4-FFF2-40B4-BE49-F238E27FC236}">
                  <a16:creationId xmlns:a16="http://schemas.microsoft.com/office/drawing/2014/main" id="{7033511F-A396-4BE3-B64F-DC3C1390C66F}"/>
                </a:ext>
              </a:extLst>
            </p:cNvPr>
            <p:cNvCxnSpPr>
              <a:cxnSpLocks/>
            </p:cNvCxnSpPr>
            <p:nvPr/>
          </p:nvCxnSpPr>
          <p:spPr>
            <a:xfrm flipH="1" flipV="1">
              <a:off x="3750053" y="6635770"/>
              <a:ext cx="209681" cy="1029804"/>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A9CBD58-E4F0-46B9-B462-F92A1D63F6EB}"/>
                </a:ext>
              </a:extLst>
            </p:cNvPr>
            <p:cNvSpPr/>
            <p:nvPr/>
          </p:nvSpPr>
          <p:spPr>
            <a:xfrm>
              <a:off x="3576043" y="6380198"/>
              <a:ext cx="280504" cy="245907"/>
            </a:xfrm>
            <a:prstGeom prst="ellipse">
              <a:avLst/>
            </a:prstGeom>
            <a:solidFill>
              <a:schemeClr val="accent6">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9" name="Rounded Rectangle 107">
              <a:extLst>
                <a:ext uri="{FF2B5EF4-FFF2-40B4-BE49-F238E27FC236}">
                  <a16:creationId xmlns:a16="http://schemas.microsoft.com/office/drawing/2014/main" id="{47542278-833F-4AC7-93ED-56463557553E}"/>
                </a:ext>
              </a:extLst>
            </p:cNvPr>
            <p:cNvSpPr/>
            <p:nvPr/>
          </p:nvSpPr>
          <p:spPr>
            <a:xfrm>
              <a:off x="3776647" y="7050572"/>
              <a:ext cx="2366428" cy="1179038"/>
            </a:xfrm>
            <a:prstGeom prst="roundRect">
              <a:avLst/>
            </a:prstGeom>
            <a:solidFill>
              <a:schemeClr val="accent6">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rPr>
                <a:t>Learning:</a:t>
              </a:r>
            </a:p>
            <a:p>
              <a:r>
                <a:rPr lang="en-US" sz="1050" dirty="0">
                  <a:solidFill>
                    <a:schemeClr val="tx1"/>
                  </a:solidFill>
                </a:rPr>
                <a:t>2.1 The role of marketing: The purpose of marketing within business</a:t>
              </a:r>
              <a:endParaRPr lang="en-GB" sz="1050" dirty="0">
                <a:solidFill>
                  <a:schemeClr val="tx1"/>
                </a:solidFill>
              </a:endParaRPr>
            </a:p>
          </p:txBody>
        </p:sp>
      </p:grpSp>
      <p:cxnSp>
        <p:nvCxnSpPr>
          <p:cNvPr id="162" name="Straight Connector 161">
            <a:extLst>
              <a:ext uri="{FF2B5EF4-FFF2-40B4-BE49-F238E27FC236}">
                <a16:creationId xmlns:a16="http://schemas.microsoft.com/office/drawing/2014/main" id="{D56C0F95-779A-4C16-8912-ED8FDABEDADD}"/>
              </a:ext>
            </a:extLst>
          </p:cNvPr>
          <p:cNvCxnSpPr>
            <a:cxnSpLocks/>
          </p:cNvCxnSpPr>
          <p:nvPr/>
        </p:nvCxnSpPr>
        <p:spPr>
          <a:xfrm flipH="1" flipV="1">
            <a:off x="3372547" y="6845000"/>
            <a:ext cx="371212" cy="1120632"/>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id="{B9188D71-B3BF-4A80-9346-4D73D2F885D1}"/>
              </a:ext>
            </a:extLst>
          </p:cNvPr>
          <p:cNvSpPr/>
          <p:nvPr/>
        </p:nvSpPr>
        <p:spPr>
          <a:xfrm>
            <a:off x="3184227" y="6643314"/>
            <a:ext cx="238652" cy="256368"/>
          </a:xfrm>
          <a:prstGeom prst="ellipse">
            <a:avLst/>
          </a:prstGeom>
          <a:solidFill>
            <a:schemeClr val="accent6">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ounded Rectangle 107">
            <a:extLst>
              <a:ext uri="{FF2B5EF4-FFF2-40B4-BE49-F238E27FC236}">
                <a16:creationId xmlns:a16="http://schemas.microsoft.com/office/drawing/2014/main" id="{06614D5E-7A82-49BF-B5D5-02F996BB8C56}"/>
              </a:ext>
            </a:extLst>
          </p:cNvPr>
          <p:cNvSpPr/>
          <p:nvPr/>
        </p:nvSpPr>
        <p:spPr>
          <a:xfrm>
            <a:off x="2404148" y="7834880"/>
            <a:ext cx="2533568" cy="1588482"/>
          </a:xfrm>
          <a:prstGeom prst="roundRect">
            <a:avLst/>
          </a:prstGeom>
          <a:solidFill>
            <a:schemeClr val="accent6">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2.2 Market research: </a:t>
            </a:r>
            <a:r>
              <a:rPr lang="en-US" sz="1050" dirty="0">
                <a:solidFill>
                  <a:schemeClr val="tx1"/>
                </a:solidFill>
              </a:rPr>
              <a:t>The purpose of market research. Primary research methods. Secondary research sources. How appropriate different methods and sources of market research are for different business purposes. The use and interpretation of qualitative and quantitative data in market research</a:t>
            </a:r>
            <a:endParaRPr lang="en-GB" sz="1050" dirty="0">
              <a:solidFill>
                <a:schemeClr val="tx1"/>
              </a:solidFill>
            </a:endParaRPr>
          </a:p>
        </p:txBody>
      </p:sp>
      <p:cxnSp>
        <p:nvCxnSpPr>
          <p:cNvPr id="164" name="Straight Connector 163">
            <a:extLst>
              <a:ext uri="{FF2B5EF4-FFF2-40B4-BE49-F238E27FC236}">
                <a16:creationId xmlns:a16="http://schemas.microsoft.com/office/drawing/2014/main" id="{F685C1A4-F06E-4819-95EC-09C8C6FD382F}"/>
              </a:ext>
            </a:extLst>
          </p:cNvPr>
          <p:cNvCxnSpPr>
            <a:cxnSpLocks/>
          </p:cNvCxnSpPr>
          <p:nvPr/>
        </p:nvCxnSpPr>
        <p:spPr>
          <a:xfrm flipH="1" flipV="1">
            <a:off x="2065322" y="6845000"/>
            <a:ext cx="444956" cy="671405"/>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EBE47665-A2DA-4551-B67A-CEB1FC89F5E3}"/>
              </a:ext>
            </a:extLst>
          </p:cNvPr>
          <p:cNvSpPr/>
          <p:nvPr/>
        </p:nvSpPr>
        <p:spPr>
          <a:xfrm>
            <a:off x="2000927" y="6606842"/>
            <a:ext cx="238652" cy="256368"/>
          </a:xfrm>
          <a:prstGeom prst="ellipse">
            <a:avLst/>
          </a:prstGeom>
          <a:solidFill>
            <a:schemeClr val="accent6">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Rounded Rectangle 107">
            <a:extLst>
              <a:ext uri="{FF2B5EF4-FFF2-40B4-BE49-F238E27FC236}">
                <a16:creationId xmlns:a16="http://schemas.microsoft.com/office/drawing/2014/main" id="{E971FAE5-5E68-47CB-9803-D04F71467FC5}"/>
              </a:ext>
            </a:extLst>
          </p:cNvPr>
          <p:cNvSpPr/>
          <p:nvPr/>
        </p:nvSpPr>
        <p:spPr>
          <a:xfrm>
            <a:off x="1705374" y="6999956"/>
            <a:ext cx="1709423" cy="727973"/>
          </a:xfrm>
          <a:prstGeom prst="roundRect">
            <a:avLst/>
          </a:prstGeom>
          <a:solidFill>
            <a:schemeClr val="accent6">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2.3 Market segmentation: </a:t>
            </a:r>
            <a:r>
              <a:rPr lang="en-US" sz="1050" dirty="0">
                <a:solidFill>
                  <a:schemeClr val="tx1"/>
                </a:solidFill>
              </a:rPr>
              <a:t>The use of segmentation to target customers</a:t>
            </a:r>
            <a:endParaRPr lang="en-GB" sz="1050" dirty="0">
              <a:solidFill>
                <a:schemeClr val="tx1"/>
              </a:solidFill>
            </a:endParaRPr>
          </a:p>
        </p:txBody>
      </p:sp>
      <p:grpSp>
        <p:nvGrpSpPr>
          <p:cNvPr id="167" name="Group 166">
            <a:extLst>
              <a:ext uri="{FF2B5EF4-FFF2-40B4-BE49-F238E27FC236}">
                <a16:creationId xmlns:a16="http://schemas.microsoft.com/office/drawing/2014/main" id="{12F2CE08-A3F5-4752-868E-43F57F076AE6}"/>
              </a:ext>
            </a:extLst>
          </p:cNvPr>
          <p:cNvGrpSpPr/>
          <p:nvPr/>
        </p:nvGrpSpPr>
        <p:grpSpPr>
          <a:xfrm>
            <a:off x="858684" y="5363753"/>
            <a:ext cx="3001112" cy="667734"/>
            <a:chOff x="-103174" y="5401100"/>
            <a:chExt cx="977750" cy="288836"/>
          </a:xfrm>
          <a:solidFill>
            <a:schemeClr val="accent6">
              <a:lumMod val="40000"/>
              <a:lumOff val="60000"/>
            </a:schemeClr>
          </a:solidFill>
        </p:grpSpPr>
        <p:grpSp>
          <p:nvGrpSpPr>
            <p:cNvPr id="168" name="Group 167">
              <a:extLst>
                <a:ext uri="{FF2B5EF4-FFF2-40B4-BE49-F238E27FC236}">
                  <a16:creationId xmlns:a16="http://schemas.microsoft.com/office/drawing/2014/main" id="{56DA0E4F-3BE1-4436-AB7A-409D4416C552}"/>
                </a:ext>
              </a:extLst>
            </p:cNvPr>
            <p:cNvGrpSpPr/>
            <p:nvPr/>
          </p:nvGrpSpPr>
          <p:grpSpPr>
            <a:xfrm>
              <a:off x="-17203" y="5401100"/>
              <a:ext cx="891779" cy="288836"/>
              <a:chOff x="234609" y="5221448"/>
              <a:chExt cx="891779" cy="288836"/>
            </a:xfrm>
            <a:grpFill/>
          </p:grpSpPr>
          <p:cxnSp>
            <p:nvCxnSpPr>
              <p:cNvPr id="170" name="Straight Connector 169">
                <a:extLst>
                  <a:ext uri="{FF2B5EF4-FFF2-40B4-BE49-F238E27FC236}">
                    <a16:creationId xmlns:a16="http://schemas.microsoft.com/office/drawing/2014/main" id="{672BA716-02F8-464A-B936-4A9EA34F5CDE}"/>
                  </a:ext>
                </a:extLst>
              </p:cNvPr>
              <p:cNvCxnSpPr>
                <a:cxnSpLocks/>
              </p:cNvCxnSpPr>
              <p:nvPr/>
            </p:nvCxnSpPr>
            <p:spPr>
              <a:xfrm flipH="1" flipV="1">
                <a:off x="234609" y="5315726"/>
                <a:ext cx="335438" cy="143248"/>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71" name="Rounded Rectangle 107">
                <a:extLst>
                  <a:ext uri="{FF2B5EF4-FFF2-40B4-BE49-F238E27FC236}">
                    <a16:creationId xmlns:a16="http://schemas.microsoft.com/office/drawing/2014/main" id="{BCFD00A4-95E0-4504-9845-7F539670570E}"/>
                  </a:ext>
                </a:extLst>
              </p:cNvPr>
              <p:cNvSpPr/>
              <p:nvPr/>
            </p:nvSpPr>
            <p:spPr>
              <a:xfrm>
                <a:off x="570047" y="5221448"/>
                <a:ext cx="556341" cy="288836"/>
              </a:xfrm>
              <a:prstGeom prst="roundRect">
                <a:avLst/>
              </a:prstGeom>
              <a:solidFill>
                <a:schemeClr val="accent2">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rPr>
                  <a:t>Learning:</a:t>
                </a:r>
              </a:p>
              <a:p>
                <a:r>
                  <a:rPr lang="en-US" sz="1050" dirty="0">
                    <a:solidFill>
                      <a:schemeClr val="tx1"/>
                    </a:solidFill>
                  </a:rPr>
                  <a:t>3.1 The role and purpose of human resources</a:t>
                </a:r>
                <a:endParaRPr lang="en-GB" sz="1050" dirty="0">
                  <a:solidFill>
                    <a:schemeClr val="tx1"/>
                  </a:solidFill>
                </a:endParaRPr>
              </a:p>
            </p:txBody>
          </p:sp>
        </p:grpSp>
        <p:sp>
          <p:nvSpPr>
            <p:cNvPr id="169" name="Oval 168">
              <a:extLst>
                <a:ext uri="{FF2B5EF4-FFF2-40B4-BE49-F238E27FC236}">
                  <a16:creationId xmlns:a16="http://schemas.microsoft.com/office/drawing/2014/main" id="{337C5D43-EBF0-4504-BFCA-975B65ACBF62}"/>
                </a:ext>
              </a:extLst>
            </p:cNvPr>
            <p:cNvSpPr/>
            <p:nvPr/>
          </p:nvSpPr>
          <p:spPr>
            <a:xfrm>
              <a:off x="-103174" y="5414862"/>
              <a:ext cx="93940" cy="123447"/>
            </a:xfrm>
            <a:prstGeom prst="ellipse">
              <a:avLst/>
            </a:prstGeom>
            <a:solidFill>
              <a:schemeClr val="accent2">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77" name="TextBox 176">
            <a:extLst>
              <a:ext uri="{FF2B5EF4-FFF2-40B4-BE49-F238E27FC236}">
                <a16:creationId xmlns:a16="http://schemas.microsoft.com/office/drawing/2014/main" id="{B3D0560B-2F21-4027-8F10-9C410BC9B4D3}"/>
              </a:ext>
            </a:extLst>
          </p:cNvPr>
          <p:cNvSpPr txBox="1"/>
          <p:nvPr/>
        </p:nvSpPr>
        <p:spPr>
          <a:xfrm>
            <a:off x="2646985" y="2653919"/>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LO5</a:t>
            </a:r>
            <a:endParaRPr lang="en-GB" sz="2000" b="1" dirty="0">
              <a:solidFill>
                <a:schemeClr val="bg1"/>
              </a:solidFill>
              <a:latin typeface="Century Gothic" panose="020B0502020202020204" pitchFamily="34" charset="0"/>
            </a:endParaRPr>
          </a:p>
        </p:txBody>
      </p:sp>
      <p:sp>
        <p:nvSpPr>
          <p:cNvPr id="178" name="TextBox 177">
            <a:extLst>
              <a:ext uri="{FF2B5EF4-FFF2-40B4-BE49-F238E27FC236}">
                <a16:creationId xmlns:a16="http://schemas.microsoft.com/office/drawing/2014/main" id="{BB57D245-294E-45BA-8F79-FD776FDEA573}"/>
              </a:ext>
            </a:extLst>
          </p:cNvPr>
          <p:cNvSpPr txBox="1"/>
          <p:nvPr/>
        </p:nvSpPr>
        <p:spPr>
          <a:xfrm>
            <a:off x="1628635" y="2741559"/>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LO4</a:t>
            </a:r>
            <a:endParaRPr lang="en-GB" sz="2000" b="1" dirty="0">
              <a:solidFill>
                <a:schemeClr val="bg1"/>
              </a:solidFill>
              <a:latin typeface="Century Gothic" panose="020B0502020202020204" pitchFamily="34" charset="0"/>
            </a:endParaRPr>
          </a:p>
        </p:txBody>
      </p:sp>
      <p:sp>
        <p:nvSpPr>
          <p:cNvPr id="179" name="TextBox 178">
            <a:extLst>
              <a:ext uri="{FF2B5EF4-FFF2-40B4-BE49-F238E27FC236}">
                <a16:creationId xmlns:a16="http://schemas.microsoft.com/office/drawing/2014/main" id="{3A8BE39D-1372-469A-912B-D05F5404DA1A}"/>
              </a:ext>
            </a:extLst>
          </p:cNvPr>
          <p:cNvSpPr txBox="1"/>
          <p:nvPr/>
        </p:nvSpPr>
        <p:spPr>
          <a:xfrm>
            <a:off x="5248860" y="2808015"/>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LO6</a:t>
            </a:r>
            <a:endParaRPr lang="en-GB" sz="2000" b="1" dirty="0">
              <a:solidFill>
                <a:schemeClr val="bg1"/>
              </a:solidFill>
              <a:latin typeface="Century Gothic" panose="020B0502020202020204" pitchFamily="34" charset="0"/>
            </a:endParaRPr>
          </a:p>
        </p:txBody>
      </p:sp>
      <p:sp>
        <p:nvSpPr>
          <p:cNvPr id="180" name="TextBox 179">
            <a:extLst>
              <a:ext uri="{FF2B5EF4-FFF2-40B4-BE49-F238E27FC236}">
                <a16:creationId xmlns:a16="http://schemas.microsoft.com/office/drawing/2014/main" id="{E79F1692-9A07-4542-9CD9-08DC0AE9DF30}"/>
              </a:ext>
            </a:extLst>
          </p:cNvPr>
          <p:cNvSpPr txBox="1"/>
          <p:nvPr/>
        </p:nvSpPr>
        <p:spPr>
          <a:xfrm>
            <a:off x="6523244" y="2711709"/>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LO7</a:t>
            </a:r>
            <a:endParaRPr lang="en-GB" sz="2000" b="1" dirty="0">
              <a:solidFill>
                <a:schemeClr val="bg1"/>
              </a:solidFill>
              <a:latin typeface="Century Gothic" panose="020B0502020202020204" pitchFamily="34" charset="0"/>
            </a:endParaRPr>
          </a:p>
        </p:txBody>
      </p:sp>
      <p:cxnSp>
        <p:nvCxnSpPr>
          <p:cNvPr id="181" name="Straight Connector 180">
            <a:extLst>
              <a:ext uri="{FF2B5EF4-FFF2-40B4-BE49-F238E27FC236}">
                <a16:creationId xmlns:a16="http://schemas.microsoft.com/office/drawing/2014/main" id="{6165356D-A78F-409D-8823-37B248B047E9}"/>
              </a:ext>
            </a:extLst>
          </p:cNvPr>
          <p:cNvCxnSpPr>
            <a:cxnSpLocks/>
          </p:cNvCxnSpPr>
          <p:nvPr/>
        </p:nvCxnSpPr>
        <p:spPr>
          <a:xfrm flipV="1">
            <a:off x="2300332" y="2285152"/>
            <a:ext cx="419893" cy="328509"/>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82" name="Rounded Rectangle 107">
            <a:extLst>
              <a:ext uri="{FF2B5EF4-FFF2-40B4-BE49-F238E27FC236}">
                <a16:creationId xmlns:a16="http://schemas.microsoft.com/office/drawing/2014/main" id="{7F71134D-097B-460D-A472-C1754F8DDDB6}"/>
              </a:ext>
            </a:extLst>
          </p:cNvPr>
          <p:cNvSpPr/>
          <p:nvPr/>
        </p:nvSpPr>
        <p:spPr>
          <a:xfrm>
            <a:off x="2158632" y="1146842"/>
            <a:ext cx="1987165" cy="1220443"/>
          </a:xfrm>
          <a:prstGeom prst="roundRect">
            <a:avLst/>
          </a:prstGeom>
          <a:solidFill>
            <a:schemeClr val="accent2">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GB" sz="1050" dirty="0">
                <a:solidFill>
                  <a:schemeClr val="tx1"/>
                </a:solidFill>
              </a:rPr>
              <a:t>3.4 Recruitment and selection. </a:t>
            </a:r>
            <a:r>
              <a:rPr lang="en-US" sz="1050" dirty="0">
                <a:solidFill>
                  <a:schemeClr val="tx1"/>
                </a:solidFill>
              </a:rPr>
              <a:t>Why businesses recruit. The use of different recruitment methods to meet different business needs. Methods of selection</a:t>
            </a:r>
            <a:endParaRPr lang="en-GB" sz="1050" dirty="0">
              <a:solidFill>
                <a:schemeClr val="tx1"/>
              </a:solidFill>
            </a:endParaRPr>
          </a:p>
        </p:txBody>
      </p:sp>
      <p:sp>
        <p:nvSpPr>
          <p:cNvPr id="183" name="Oval 182">
            <a:extLst>
              <a:ext uri="{FF2B5EF4-FFF2-40B4-BE49-F238E27FC236}">
                <a16:creationId xmlns:a16="http://schemas.microsoft.com/office/drawing/2014/main" id="{8427A587-DE50-4DD4-9AA3-21022938444C}"/>
              </a:ext>
            </a:extLst>
          </p:cNvPr>
          <p:cNvSpPr/>
          <p:nvPr/>
        </p:nvSpPr>
        <p:spPr>
          <a:xfrm>
            <a:off x="2158633" y="2579770"/>
            <a:ext cx="238652" cy="216203"/>
          </a:xfrm>
          <a:prstGeom prst="ellipse">
            <a:avLst/>
          </a:prstGeom>
          <a:solidFill>
            <a:schemeClr val="accent2">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4" name="Straight Connector 183">
            <a:extLst>
              <a:ext uri="{FF2B5EF4-FFF2-40B4-BE49-F238E27FC236}">
                <a16:creationId xmlns:a16="http://schemas.microsoft.com/office/drawing/2014/main" id="{4BC2C53F-BE94-4070-ABE6-120D10BE3FDB}"/>
              </a:ext>
            </a:extLst>
          </p:cNvPr>
          <p:cNvCxnSpPr>
            <a:cxnSpLocks/>
            <a:stCxn id="180" idx="3"/>
          </p:cNvCxnSpPr>
          <p:nvPr/>
        </p:nvCxnSpPr>
        <p:spPr>
          <a:xfrm>
            <a:off x="7299802" y="2911764"/>
            <a:ext cx="57366" cy="1039356"/>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85" name="Rounded Rectangle 107">
            <a:extLst>
              <a:ext uri="{FF2B5EF4-FFF2-40B4-BE49-F238E27FC236}">
                <a16:creationId xmlns:a16="http://schemas.microsoft.com/office/drawing/2014/main" id="{366C182A-DF02-4672-BF16-8777B0990A7D}"/>
              </a:ext>
            </a:extLst>
          </p:cNvPr>
          <p:cNvSpPr/>
          <p:nvPr/>
        </p:nvSpPr>
        <p:spPr>
          <a:xfrm>
            <a:off x="6633485" y="3471616"/>
            <a:ext cx="1978359" cy="1333173"/>
          </a:xfrm>
          <a:prstGeom prst="roundRect">
            <a:avLst/>
          </a:prstGeom>
          <a:solidFill>
            <a:schemeClr val="accent2">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3.7 Employment law. </a:t>
            </a:r>
            <a:r>
              <a:rPr lang="en-US" sz="1050" dirty="0">
                <a:solidFill>
                  <a:schemeClr val="tx1"/>
                </a:solidFill>
              </a:rPr>
              <a:t>discrimination, employees’ right to a contract, holidays, hours of work</a:t>
            </a:r>
            <a:endParaRPr lang="en-GB" sz="1050" dirty="0">
              <a:solidFill>
                <a:schemeClr val="tx1"/>
              </a:solidFill>
            </a:endParaRPr>
          </a:p>
        </p:txBody>
      </p:sp>
      <p:sp>
        <p:nvSpPr>
          <p:cNvPr id="186" name="Oval 185">
            <a:extLst>
              <a:ext uri="{FF2B5EF4-FFF2-40B4-BE49-F238E27FC236}">
                <a16:creationId xmlns:a16="http://schemas.microsoft.com/office/drawing/2014/main" id="{2BE50590-7450-4569-98E5-17DD73F7AA0D}"/>
              </a:ext>
            </a:extLst>
          </p:cNvPr>
          <p:cNvSpPr/>
          <p:nvPr/>
        </p:nvSpPr>
        <p:spPr>
          <a:xfrm>
            <a:off x="7198849" y="2725327"/>
            <a:ext cx="238652" cy="256368"/>
          </a:xfrm>
          <a:prstGeom prst="ellipse">
            <a:avLst/>
          </a:prstGeom>
          <a:solidFill>
            <a:schemeClr val="accent2">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p:nvSpPr>
        <p:spPr>
          <a:xfrm>
            <a:off x="4038542" y="5956419"/>
            <a:ext cx="109032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a:t>
            </a:r>
            <a:r>
              <a:rPr lang="en-GB" dirty="0">
                <a:solidFill>
                  <a:schemeClr val="tx1"/>
                </a:solidFill>
                <a:latin typeface="Century Gothic" panose="020B0502020202020204" pitchFamily="34" charset="0"/>
              </a:rPr>
              <a:t>nit </a:t>
            </a:r>
          </a:p>
          <a:p>
            <a:pPr algn="ctr"/>
            <a:r>
              <a:rPr lang="en-US" sz="4000" b="1" dirty="0">
                <a:solidFill>
                  <a:schemeClr val="tx1"/>
                </a:solidFill>
                <a:latin typeface="Century Gothic" panose="020B0502020202020204" pitchFamily="34" charset="0"/>
              </a:rPr>
              <a:t>2</a:t>
            </a:r>
            <a:endParaRPr lang="en-GB" sz="4000" b="1" dirty="0">
              <a:solidFill>
                <a:schemeClr val="tx1"/>
              </a:solidFill>
              <a:latin typeface="Century Gothic" panose="020B0502020202020204" pitchFamily="34" charset="0"/>
            </a:endParaRPr>
          </a:p>
        </p:txBody>
      </p:sp>
      <p:grpSp>
        <p:nvGrpSpPr>
          <p:cNvPr id="140" name="Group 139">
            <a:extLst>
              <a:ext uri="{FF2B5EF4-FFF2-40B4-BE49-F238E27FC236}">
                <a16:creationId xmlns:a16="http://schemas.microsoft.com/office/drawing/2014/main" id="{DBBA1873-F084-4ADD-B0EE-053CCD9F2BB2}"/>
              </a:ext>
            </a:extLst>
          </p:cNvPr>
          <p:cNvGrpSpPr/>
          <p:nvPr/>
        </p:nvGrpSpPr>
        <p:grpSpPr>
          <a:xfrm>
            <a:off x="646188" y="3541047"/>
            <a:ext cx="2795495" cy="1750675"/>
            <a:chOff x="-144240" y="5010966"/>
            <a:chExt cx="1147092" cy="548329"/>
          </a:xfrm>
          <a:solidFill>
            <a:schemeClr val="accent2">
              <a:lumMod val="40000"/>
              <a:lumOff val="60000"/>
            </a:schemeClr>
          </a:solidFill>
        </p:grpSpPr>
        <p:grpSp>
          <p:nvGrpSpPr>
            <p:cNvPr id="141" name="Group 140">
              <a:extLst>
                <a:ext uri="{FF2B5EF4-FFF2-40B4-BE49-F238E27FC236}">
                  <a16:creationId xmlns:a16="http://schemas.microsoft.com/office/drawing/2014/main" id="{4D090350-4A4F-4F98-8559-F792442DD3D3}"/>
                </a:ext>
              </a:extLst>
            </p:cNvPr>
            <p:cNvGrpSpPr/>
            <p:nvPr/>
          </p:nvGrpSpPr>
          <p:grpSpPr>
            <a:xfrm>
              <a:off x="-30880" y="5010966"/>
              <a:ext cx="1033732" cy="548329"/>
              <a:chOff x="220932" y="4831314"/>
              <a:chExt cx="1033732" cy="548329"/>
            </a:xfrm>
            <a:grpFill/>
          </p:grpSpPr>
          <p:cxnSp>
            <p:nvCxnSpPr>
              <p:cNvPr id="156" name="Straight Connector 155">
                <a:extLst>
                  <a:ext uri="{FF2B5EF4-FFF2-40B4-BE49-F238E27FC236}">
                    <a16:creationId xmlns:a16="http://schemas.microsoft.com/office/drawing/2014/main" id="{90F78695-3134-44FC-A06B-8004AB13D879}"/>
                  </a:ext>
                </a:extLst>
              </p:cNvPr>
              <p:cNvCxnSpPr>
                <a:cxnSpLocks/>
              </p:cNvCxnSpPr>
              <p:nvPr/>
            </p:nvCxnSpPr>
            <p:spPr>
              <a:xfrm flipH="1">
                <a:off x="220932" y="5219396"/>
                <a:ext cx="503533" cy="25072"/>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58" name="Rounded Rectangle 107">
                <a:extLst>
                  <a:ext uri="{FF2B5EF4-FFF2-40B4-BE49-F238E27FC236}">
                    <a16:creationId xmlns:a16="http://schemas.microsoft.com/office/drawing/2014/main" id="{27D9397D-8B3E-4D34-862E-3BB01D16B54C}"/>
                  </a:ext>
                </a:extLst>
              </p:cNvPr>
              <p:cNvSpPr/>
              <p:nvPr/>
            </p:nvSpPr>
            <p:spPr>
              <a:xfrm>
                <a:off x="528561" y="4831314"/>
                <a:ext cx="726103" cy="548329"/>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rPr>
                  <a:t>Learning:</a:t>
                </a:r>
              </a:p>
              <a:p>
                <a:r>
                  <a:rPr lang="en-US" sz="1050" dirty="0">
                    <a:solidFill>
                      <a:schemeClr val="tx1"/>
                    </a:solidFill>
                  </a:rPr>
                  <a:t>3.2 Organisational structures and different ways of working. The terminology of </a:t>
                </a:r>
                <a:r>
                  <a:rPr lang="en-US" sz="1050" dirty="0" err="1">
                    <a:solidFill>
                      <a:schemeClr val="tx1"/>
                    </a:solidFill>
                  </a:rPr>
                  <a:t>organisation</a:t>
                </a:r>
                <a:r>
                  <a:rPr lang="en-US" sz="1050" dirty="0">
                    <a:solidFill>
                      <a:schemeClr val="tx1"/>
                    </a:solidFill>
                  </a:rPr>
                  <a:t> charts. Why businesses have different </a:t>
                </a:r>
                <a:r>
                  <a:rPr lang="en-US" sz="1050" dirty="0" err="1">
                    <a:solidFill>
                      <a:schemeClr val="tx1"/>
                    </a:solidFill>
                  </a:rPr>
                  <a:t>organisational</a:t>
                </a:r>
                <a:r>
                  <a:rPr lang="en-US" sz="1050" dirty="0">
                    <a:solidFill>
                      <a:schemeClr val="tx1"/>
                    </a:solidFill>
                  </a:rPr>
                  <a:t> structures. Ways of working</a:t>
                </a:r>
              </a:p>
            </p:txBody>
          </p:sp>
        </p:grpSp>
        <p:sp>
          <p:nvSpPr>
            <p:cNvPr id="142" name="Oval 141">
              <a:extLst>
                <a:ext uri="{FF2B5EF4-FFF2-40B4-BE49-F238E27FC236}">
                  <a16:creationId xmlns:a16="http://schemas.microsoft.com/office/drawing/2014/main" id="{D02E3388-8C3C-4478-BCC0-31AD09A690BF}"/>
                </a:ext>
              </a:extLst>
            </p:cNvPr>
            <p:cNvSpPr/>
            <p:nvPr/>
          </p:nvSpPr>
          <p:spPr>
            <a:xfrm>
              <a:off x="-144240" y="5376486"/>
              <a:ext cx="127430" cy="95988"/>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61" name="Oval 160">
            <a:extLst>
              <a:ext uri="{FF2B5EF4-FFF2-40B4-BE49-F238E27FC236}">
                <a16:creationId xmlns:a16="http://schemas.microsoft.com/office/drawing/2014/main" id="{D6347256-AE44-485A-B236-85AE246F5301}"/>
              </a:ext>
            </a:extLst>
          </p:cNvPr>
          <p:cNvSpPr/>
          <p:nvPr/>
        </p:nvSpPr>
        <p:spPr>
          <a:xfrm>
            <a:off x="3939435" y="2449113"/>
            <a:ext cx="127695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a:t>
            </a:r>
            <a:r>
              <a:rPr lang="en-GB" dirty="0">
                <a:solidFill>
                  <a:schemeClr val="tx1"/>
                </a:solidFill>
                <a:latin typeface="Century Gothic" panose="020B0502020202020204" pitchFamily="34" charset="0"/>
              </a:rPr>
              <a:t>nit</a:t>
            </a:r>
          </a:p>
          <a:p>
            <a:pPr algn="ctr"/>
            <a:r>
              <a:rPr lang="en-US" sz="4000" b="1" dirty="0">
                <a:solidFill>
                  <a:schemeClr val="tx1"/>
                </a:solidFill>
                <a:latin typeface="Century Gothic" panose="020B0502020202020204" pitchFamily="34" charset="0"/>
              </a:rPr>
              <a:t>1.3</a:t>
            </a:r>
            <a:endParaRPr lang="en-GB" sz="4000" b="1" dirty="0">
              <a:solidFill>
                <a:schemeClr val="tx1"/>
              </a:solidFill>
              <a:latin typeface="Century Gothic" panose="020B0502020202020204" pitchFamily="34" charset="0"/>
            </a:endParaRPr>
          </a:p>
        </p:txBody>
      </p:sp>
      <p:sp>
        <p:nvSpPr>
          <p:cNvPr id="172" name="Oval 171">
            <a:extLst>
              <a:ext uri="{FF2B5EF4-FFF2-40B4-BE49-F238E27FC236}">
                <a16:creationId xmlns:a16="http://schemas.microsoft.com/office/drawing/2014/main" id="{690C0F2E-84F5-4201-9CB1-9BA4683CF286}"/>
              </a:ext>
            </a:extLst>
          </p:cNvPr>
          <p:cNvSpPr/>
          <p:nvPr/>
        </p:nvSpPr>
        <p:spPr>
          <a:xfrm>
            <a:off x="3953517" y="5947820"/>
            <a:ext cx="127695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a:t>
            </a:r>
            <a:r>
              <a:rPr lang="en-GB" dirty="0">
                <a:solidFill>
                  <a:schemeClr val="tx1"/>
                </a:solidFill>
                <a:latin typeface="Century Gothic" panose="020B0502020202020204" pitchFamily="34" charset="0"/>
              </a:rPr>
              <a:t>nit</a:t>
            </a:r>
          </a:p>
          <a:p>
            <a:pPr algn="ctr"/>
            <a:r>
              <a:rPr lang="en-US" sz="4000" b="1" dirty="0">
                <a:solidFill>
                  <a:schemeClr val="tx1"/>
                </a:solidFill>
                <a:latin typeface="Century Gothic" panose="020B0502020202020204" pitchFamily="34" charset="0"/>
              </a:rPr>
              <a:t>1.2</a:t>
            </a:r>
            <a:endParaRPr lang="en-GB" sz="4000" b="1" dirty="0">
              <a:solidFill>
                <a:schemeClr val="tx1"/>
              </a:solidFill>
              <a:latin typeface="Century Gothic" panose="020B0502020202020204" pitchFamily="34" charset="0"/>
            </a:endParaRPr>
          </a:p>
        </p:txBody>
      </p:sp>
      <p:sp>
        <p:nvSpPr>
          <p:cNvPr id="173" name="TextBox 172">
            <a:extLst>
              <a:ext uri="{FF2B5EF4-FFF2-40B4-BE49-F238E27FC236}">
                <a16:creationId xmlns:a16="http://schemas.microsoft.com/office/drawing/2014/main" id="{8FD904D9-7B24-4D04-940C-DD011983C749}"/>
              </a:ext>
            </a:extLst>
          </p:cNvPr>
          <p:cNvSpPr txBox="1"/>
          <p:nvPr/>
        </p:nvSpPr>
        <p:spPr>
          <a:xfrm>
            <a:off x="536299" y="4302180"/>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LO2</a:t>
            </a:r>
            <a:endParaRPr lang="en-GB" sz="2000" b="1" dirty="0">
              <a:solidFill>
                <a:schemeClr val="bg1"/>
              </a:solidFill>
              <a:latin typeface="Century Gothic" panose="020B0502020202020204" pitchFamily="34" charset="0"/>
            </a:endParaRPr>
          </a:p>
        </p:txBody>
      </p:sp>
      <p:sp>
        <p:nvSpPr>
          <p:cNvPr id="174" name="TextBox 173">
            <a:extLst>
              <a:ext uri="{FF2B5EF4-FFF2-40B4-BE49-F238E27FC236}">
                <a16:creationId xmlns:a16="http://schemas.microsoft.com/office/drawing/2014/main" id="{E7D528DD-648E-4591-A053-CA2C4638B2BA}"/>
              </a:ext>
            </a:extLst>
          </p:cNvPr>
          <p:cNvSpPr txBox="1"/>
          <p:nvPr/>
        </p:nvSpPr>
        <p:spPr>
          <a:xfrm>
            <a:off x="581718" y="5124903"/>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LO1</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5317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F5A26905-CD01-4AC4-8B0A-77A3179F6B80}"/>
              </a:ext>
            </a:extLst>
          </p:cNvPr>
          <p:cNvPicPr>
            <a:picLocks noChangeAspect="1"/>
          </p:cNvPicPr>
          <p:nvPr/>
        </p:nvPicPr>
        <p:blipFill>
          <a:blip r:embed="rId2"/>
          <a:stretch>
            <a:fillRect/>
          </a:stretch>
        </p:blipFill>
        <p:spPr>
          <a:xfrm>
            <a:off x="6837208" y="11841939"/>
            <a:ext cx="467912" cy="474894"/>
          </a:xfrm>
          <a:prstGeom prst="rect">
            <a:avLst/>
          </a:prstGeom>
        </p:spPr>
      </p:pic>
      <p:pic>
        <p:nvPicPr>
          <p:cNvPr id="3" name="Picture 3" descr="Icon&#10;&#10;Description automatically generated">
            <a:extLst>
              <a:ext uri="{FF2B5EF4-FFF2-40B4-BE49-F238E27FC236}">
                <a16:creationId xmlns:a16="http://schemas.microsoft.com/office/drawing/2014/main" id="{D9D0E8AC-A41F-4FB7-8394-5CFBF23FF552}"/>
              </a:ext>
            </a:extLst>
          </p:cNvPr>
          <p:cNvPicPr>
            <a:picLocks noChangeAspect="1"/>
          </p:cNvPicPr>
          <p:nvPr/>
        </p:nvPicPr>
        <p:blipFill>
          <a:blip r:embed="rId3"/>
          <a:stretch>
            <a:fillRect/>
          </a:stretch>
        </p:blipFill>
        <p:spPr>
          <a:xfrm>
            <a:off x="5288357" y="11842899"/>
            <a:ext cx="474896" cy="474894"/>
          </a:xfrm>
          <a:prstGeom prst="rect">
            <a:avLst/>
          </a:prstGeom>
        </p:spPr>
      </p:pic>
      <p:sp>
        <p:nvSpPr>
          <p:cNvPr id="20" name="Freeform 19"/>
          <p:cNvSpPr/>
          <p:nvPr/>
        </p:nvSpPr>
        <p:spPr>
          <a:xfrm>
            <a:off x="624479" y="2089704"/>
            <a:ext cx="7954855" cy="7924976"/>
          </a:xfrm>
          <a:custGeom>
            <a:avLst/>
            <a:gdLst>
              <a:gd name="connsiteX0" fmla="*/ 547466 w 5402434"/>
              <a:gd name="connsiteY0" fmla="*/ 5866666 h 5990266"/>
              <a:gd name="connsiteX1" fmla="*/ 4846751 w 5402434"/>
              <a:gd name="connsiteY1" fmla="*/ 5850624 h 5990266"/>
              <a:gd name="connsiteX2" fmla="*/ 4878835 w 5402434"/>
              <a:gd name="connsiteY2" fmla="*/ 4454961 h 5990266"/>
              <a:gd name="connsiteX3" fmla="*/ 547466 w 5402434"/>
              <a:gd name="connsiteY3" fmla="*/ 4454961 h 5990266"/>
              <a:gd name="connsiteX4" fmla="*/ 531424 w 5402434"/>
              <a:gd name="connsiteY4" fmla="*/ 3011171 h 5990266"/>
              <a:gd name="connsiteX5" fmla="*/ 4830709 w 5402434"/>
              <a:gd name="connsiteY5" fmla="*/ 2995129 h 5990266"/>
              <a:gd name="connsiteX6" fmla="*/ 4878835 w 5402434"/>
              <a:gd name="connsiteY6" fmla="*/ 1551340 h 5990266"/>
              <a:gd name="connsiteX7" fmla="*/ 531424 w 5402434"/>
              <a:gd name="connsiteY7" fmla="*/ 1583424 h 5990266"/>
              <a:gd name="connsiteX8" fmla="*/ 563509 w 5402434"/>
              <a:gd name="connsiteY8" fmla="*/ 107550 h 5990266"/>
              <a:gd name="connsiteX9" fmla="*/ 4878835 w 5402434"/>
              <a:gd name="connsiteY9" fmla="*/ 123592 h 5990266"/>
              <a:gd name="connsiteX0" fmla="*/ 547466 w 5402434"/>
              <a:gd name="connsiteY0" fmla="*/ 5759116 h 5882716"/>
              <a:gd name="connsiteX1" fmla="*/ 4846751 w 5402434"/>
              <a:gd name="connsiteY1" fmla="*/ 5743074 h 5882716"/>
              <a:gd name="connsiteX2" fmla="*/ 4878835 w 5402434"/>
              <a:gd name="connsiteY2" fmla="*/ 4347411 h 5882716"/>
              <a:gd name="connsiteX3" fmla="*/ 547466 w 5402434"/>
              <a:gd name="connsiteY3" fmla="*/ 4347411 h 5882716"/>
              <a:gd name="connsiteX4" fmla="*/ 531424 w 5402434"/>
              <a:gd name="connsiteY4" fmla="*/ 2903621 h 5882716"/>
              <a:gd name="connsiteX5" fmla="*/ 4830709 w 5402434"/>
              <a:gd name="connsiteY5" fmla="*/ 2887579 h 5882716"/>
              <a:gd name="connsiteX6" fmla="*/ 4878835 w 5402434"/>
              <a:gd name="connsiteY6" fmla="*/ 1443790 h 5882716"/>
              <a:gd name="connsiteX7" fmla="*/ 531424 w 5402434"/>
              <a:gd name="connsiteY7" fmla="*/ 1475874 h 5882716"/>
              <a:gd name="connsiteX8" fmla="*/ 563509 w 5402434"/>
              <a:gd name="connsiteY8" fmla="*/ 0 h 5882716"/>
              <a:gd name="connsiteX0" fmla="*/ 547466 w 5402434"/>
              <a:gd name="connsiteY0" fmla="*/ 5759116 h 5882716"/>
              <a:gd name="connsiteX1" fmla="*/ 4846751 w 5402434"/>
              <a:gd name="connsiteY1" fmla="*/ 5743074 h 5882716"/>
              <a:gd name="connsiteX2" fmla="*/ 4878835 w 5402434"/>
              <a:gd name="connsiteY2" fmla="*/ 4347411 h 5882716"/>
              <a:gd name="connsiteX3" fmla="*/ 547466 w 5402434"/>
              <a:gd name="connsiteY3" fmla="*/ 4347411 h 5882716"/>
              <a:gd name="connsiteX4" fmla="*/ 531424 w 5402434"/>
              <a:gd name="connsiteY4" fmla="*/ 2903621 h 5882716"/>
              <a:gd name="connsiteX5" fmla="*/ 4830709 w 5402434"/>
              <a:gd name="connsiteY5" fmla="*/ 2887579 h 5882716"/>
              <a:gd name="connsiteX6" fmla="*/ 4878835 w 5402434"/>
              <a:gd name="connsiteY6" fmla="*/ 1443790 h 5882716"/>
              <a:gd name="connsiteX7" fmla="*/ 563509 w 5402434"/>
              <a:gd name="connsiteY7" fmla="*/ 0 h 5882716"/>
              <a:gd name="connsiteX0" fmla="*/ 547466 w 5402434"/>
              <a:gd name="connsiteY0" fmla="*/ 5759116 h 5882716"/>
              <a:gd name="connsiteX1" fmla="*/ 4846751 w 5402434"/>
              <a:gd name="connsiteY1" fmla="*/ 5743074 h 5882716"/>
              <a:gd name="connsiteX2" fmla="*/ 4878835 w 5402434"/>
              <a:gd name="connsiteY2" fmla="*/ 4347411 h 5882716"/>
              <a:gd name="connsiteX3" fmla="*/ 547466 w 5402434"/>
              <a:gd name="connsiteY3" fmla="*/ 4347411 h 5882716"/>
              <a:gd name="connsiteX4" fmla="*/ 531424 w 5402434"/>
              <a:gd name="connsiteY4" fmla="*/ 2903621 h 5882716"/>
              <a:gd name="connsiteX5" fmla="*/ 4830709 w 5402434"/>
              <a:gd name="connsiteY5" fmla="*/ 2887579 h 5882716"/>
              <a:gd name="connsiteX6" fmla="*/ 563509 w 5402434"/>
              <a:gd name="connsiteY6" fmla="*/ 0 h 5882716"/>
              <a:gd name="connsiteX0" fmla="*/ 547466 w 5402434"/>
              <a:gd name="connsiteY0" fmla="*/ 2907842 h 3031442"/>
              <a:gd name="connsiteX1" fmla="*/ 4846751 w 5402434"/>
              <a:gd name="connsiteY1" fmla="*/ 2891800 h 3031442"/>
              <a:gd name="connsiteX2" fmla="*/ 4878835 w 5402434"/>
              <a:gd name="connsiteY2" fmla="*/ 1496137 h 3031442"/>
              <a:gd name="connsiteX3" fmla="*/ 547466 w 5402434"/>
              <a:gd name="connsiteY3" fmla="*/ 1496137 h 3031442"/>
              <a:gd name="connsiteX4" fmla="*/ 531424 w 5402434"/>
              <a:gd name="connsiteY4" fmla="*/ 52347 h 3031442"/>
              <a:gd name="connsiteX5" fmla="*/ 4830709 w 5402434"/>
              <a:gd name="connsiteY5" fmla="*/ 36305 h 3031442"/>
              <a:gd name="connsiteX0" fmla="*/ 567522 w 5422490"/>
              <a:gd name="connsiteY0" fmla="*/ 2900202 h 3023802"/>
              <a:gd name="connsiteX1" fmla="*/ 4866807 w 5422490"/>
              <a:gd name="connsiteY1" fmla="*/ 2884160 h 3023802"/>
              <a:gd name="connsiteX2" fmla="*/ 4898891 w 5422490"/>
              <a:gd name="connsiteY2" fmla="*/ 1488497 h 3023802"/>
              <a:gd name="connsiteX3" fmla="*/ 567522 w 5422490"/>
              <a:gd name="connsiteY3" fmla="*/ 1488497 h 3023802"/>
              <a:gd name="connsiteX4" fmla="*/ 551480 w 5422490"/>
              <a:gd name="connsiteY4" fmla="*/ 44707 h 3023802"/>
              <a:gd name="connsiteX5" fmla="*/ 5166632 w 5422490"/>
              <a:gd name="connsiteY5" fmla="*/ 97896 h 3023802"/>
              <a:gd name="connsiteX0" fmla="*/ 567522 w 5422490"/>
              <a:gd name="connsiteY0" fmla="*/ 2802306 h 2925906"/>
              <a:gd name="connsiteX1" fmla="*/ 4866807 w 5422490"/>
              <a:gd name="connsiteY1" fmla="*/ 2786264 h 2925906"/>
              <a:gd name="connsiteX2" fmla="*/ 4898891 w 5422490"/>
              <a:gd name="connsiteY2" fmla="*/ 1390601 h 2925906"/>
              <a:gd name="connsiteX3" fmla="*/ 567522 w 5422490"/>
              <a:gd name="connsiteY3" fmla="*/ 1390601 h 2925906"/>
              <a:gd name="connsiteX4" fmla="*/ 551480 w 5422490"/>
              <a:gd name="connsiteY4" fmla="*/ 154504 h 2925906"/>
              <a:gd name="connsiteX5" fmla="*/ 5166632 w 5422490"/>
              <a:gd name="connsiteY5" fmla="*/ 0 h 2925906"/>
              <a:gd name="connsiteX0" fmla="*/ 567522 w 5422490"/>
              <a:gd name="connsiteY0" fmla="*/ 2802306 h 2863696"/>
              <a:gd name="connsiteX1" fmla="*/ 4866807 w 5422490"/>
              <a:gd name="connsiteY1" fmla="*/ 2647802 h 2863696"/>
              <a:gd name="connsiteX2" fmla="*/ 4898891 w 5422490"/>
              <a:gd name="connsiteY2" fmla="*/ 1390601 h 2863696"/>
              <a:gd name="connsiteX3" fmla="*/ 567522 w 5422490"/>
              <a:gd name="connsiteY3" fmla="*/ 1390601 h 2863696"/>
              <a:gd name="connsiteX4" fmla="*/ 551480 w 5422490"/>
              <a:gd name="connsiteY4" fmla="*/ 154504 h 2863696"/>
              <a:gd name="connsiteX5" fmla="*/ 5166632 w 5422490"/>
              <a:gd name="connsiteY5" fmla="*/ 0 h 2863696"/>
              <a:gd name="connsiteX0" fmla="*/ 0 w 5613185"/>
              <a:gd name="connsiteY0" fmla="*/ 2493913 h 2717079"/>
              <a:gd name="connsiteX1" fmla="*/ 5012909 w 5613185"/>
              <a:gd name="connsiteY1" fmla="*/ 2647802 h 2717079"/>
              <a:gd name="connsiteX2" fmla="*/ 5044993 w 5613185"/>
              <a:gd name="connsiteY2" fmla="*/ 1390601 h 2717079"/>
              <a:gd name="connsiteX3" fmla="*/ 713624 w 5613185"/>
              <a:gd name="connsiteY3" fmla="*/ 1390601 h 2717079"/>
              <a:gd name="connsiteX4" fmla="*/ 697582 w 5613185"/>
              <a:gd name="connsiteY4" fmla="*/ 154504 h 2717079"/>
              <a:gd name="connsiteX5" fmla="*/ 5312734 w 5613185"/>
              <a:gd name="connsiteY5" fmla="*/ 0 h 2717079"/>
              <a:gd name="connsiteX0" fmla="*/ 0 w 5666354"/>
              <a:gd name="connsiteY0" fmla="*/ 2493913 h 2707598"/>
              <a:gd name="connsiteX1" fmla="*/ 5012909 w 5666354"/>
              <a:gd name="connsiteY1" fmla="*/ 2647802 h 2707598"/>
              <a:gd name="connsiteX2" fmla="*/ 5138583 w 5666354"/>
              <a:gd name="connsiteY2" fmla="*/ 1522770 h 2707598"/>
              <a:gd name="connsiteX3" fmla="*/ 713624 w 5666354"/>
              <a:gd name="connsiteY3" fmla="*/ 1390601 h 2707598"/>
              <a:gd name="connsiteX4" fmla="*/ 697582 w 5666354"/>
              <a:gd name="connsiteY4" fmla="*/ 154504 h 2707598"/>
              <a:gd name="connsiteX5" fmla="*/ 5312734 w 5666354"/>
              <a:gd name="connsiteY5" fmla="*/ 0 h 2707598"/>
              <a:gd name="connsiteX0" fmla="*/ 0 w 5653951"/>
              <a:gd name="connsiteY0" fmla="*/ 2714194 h 2797160"/>
              <a:gd name="connsiteX1" fmla="*/ 5001210 w 5653951"/>
              <a:gd name="connsiteY1" fmla="*/ 2647802 h 2797160"/>
              <a:gd name="connsiteX2" fmla="*/ 5126884 w 5653951"/>
              <a:gd name="connsiteY2" fmla="*/ 1522770 h 2797160"/>
              <a:gd name="connsiteX3" fmla="*/ 701925 w 5653951"/>
              <a:gd name="connsiteY3" fmla="*/ 1390601 h 2797160"/>
              <a:gd name="connsiteX4" fmla="*/ 685883 w 5653951"/>
              <a:gd name="connsiteY4" fmla="*/ 154504 h 2797160"/>
              <a:gd name="connsiteX5" fmla="*/ 5301035 w 5653951"/>
              <a:gd name="connsiteY5" fmla="*/ 0 h 2797160"/>
              <a:gd name="connsiteX0" fmla="*/ 0 w 5712781"/>
              <a:gd name="connsiteY0" fmla="*/ 2714194 h 2880262"/>
              <a:gd name="connsiteX1" fmla="*/ 5106500 w 5712781"/>
              <a:gd name="connsiteY1" fmla="*/ 2786264 h 2880262"/>
              <a:gd name="connsiteX2" fmla="*/ 5126884 w 5712781"/>
              <a:gd name="connsiteY2" fmla="*/ 1522770 h 2880262"/>
              <a:gd name="connsiteX3" fmla="*/ 701925 w 5712781"/>
              <a:gd name="connsiteY3" fmla="*/ 1390601 h 2880262"/>
              <a:gd name="connsiteX4" fmla="*/ 685883 w 5712781"/>
              <a:gd name="connsiteY4" fmla="*/ 154504 h 2880262"/>
              <a:gd name="connsiteX5" fmla="*/ 5301035 w 5712781"/>
              <a:gd name="connsiteY5" fmla="*/ 0 h 2880262"/>
              <a:gd name="connsiteX0" fmla="*/ 0 w 5712781"/>
              <a:gd name="connsiteY0" fmla="*/ 2959649 h 3125717"/>
              <a:gd name="connsiteX1" fmla="*/ 5106500 w 5712781"/>
              <a:gd name="connsiteY1" fmla="*/ 3031719 h 3125717"/>
              <a:gd name="connsiteX2" fmla="*/ 5126884 w 5712781"/>
              <a:gd name="connsiteY2" fmla="*/ 1768225 h 3125717"/>
              <a:gd name="connsiteX3" fmla="*/ 701925 w 5712781"/>
              <a:gd name="connsiteY3" fmla="*/ 1636056 h 3125717"/>
              <a:gd name="connsiteX4" fmla="*/ 685883 w 5712781"/>
              <a:gd name="connsiteY4" fmla="*/ 399959 h 3125717"/>
              <a:gd name="connsiteX5" fmla="*/ 5359528 w 5712781"/>
              <a:gd name="connsiteY5" fmla="*/ 0 h 3125717"/>
              <a:gd name="connsiteX0" fmla="*/ 0 w 5712781"/>
              <a:gd name="connsiteY0" fmla="*/ 2959649 h 3125717"/>
              <a:gd name="connsiteX1" fmla="*/ 5106500 w 5712781"/>
              <a:gd name="connsiteY1" fmla="*/ 3031719 h 3125717"/>
              <a:gd name="connsiteX2" fmla="*/ 5126884 w 5712781"/>
              <a:gd name="connsiteY2" fmla="*/ 1768225 h 3125717"/>
              <a:gd name="connsiteX3" fmla="*/ 701925 w 5712781"/>
              <a:gd name="connsiteY3" fmla="*/ 1636056 h 3125717"/>
              <a:gd name="connsiteX4" fmla="*/ 685883 w 5712781"/>
              <a:gd name="connsiteY4" fmla="*/ 399959 h 3125717"/>
              <a:gd name="connsiteX5" fmla="*/ 4414575 w 5712781"/>
              <a:gd name="connsiteY5" fmla="*/ 351192 h 3125717"/>
              <a:gd name="connsiteX6" fmla="*/ 5359528 w 5712781"/>
              <a:gd name="connsiteY6" fmla="*/ 0 h 3125717"/>
              <a:gd name="connsiteX0" fmla="*/ 0 w 5699327"/>
              <a:gd name="connsiteY0" fmla="*/ 2959649 h 3054625"/>
              <a:gd name="connsiteX1" fmla="*/ 5083103 w 5699327"/>
              <a:gd name="connsiteY1" fmla="*/ 2918432 h 3054625"/>
              <a:gd name="connsiteX2" fmla="*/ 5126884 w 5699327"/>
              <a:gd name="connsiteY2" fmla="*/ 1768225 h 3054625"/>
              <a:gd name="connsiteX3" fmla="*/ 701925 w 5699327"/>
              <a:gd name="connsiteY3" fmla="*/ 1636056 h 3054625"/>
              <a:gd name="connsiteX4" fmla="*/ 685883 w 5699327"/>
              <a:gd name="connsiteY4" fmla="*/ 399959 h 3054625"/>
              <a:gd name="connsiteX5" fmla="*/ 4414575 w 5699327"/>
              <a:gd name="connsiteY5" fmla="*/ 351192 h 3054625"/>
              <a:gd name="connsiteX6" fmla="*/ 5359528 w 5699327"/>
              <a:gd name="connsiteY6" fmla="*/ 0 h 30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9327" h="3054625">
                <a:moveTo>
                  <a:pt x="0" y="2959649"/>
                </a:moveTo>
                <a:cubicBezTo>
                  <a:pt x="1788695" y="3069270"/>
                  <a:pt x="4228622" y="3117003"/>
                  <a:pt x="5083103" y="2918432"/>
                </a:cubicBezTo>
                <a:cubicBezTo>
                  <a:pt x="5937584" y="2719861"/>
                  <a:pt x="5857080" y="1981954"/>
                  <a:pt x="5126884" y="1768225"/>
                </a:cubicBezTo>
                <a:cubicBezTo>
                  <a:pt x="4396688" y="1554496"/>
                  <a:pt x="1442092" y="1864100"/>
                  <a:pt x="701925" y="1636056"/>
                </a:cubicBezTo>
                <a:cubicBezTo>
                  <a:pt x="-38242" y="1408012"/>
                  <a:pt x="67108" y="614103"/>
                  <a:pt x="685883" y="399959"/>
                </a:cubicBezTo>
                <a:cubicBezTo>
                  <a:pt x="1304658" y="185815"/>
                  <a:pt x="3635634" y="417852"/>
                  <a:pt x="4414575" y="351192"/>
                </a:cubicBezTo>
                <a:cubicBezTo>
                  <a:pt x="5193516" y="284532"/>
                  <a:pt x="5182538" y="44896"/>
                  <a:pt x="5359528" y="0"/>
                </a:cubicBezTo>
              </a:path>
            </a:pathLst>
          </a:custGeom>
          <a:solidFill>
            <a:schemeClr val="bg1"/>
          </a:solidFill>
          <a:ln w="762000">
            <a:gradFill flip="none" rotWithShape="1">
              <a:gsLst>
                <a:gs pos="0">
                  <a:srgbClr val="CCCCFF"/>
                </a:gs>
                <a:gs pos="100000">
                  <a:srgbClr val="9900CC"/>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cxnSp>
        <p:nvCxnSpPr>
          <p:cNvPr id="22" name="Straight Arrow Connector 21"/>
          <p:cNvCxnSpPr>
            <a:cxnSpLocks/>
          </p:cNvCxnSpPr>
          <p:nvPr/>
        </p:nvCxnSpPr>
        <p:spPr>
          <a:xfrm flipV="1">
            <a:off x="8452974" y="1386712"/>
            <a:ext cx="756813" cy="450180"/>
          </a:xfrm>
          <a:prstGeom prst="straightConnector1">
            <a:avLst/>
          </a:prstGeom>
          <a:ln w="508000">
            <a:solidFill>
              <a:srgbClr val="9F18D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0" y="145161"/>
            <a:ext cx="9545695" cy="1107996"/>
          </a:xfrm>
          <a:prstGeom prst="rect">
            <a:avLst/>
          </a:prstGeom>
          <a:noFill/>
        </p:spPr>
        <p:txBody>
          <a:bodyPr wrap="square" lIns="91440" tIns="45720" rIns="91440" bIns="45720" rtlCol="0" anchor="t">
            <a:spAutoFit/>
          </a:bodyPr>
          <a:lstStyle/>
          <a:p>
            <a:pPr algn="ctr"/>
            <a:r>
              <a:rPr lang="en-GB" sz="3300" b="1" dirty="0" err="1">
                <a:latin typeface="Century Gothic"/>
              </a:rPr>
              <a:t>Yr</a:t>
            </a:r>
            <a:r>
              <a:rPr lang="en-GB" sz="3300" b="1" dirty="0">
                <a:latin typeface="Century Gothic"/>
              </a:rPr>
              <a:t> 11 OCR GCSE Business</a:t>
            </a:r>
          </a:p>
          <a:p>
            <a:pPr algn="ctr"/>
            <a:r>
              <a:rPr lang="en-GB" sz="3300" dirty="0">
                <a:latin typeface="Century Gothic"/>
              </a:rPr>
              <a:t>Curriculum Roadmap</a:t>
            </a:r>
          </a:p>
        </p:txBody>
      </p:sp>
      <p:pic>
        <p:nvPicPr>
          <p:cNvPr id="47" name="Picture 46"/>
          <p:cNvPicPr>
            <a:picLocks noChangeAspect="1"/>
          </p:cNvPicPr>
          <p:nvPr/>
        </p:nvPicPr>
        <p:blipFill>
          <a:blip r:embed="rId4">
            <a:extLst>
              <a:ext uri="{BEBA8EAE-BF5A-486C-A8C5-ECC9F3942E4B}">
                <a14:imgProps xmlns:a14="http://schemas.microsoft.com/office/drawing/2010/main">
                  <a14:imgLayer r:embed="rId5">
                    <a14:imgEffect>
                      <a14:backgroundRemoval t="0" b="100000" l="0" r="99609"/>
                    </a14:imgEffect>
                  </a14:imgLayer>
                </a14:imgProps>
              </a:ext>
            </a:extLst>
          </a:blip>
          <a:stretch>
            <a:fillRect/>
          </a:stretch>
        </p:blipFill>
        <p:spPr>
          <a:xfrm flipH="1">
            <a:off x="-1785242" y="2030847"/>
            <a:ext cx="626056" cy="626056"/>
          </a:xfrm>
          <a:prstGeom prst="rect">
            <a:avLst/>
          </a:prstGeom>
        </p:spPr>
      </p:pic>
      <p:sp>
        <p:nvSpPr>
          <p:cNvPr id="63" name="TextBox 62"/>
          <p:cNvSpPr txBox="1"/>
          <p:nvPr/>
        </p:nvSpPr>
        <p:spPr>
          <a:xfrm rot="200891">
            <a:off x="734501" y="9598639"/>
            <a:ext cx="1696865" cy="400110"/>
          </a:xfrm>
          <a:prstGeom prst="rect">
            <a:avLst/>
          </a:prstGeom>
          <a:noFill/>
        </p:spPr>
        <p:txBody>
          <a:bodyPr wrap="square" rtlCol="0">
            <a:spAutoFit/>
          </a:bodyPr>
          <a:lstStyle/>
          <a:p>
            <a:r>
              <a:rPr lang="en-US" sz="2000" b="1" dirty="0">
                <a:latin typeface="Century Gothic" panose="020B0502020202020204" pitchFamily="34" charset="0"/>
              </a:rPr>
              <a:t>LO1</a:t>
            </a:r>
            <a:endParaRPr lang="en-GB" sz="2000" b="1" dirty="0">
              <a:latin typeface="Century Gothic" panose="020B0502020202020204" pitchFamily="34" charset="0"/>
            </a:endParaRPr>
          </a:p>
        </p:txBody>
      </p:sp>
      <p:sp>
        <p:nvSpPr>
          <p:cNvPr id="73" name="TextBox 72"/>
          <p:cNvSpPr txBox="1"/>
          <p:nvPr/>
        </p:nvSpPr>
        <p:spPr>
          <a:xfrm>
            <a:off x="-1418505" y="8828753"/>
            <a:ext cx="1689522" cy="338554"/>
          </a:xfrm>
          <a:prstGeom prst="rect">
            <a:avLst/>
          </a:prstGeom>
          <a:noFill/>
        </p:spPr>
        <p:txBody>
          <a:bodyPr wrap="square" rtlCol="0">
            <a:spAutoFit/>
          </a:bodyPr>
          <a:lstStyle/>
          <a:p>
            <a:r>
              <a:rPr lang="en-US" sz="1600" dirty="0">
                <a:latin typeface="Century Gothic" panose="020B0502020202020204" pitchFamily="34" charset="0"/>
              </a:rPr>
              <a:t>A</a:t>
            </a:r>
            <a:r>
              <a:rPr lang="en-GB" sz="1600" dirty="0">
                <a:latin typeface="Century Gothic" panose="020B0502020202020204" pitchFamily="34" charset="0"/>
              </a:rPr>
              <a:t>ssessment:</a:t>
            </a:r>
          </a:p>
        </p:txBody>
      </p:sp>
      <p:sp>
        <p:nvSpPr>
          <p:cNvPr id="79" name="TextBox 78"/>
          <p:cNvSpPr txBox="1"/>
          <p:nvPr/>
        </p:nvSpPr>
        <p:spPr>
          <a:xfrm rot="20664212">
            <a:off x="-2013122" y="3096703"/>
            <a:ext cx="1974388" cy="338554"/>
          </a:xfrm>
          <a:prstGeom prst="rect">
            <a:avLst/>
          </a:prstGeom>
          <a:noFill/>
        </p:spPr>
        <p:txBody>
          <a:bodyPr wrap="square" rtlCol="0">
            <a:spAutoFit/>
          </a:bodyPr>
          <a:lstStyle/>
          <a:p>
            <a:r>
              <a:rPr lang="en-US" sz="1600" dirty="0">
                <a:latin typeface="Century Gothic" panose="020B0502020202020204" pitchFamily="34" charset="0"/>
              </a:rPr>
              <a:t>A</a:t>
            </a:r>
            <a:r>
              <a:rPr lang="en-GB" sz="1600" dirty="0">
                <a:latin typeface="Century Gothic" panose="020B0502020202020204" pitchFamily="34" charset="0"/>
              </a:rPr>
              <a:t>ssessment:</a:t>
            </a:r>
          </a:p>
        </p:txBody>
      </p:sp>
      <p:sp>
        <p:nvSpPr>
          <p:cNvPr id="80" name="TextBox 79"/>
          <p:cNvSpPr txBox="1"/>
          <p:nvPr/>
        </p:nvSpPr>
        <p:spPr>
          <a:xfrm rot="21442522">
            <a:off x="-1441397" y="4748835"/>
            <a:ext cx="1974388" cy="400110"/>
          </a:xfrm>
          <a:prstGeom prst="rect">
            <a:avLst/>
          </a:prstGeom>
          <a:noFill/>
        </p:spPr>
        <p:txBody>
          <a:bodyPr wrap="square" rtlCol="0">
            <a:spAutoFit/>
          </a:bodyPr>
          <a:lstStyle/>
          <a:p>
            <a:pPr algn="ctr"/>
            <a:r>
              <a:rPr lang="en-US" sz="2000" dirty="0">
                <a:latin typeface="Century Gothic" panose="020B0502020202020204" pitchFamily="34" charset="0"/>
              </a:rPr>
              <a:t>Unit: </a:t>
            </a:r>
            <a:endParaRPr lang="en-GB" sz="2000" dirty="0">
              <a:latin typeface="Century Gothic" panose="020B0502020202020204" pitchFamily="34" charset="0"/>
            </a:endParaRPr>
          </a:p>
        </p:txBody>
      </p:sp>
      <p:grpSp>
        <p:nvGrpSpPr>
          <p:cNvPr id="11" name="Group 10">
            <a:extLst>
              <a:ext uri="{FF2B5EF4-FFF2-40B4-BE49-F238E27FC236}">
                <a16:creationId xmlns:a16="http://schemas.microsoft.com/office/drawing/2014/main" id="{E50E9C8C-19AE-4D0C-895F-DB6110A95B92}"/>
              </a:ext>
            </a:extLst>
          </p:cNvPr>
          <p:cNvGrpSpPr/>
          <p:nvPr/>
        </p:nvGrpSpPr>
        <p:grpSpPr>
          <a:xfrm>
            <a:off x="4773642" y="9842357"/>
            <a:ext cx="3263992" cy="1984808"/>
            <a:chOff x="-2459948" y="4607255"/>
            <a:chExt cx="2305228" cy="2420968"/>
          </a:xfrm>
          <a:solidFill>
            <a:schemeClr val="accent4">
              <a:lumMod val="40000"/>
              <a:lumOff val="60000"/>
            </a:schemeClr>
          </a:solidFill>
        </p:grpSpPr>
        <p:grpSp>
          <p:nvGrpSpPr>
            <p:cNvPr id="10" name="Group 9">
              <a:extLst>
                <a:ext uri="{FF2B5EF4-FFF2-40B4-BE49-F238E27FC236}">
                  <a16:creationId xmlns:a16="http://schemas.microsoft.com/office/drawing/2014/main" id="{49B317A8-EFD6-451C-AD4C-7B658CB93F43}"/>
                </a:ext>
              </a:extLst>
            </p:cNvPr>
            <p:cNvGrpSpPr/>
            <p:nvPr/>
          </p:nvGrpSpPr>
          <p:grpSpPr>
            <a:xfrm>
              <a:off x="-2459948" y="4817446"/>
              <a:ext cx="2305228" cy="2210777"/>
              <a:chOff x="-2208136" y="4637794"/>
              <a:chExt cx="2305228" cy="2210777"/>
            </a:xfrm>
            <a:grpFill/>
          </p:grpSpPr>
          <p:cxnSp>
            <p:nvCxnSpPr>
              <p:cNvPr id="107" name="Straight Connector 106"/>
              <p:cNvCxnSpPr>
                <a:cxnSpLocks/>
                <a:endCxn id="108" idx="0"/>
              </p:cNvCxnSpPr>
              <p:nvPr/>
            </p:nvCxnSpPr>
            <p:spPr>
              <a:xfrm>
                <a:off x="-1116339" y="4637794"/>
                <a:ext cx="60817" cy="586536"/>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08" name="Rounded Rectangle 107"/>
              <p:cNvSpPr/>
              <p:nvPr/>
            </p:nvSpPr>
            <p:spPr>
              <a:xfrm>
                <a:off x="-2208136" y="5224330"/>
                <a:ext cx="2305228" cy="1624241"/>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US" sz="1050" dirty="0">
                    <a:solidFill>
                      <a:schemeClr val="tx1"/>
                    </a:solidFill>
                  </a:rPr>
                  <a:t>4.3 The sales process and customer service. Methods of selling. The influence of e-commerce on business activity. The importance to a business of good customer service including after-sales service. The contribution of product knowledge and customer engagement to good customer service</a:t>
                </a:r>
                <a:r>
                  <a:rPr lang="en-GB" sz="1050" dirty="0">
                    <a:solidFill>
                      <a:schemeClr val="tx1"/>
                    </a:solidFill>
                  </a:rPr>
                  <a:t> </a:t>
                </a:r>
              </a:p>
            </p:txBody>
          </p:sp>
        </p:grpSp>
        <p:sp>
          <p:nvSpPr>
            <p:cNvPr id="106" name="Oval 105"/>
            <p:cNvSpPr/>
            <p:nvPr/>
          </p:nvSpPr>
          <p:spPr>
            <a:xfrm>
              <a:off x="-1447259" y="4607255"/>
              <a:ext cx="227700" cy="298786"/>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4" name="Picture 4" descr="Icon&#10;&#10;Description automatically generated">
            <a:extLst>
              <a:ext uri="{FF2B5EF4-FFF2-40B4-BE49-F238E27FC236}">
                <a16:creationId xmlns:a16="http://schemas.microsoft.com/office/drawing/2014/main" id="{444B7654-949E-46A7-A879-10A5ED9BBE45}"/>
              </a:ext>
            </a:extLst>
          </p:cNvPr>
          <p:cNvPicPr>
            <a:picLocks noChangeAspect="1"/>
          </p:cNvPicPr>
          <p:nvPr/>
        </p:nvPicPr>
        <p:blipFill>
          <a:blip r:embed="rId6"/>
          <a:stretch>
            <a:fillRect/>
          </a:stretch>
        </p:blipFill>
        <p:spPr>
          <a:xfrm>
            <a:off x="8356486" y="11833073"/>
            <a:ext cx="474896" cy="474894"/>
          </a:xfrm>
          <a:prstGeom prst="rect">
            <a:avLst/>
          </a:prstGeom>
        </p:spPr>
      </p:pic>
      <p:pic>
        <p:nvPicPr>
          <p:cNvPr id="5" name="Picture 5" descr="Icon&#10;&#10;Description automatically generated">
            <a:extLst>
              <a:ext uri="{FF2B5EF4-FFF2-40B4-BE49-F238E27FC236}">
                <a16:creationId xmlns:a16="http://schemas.microsoft.com/office/drawing/2014/main" id="{13C4C83C-A96F-464A-A58E-79CB51EDBF64}"/>
              </a:ext>
            </a:extLst>
          </p:cNvPr>
          <p:cNvPicPr>
            <a:picLocks noChangeAspect="1"/>
          </p:cNvPicPr>
          <p:nvPr/>
        </p:nvPicPr>
        <p:blipFill>
          <a:blip r:embed="rId7"/>
          <a:stretch>
            <a:fillRect/>
          </a:stretch>
        </p:blipFill>
        <p:spPr>
          <a:xfrm>
            <a:off x="2159844" y="11830918"/>
            <a:ext cx="474896" cy="474894"/>
          </a:xfrm>
          <a:prstGeom prst="rect">
            <a:avLst/>
          </a:prstGeom>
        </p:spPr>
      </p:pic>
      <p:pic>
        <p:nvPicPr>
          <p:cNvPr id="6" name="Picture 6" descr="Logo, icon&#10;&#10;Description automatically generated">
            <a:extLst>
              <a:ext uri="{FF2B5EF4-FFF2-40B4-BE49-F238E27FC236}">
                <a16:creationId xmlns:a16="http://schemas.microsoft.com/office/drawing/2014/main" id="{B9C71129-572C-4EA9-AB1F-CF38E7F450CD}"/>
              </a:ext>
            </a:extLst>
          </p:cNvPr>
          <p:cNvPicPr>
            <a:picLocks noChangeAspect="1"/>
          </p:cNvPicPr>
          <p:nvPr/>
        </p:nvPicPr>
        <p:blipFill>
          <a:blip r:embed="rId8"/>
          <a:stretch>
            <a:fillRect/>
          </a:stretch>
        </p:blipFill>
        <p:spPr>
          <a:xfrm>
            <a:off x="610204" y="11834272"/>
            <a:ext cx="474896" cy="474894"/>
          </a:xfrm>
          <a:prstGeom prst="rect">
            <a:avLst/>
          </a:prstGeom>
        </p:spPr>
      </p:pic>
      <p:pic>
        <p:nvPicPr>
          <p:cNvPr id="7" name="Picture 7" descr="Icon&#10;&#10;Description automatically generated">
            <a:extLst>
              <a:ext uri="{FF2B5EF4-FFF2-40B4-BE49-F238E27FC236}">
                <a16:creationId xmlns:a16="http://schemas.microsoft.com/office/drawing/2014/main" id="{940017D4-1275-405E-B8AC-4907618C3320}"/>
              </a:ext>
            </a:extLst>
          </p:cNvPr>
          <p:cNvPicPr>
            <a:picLocks noChangeAspect="1"/>
          </p:cNvPicPr>
          <p:nvPr/>
        </p:nvPicPr>
        <p:blipFill>
          <a:blip r:embed="rId9"/>
          <a:stretch>
            <a:fillRect/>
          </a:stretch>
        </p:blipFill>
        <p:spPr>
          <a:xfrm>
            <a:off x="3763639" y="11842898"/>
            <a:ext cx="474896" cy="474894"/>
          </a:xfrm>
          <a:prstGeom prst="rect">
            <a:avLst/>
          </a:prstGeom>
        </p:spPr>
      </p:pic>
      <p:graphicFrame>
        <p:nvGraphicFramePr>
          <p:cNvPr id="8" name="Table 8">
            <a:extLst>
              <a:ext uri="{FF2B5EF4-FFF2-40B4-BE49-F238E27FC236}">
                <a16:creationId xmlns:a16="http://schemas.microsoft.com/office/drawing/2014/main" id="{A2152CCC-4C3A-4261-AEF1-431A1541BC4E}"/>
              </a:ext>
            </a:extLst>
          </p:cNvPr>
          <p:cNvGraphicFramePr>
            <a:graphicFrameLocks noGrp="1"/>
          </p:cNvGraphicFramePr>
          <p:nvPr>
            <p:extLst/>
          </p:nvPr>
        </p:nvGraphicFramePr>
        <p:xfrm>
          <a:off x="139700" y="12369800"/>
          <a:ext cx="9312384" cy="457200"/>
        </p:xfrm>
        <a:graphic>
          <a:graphicData uri="http://schemas.openxmlformats.org/drawingml/2006/table">
            <a:tbl>
              <a:tblPr firstRow="1" bandRow="1">
                <a:tableStyleId>{5C22544A-7EE6-4342-B048-85BDC9FD1C3A}</a:tableStyleId>
              </a:tblPr>
              <a:tblGrid>
                <a:gridCol w="1552064">
                  <a:extLst>
                    <a:ext uri="{9D8B030D-6E8A-4147-A177-3AD203B41FA5}">
                      <a16:colId xmlns:a16="http://schemas.microsoft.com/office/drawing/2014/main" val="810119476"/>
                    </a:ext>
                  </a:extLst>
                </a:gridCol>
                <a:gridCol w="1552064">
                  <a:extLst>
                    <a:ext uri="{9D8B030D-6E8A-4147-A177-3AD203B41FA5}">
                      <a16:colId xmlns:a16="http://schemas.microsoft.com/office/drawing/2014/main" val="2961773527"/>
                    </a:ext>
                  </a:extLst>
                </a:gridCol>
                <a:gridCol w="1552064">
                  <a:extLst>
                    <a:ext uri="{9D8B030D-6E8A-4147-A177-3AD203B41FA5}">
                      <a16:colId xmlns:a16="http://schemas.microsoft.com/office/drawing/2014/main" val="1409152755"/>
                    </a:ext>
                  </a:extLst>
                </a:gridCol>
                <a:gridCol w="1552064">
                  <a:extLst>
                    <a:ext uri="{9D8B030D-6E8A-4147-A177-3AD203B41FA5}">
                      <a16:colId xmlns:a16="http://schemas.microsoft.com/office/drawing/2014/main" val="3558461847"/>
                    </a:ext>
                  </a:extLst>
                </a:gridCol>
                <a:gridCol w="1552064">
                  <a:extLst>
                    <a:ext uri="{9D8B030D-6E8A-4147-A177-3AD203B41FA5}">
                      <a16:colId xmlns:a16="http://schemas.microsoft.com/office/drawing/2014/main" val="1759410140"/>
                    </a:ext>
                  </a:extLst>
                </a:gridCol>
                <a:gridCol w="1552064">
                  <a:extLst>
                    <a:ext uri="{9D8B030D-6E8A-4147-A177-3AD203B41FA5}">
                      <a16:colId xmlns:a16="http://schemas.microsoft.com/office/drawing/2014/main" val="3338535450"/>
                    </a:ext>
                  </a:extLst>
                </a:gridCol>
              </a:tblGrid>
              <a:tr h="457200">
                <a:tc>
                  <a:txBody>
                    <a:bodyPr/>
                    <a:lstStyle/>
                    <a:p>
                      <a:pPr algn="ctr"/>
                      <a:r>
                        <a:rPr lang="en-GB" sz="1600" dirty="0">
                          <a:solidFill>
                            <a:schemeClr val="tx1"/>
                          </a:solidFill>
                          <a:latin typeface="Century Gothic"/>
                        </a:rPr>
                        <a:t>Resilience </a:t>
                      </a:r>
                    </a:p>
                  </a:txBody>
                  <a:tcPr anchor="ctr">
                    <a:noFill/>
                  </a:tcPr>
                </a:tc>
                <a:tc>
                  <a:txBody>
                    <a:bodyPr/>
                    <a:lstStyle/>
                    <a:p>
                      <a:pPr algn="ctr"/>
                      <a:r>
                        <a:rPr lang="en-GB" sz="1600" dirty="0">
                          <a:solidFill>
                            <a:schemeClr val="tx1"/>
                          </a:solidFill>
                          <a:latin typeface="Century Gothic"/>
                        </a:rPr>
                        <a:t>Kindness </a:t>
                      </a:r>
                    </a:p>
                  </a:txBody>
                  <a:tcPr anchor="ctr">
                    <a:noFill/>
                  </a:tcPr>
                </a:tc>
                <a:tc>
                  <a:txBody>
                    <a:bodyPr/>
                    <a:lstStyle/>
                    <a:p>
                      <a:pPr algn="ctr"/>
                      <a:r>
                        <a:rPr lang="en-GB" sz="1600" dirty="0">
                          <a:solidFill>
                            <a:schemeClr val="tx1"/>
                          </a:solidFill>
                          <a:latin typeface="Century Gothic"/>
                        </a:rPr>
                        <a:t>Respect </a:t>
                      </a:r>
                    </a:p>
                  </a:txBody>
                  <a:tcPr anchor="ctr">
                    <a:noFill/>
                  </a:tcPr>
                </a:tc>
                <a:tc>
                  <a:txBody>
                    <a:bodyPr/>
                    <a:lstStyle/>
                    <a:p>
                      <a:pPr algn="ctr"/>
                      <a:r>
                        <a:rPr lang="en-GB" sz="1600" dirty="0">
                          <a:solidFill>
                            <a:schemeClr val="tx1"/>
                          </a:solidFill>
                          <a:latin typeface="Century Gothic"/>
                        </a:rPr>
                        <a:t>Curiosity </a:t>
                      </a:r>
                    </a:p>
                  </a:txBody>
                  <a:tcPr anchor="ctr">
                    <a:noFill/>
                  </a:tcPr>
                </a:tc>
                <a:tc>
                  <a:txBody>
                    <a:bodyPr/>
                    <a:lstStyle/>
                    <a:p>
                      <a:pPr algn="ctr"/>
                      <a:r>
                        <a:rPr lang="en-GB" sz="1600" dirty="0">
                          <a:solidFill>
                            <a:schemeClr val="tx1"/>
                          </a:solidFill>
                          <a:latin typeface="Century Gothic"/>
                        </a:rPr>
                        <a:t>Collaboration</a:t>
                      </a:r>
                    </a:p>
                  </a:txBody>
                  <a:tcPr anchor="ctr">
                    <a:noFill/>
                  </a:tcPr>
                </a:tc>
                <a:tc>
                  <a:txBody>
                    <a:bodyPr/>
                    <a:lstStyle/>
                    <a:p>
                      <a:pPr algn="ctr"/>
                      <a:r>
                        <a:rPr lang="en-GB" sz="1600" dirty="0">
                          <a:solidFill>
                            <a:schemeClr val="tx1"/>
                          </a:solidFill>
                          <a:latin typeface="Century Gothic"/>
                        </a:rPr>
                        <a:t>Endeavour </a:t>
                      </a:r>
                    </a:p>
                  </a:txBody>
                  <a:tcPr anchor="ctr">
                    <a:noFill/>
                  </a:tcPr>
                </a:tc>
                <a:extLst>
                  <a:ext uri="{0D108BD9-81ED-4DB2-BD59-A6C34878D82A}">
                    <a16:rowId xmlns:a16="http://schemas.microsoft.com/office/drawing/2014/main" val="1291220092"/>
                  </a:ext>
                </a:extLst>
              </a:tr>
            </a:tbl>
          </a:graphicData>
        </a:graphic>
      </p:graphicFrame>
      <p:pic>
        <p:nvPicPr>
          <p:cNvPr id="62" name="Picture 2" descr="Icon&#10;&#10;Description automatically generated">
            <a:extLst>
              <a:ext uri="{FF2B5EF4-FFF2-40B4-BE49-F238E27FC236}">
                <a16:creationId xmlns:a16="http://schemas.microsoft.com/office/drawing/2014/main" id="{C51C5117-475F-4DE3-9B4A-2D3332DADF5F}"/>
              </a:ext>
            </a:extLst>
          </p:cNvPr>
          <p:cNvPicPr>
            <a:picLocks noChangeAspect="1"/>
          </p:cNvPicPr>
          <p:nvPr/>
        </p:nvPicPr>
        <p:blipFill>
          <a:blip r:embed="rId2"/>
          <a:stretch>
            <a:fillRect/>
          </a:stretch>
        </p:blipFill>
        <p:spPr>
          <a:xfrm>
            <a:off x="-1349526" y="9673709"/>
            <a:ext cx="419100" cy="419100"/>
          </a:xfrm>
          <a:prstGeom prst="rect">
            <a:avLst/>
          </a:prstGeom>
        </p:spPr>
      </p:pic>
      <p:pic>
        <p:nvPicPr>
          <p:cNvPr id="71" name="Picture 3" descr="Icon&#10;&#10;Description automatically generated">
            <a:extLst>
              <a:ext uri="{FF2B5EF4-FFF2-40B4-BE49-F238E27FC236}">
                <a16:creationId xmlns:a16="http://schemas.microsoft.com/office/drawing/2014/main" id="{99C7ADB4-C49B-4DFF-ADD8-89E633718492}"/>
              </a:ext>
            </a:extLst>
          </p:cNvPr>
          <p:cNvPicPr>
            <a:picLocks noChangeAspect="1"/>
          </p:cNvPicPr>
          <p:nvPr/>
        </p:nvPicPr>
        <p:blipFill>
          <a:blip r:embed="rId3"/>
          <a:stretch>
            <a:fillRect/>
          </a:stretch>
        </p:blipFill>
        <p:spPr>
          <a:xfrm>
            <a:off x="-1378499" y="9210958"/>
            <a:ext cx="419100" cy="419100"/>
          </a:xfrm>
          <a:prstGeom prst="rect">
            <a:avLst/>
          </a:prstGeom>
        </p:spPr>
      </p:pic>
      <p:pic>
        <p:nvPicPr>
          <p:cNvPr id="78" name="Picture 4" descr="Icon&#10;&#10;Description automatically generated">
            <a:extLst>
              <a:ext uri="{FF2B5EF4-FFF2-40B4-BE49-F238E27FC236}">
                <a16:creationId xmlns:a16="http://schemas.microsoft.com/office/drawing/2014/main" id="{FAF472EB-1623-4534-99D3-A3011A2B92D0}"/>
              </a:ext>
            </a:extLst>
          </p:cNvPr>
          <p:cNvPicPr>
            <a:picLocks noChangeAspect="1"/>
          </p:cNvPicPr>
          <p:nvPr/>
        </p:nvPicPr>
        <p:blipFill>
          <a:blip r:embed="rId6"/>
          <a:stretch>
            <a:fillRect/>
          </a:stretch>
        </p:blipFill>
        <p:spPr>
          <a:xfrm>
            <a:off x="-1131712" y="7240205"/>
            <a:ext cx="419100" cy="419100"/>
          </a:xfrm>
          <a:prstGeom prst="rect">
            <a:avLst/>
          </a:prstGeom>
        </p:spPr>
      </p:pic>
      <p:pic>
        <p:nvPicPr>
          <p:cNvPr id="82" name="Picture 5" descr="Icon&#10;&#10;Description automatically generated">
            <a:extLst>
              <a:ext uri="{FF2B5EF4-FFF2-40B4-BE49-F238E27FC236}">
                <a16:creationId xmlns:a16="http://schemas.microsoft.com/office/drawing/2014/main" id="{1BBA74BC-784F-4787-80EF-89232B3692AD}"/>
              </a:ext>
            </a:extLst>
          </p:cNvPr>
          <p:cNvPicPr>
            <a:picLocks noChangeAspect="1"/>
          </p:cNvPicPr>
          <p:nvPr/>
        </p:nvPicPr>
        <p:blipFill>
          <a:blip r:embed="rId7"/>
          <a:stretch>
            <a:fillRect/>
          </a:stretch>
        </p:blipFill>
        <p:spPr>
          <a:xfrm>
            <a:off x="-1131712" y="6723906"/>
            <a:ext cx="419100" cy="419100"/>
          </a:xfrm>
          <a:prstGeom prst="rect">
            <a:avLst/>
          </a:prstGeom>
        </p:spPr>
      </p:pic>
      <p:pic>
        <p:nvPicPr>
          <p:cNvPr id="85" name="Picture 6" descr="Logo, icon&#10;&#10;Description automatically generated">
            <a:extLst>
              <a:ext uri="{FF2B5EF4-FFF2-40B4-BE49-F238E27FC236}">
                <a16:creationId xmlns:a16="http://schemas.microsoft.com/office/drawing/2014/main" id="{0626C879-80AA-4C37-9AC4-07FF8CB2A53B}"/>
              </a:ext>
            </a:extLst>
          </p:cNvPr>
          <p:cNvPicPr>
            <a:picLocks noChangeAspect="1"/>
          </p:cNvPicPr>
          <p:nvPr/>
        </p:nvPicPr>
        <p:blipFill>
          <a:blip r:embed="rId8"/>
          <a:stretch>
            <a:fillRect/>
          </a:stretch>
        </p:blipFill>
        <p:spPr>
          <a:xfrm>
            <a:off x="-1341262" y="10194757"/>
            <a:ext cx="419100" cy="419100"/>
          </a:xfrm>
          <a:prstGeom prst="rect">
            <a:avLst/>
          </a:prstGeom>
        </p:spPr>
      </p:pic>
      <p:pic>
        <p:nvPicPr>
          <p:cNvPr id="87" name="Picture 7" descr="Icon&#10;&#10;Description automatically generated">
            <a:extLst>
              <a:ext uri="{FF2B5EF4-FFF2-40B4-BE49-F238E27FC236}">
                <a16:creationId xmlns:a16="http://schemas.microsoft.com/office/drawing/2014/main" id="{06E7B550-97A2-4125-814C-2C293F541FB3}"/>
              </a:ext>
            </a:extLst>
          </p:cNvPr>
          <p:cNvPicPr>
            <a:picLocks noChangeAspect="1"/>
          </p:cNvPicPr>
          <p:nvPr/>
        </p:nvPicPr>
        <p:blipFill>
          <a:blip r:embed="rId9"/>
          <a:stretch>
            <a:fillRect/>
          </a:stretch>
        </p:blipFill>
        <p:spPr>
          <a:xfrm>
            <a:off x="8253955" y="9775657"/>
            <a:ext cx="419100" cy="419100"/>
          </a:xfrm>
          <a:prstGeom prst="rect">
            <a:avLst/>
          </a:prstGeom>
        </p:spPr>
      </p:pic>
      <p:sp>
        <p:nvSpPr>
          <p:cNvPr id="40" name="TextBox 39">
            <a:extLst>
              <a:ext uri="{FF2B5EF4-FFF2-40B4-BE49-F238E27FC236}">
                <a16:creationId xmlns:a16="http://schemas.microsoft.com/office/drawing/2014/main" id="{0BD77DFD-E72E-402D-8D94-03A665F548FC}"/>
              </a:ext>
            </a:extLst>
          </p:cNvPr>
          <p:cNvSpPr txBox="1"/>
          <p:nvPr/>
        </p:nvSpPr>
        <p:spPr>
          <a:xfrm>
            <a:off x="-1480850" y="4333368"/>
            <a:ext cx="1974388" cy="400110"/>
          </a:xfrm>
          <a:prstGeom prst="rect">
            <a:avLst/>
          </a:prstGeom>
          <a:noFill/>
        </p:spPr>
        <p:txBody>
          <a:bodyPr wrap="square" rtlCol="0">
            <a:spAutoFit/>
          </a:bodyPr>
          <a:lstStyle/>
          <a:p>
            <a:pPr algn="ctr"/>
            <a:r>
              <a:rPr lang="en-US" sz="2000" dirty="0">
                <a:latin typeface="Century Gothic" panose="020B0502020202020204" pitchFamily="34" charset="0"/>
              </a:rPr>
              <a:t>NEA: </a:t>
            </a:r>
            <a:endParaRPr lang="en-GB" sz="2000" dirty="0">
              <a:latin typeface="Century Gothic" panose="020B0502020202020204" pitchFamily="34" charset="0"/>
            </a:endParaRPr>
          </a:p>
        </p:txBody>
      </p:sp>
      <p:grpSp>
        <p:nvGrpSpPr>
          <p:cNvPr id="38" name="Group 37">
            <a:extLst>
              <a:ext uri="{FF2B5EF4-FFF2-40B4-BE49-F238E27FC236}">
                <a16:creationId xmlns:a16="http://schemas.microsoft.com/office/drawing/2014/main" id="{2A77EAAE-9F4F-4688-8363-16C71697A247}"/>
              </a:ext>
            </a:extLst>
          </p:cNvPr>
          <p:cNvGrpSpPr/>
          <p:nvPr/>
        </p:nvGrpSpPr>
        <p:grpSpPr>
          <a:xfrm>
            <a:off x="2472164" y="10006732"/>
            <a:ext cx="2166928" cy="1812181"/>
            <a:chOff x="1555520" y="7119659"/>
            <a:chExt cx="1676893" cy="2175786"/>
          </a:xfrm>
          <a:solidFill>
            <a:schemeClr val="accent4">
              <a:lumMod val="40000"/>
              <a:lumOff val="60000"/>
            </a:schemeClr>
          </a:solidFill>
        </p:grpSpPr>
        <p:grpSp>
          <p:nvGrpSpPr>
            <p:cNvPr id="41" name="Group 40">
              <a:extLst>
                <a:ext uri="{FF2B5EF4-FFF2-40B4-BE49-F238E27FC236}">
                  <a16:creationId xmlns:a16="http://schemas.microsoft.com/office/drawing/2014/main" id="{B1B4A4B3-E933-4A6D-9781-9DFB54D0D649}"/>
                </a:ext>
              </a:extLst>
            </p:cNvPr>
            <p:cNvGrpSpPr/>
            <p:nvPr/>
          </p:nvGrpSpPr>
          <p:grpSpPr>
            <a:xfrm>
              <a:off x="1555520" y="7279857"/>
              <a:ext cx="1676893" cy="2015588"/>
              <a:chOff x="1807332" y="7100205"/>
              <a:chExt cx="1676893" cy="2015588"/>
            </a:xfrm>
            <a:grpFill/>
          </p:grpSpPr>
          <p:cxnSp>
            <p:nvCxnSpPr>
              <p:cNvPr id="46" name="Straight Connector 45">
                <a:extLst>
                  <a:ext uri="{FF2B5EF4-FFF2-40B4-BE49-F238E27FC236}">
                    <a16:creationId xmlns:a16="http://schemas.microsoft.com/office/drawing/2014/main" id="{B4B723E6-FBF3-446E-8BA9-7CEDE1615B65}"/>
                  </a:ext>
                </a:extLst>
              </p:cNvPr>
              <p:cNvCxnSpPr>
                <a:cxnSpLocks/>
              </p:cNvCxnSpPr>
              <p:nvPr/>
            </p:nvCxnSpPr>
            <p:spPr>
              <a:xfrm>
                <a:off x="2148317" y="7100205"/>
                <a:ext cx="115638" cy="568746"/>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49" name="Rounded Rectangle 107">
                <a:extLst>
                  <a:ext uri="{FF2B5EF4-FFF2-40B4-BE49-F238E27FC236}">
                    <a16:creationId xmlns:a16="http://schemas.microsoft.com/office/drawing/2014/main" id="{0576EFC8-BF49-4042-A421-E2D43730D05D}"/>
                  </a:ext>
                </a:extLst>
              </p:cNvPr>
              <p:cNvSpPr/>
              <p:nvPr/>
            </p:nvSpPr>
            <p:spPr>
              <a:xfrm>
                <a:off x="1807332" y="7574265"/>
                <a:ext cx="1676893" cy="1541528"/>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4.2 Quality of goods and services. The concept of quality. Methods of ensuring quality. The importance of quality in both the production of goods and the provision of services</a:t>
                </a:r>
                <a:r>
                  <a:rPr lang="en-GB" sz="1050" dirty="0">
                    <a:solidFill>
                      <a:schemeClr val="tx1"/>
                    </a:solidFill>
                  </a:rPr>
                  <a:t>.</a:t>
                </a:r>
              </a:p>
            </p:txBody>
          </p:sp>
        </p:grpSp>
        <p:sp>
          <p:nvSpPr>
            <p:cNvPr id="39" name="Oval 38">
              <a:extLst>
                <a:ext uri="{FF2B5EF4-FFF2-40B4-BE49-F238E27FC236}">
                  <a16:creationId xmlns:a16="http://schemas.microsoft.com/office/drawing/2014/main" id="{39FE9807-B862-40B0-9183-47D9C4CA9A7F}"/>
                </a:ext>
              </a:extLst>
            </p:cNvPr>
            <p:cNvSpPr/>
            <p:nvPr/>
          </p:nvSpPr>
          <p:spPr>
            <a:xfrm>
              <a:off x="1835378" y="7119659"/>
              <a:ext cx="227700" cy="214709"/>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0" name="Group 49">
            <a:extLst>
              <a:ext uri="{FF2B5EF4-FFF2-40B4-BE49-F238E27FC236}">
                <a16:creationId xmlns:a16="http://schemas.microsoft.com/office/drawing/2014/main" id="{10097AC8-E12E-48D6-92BC-6859AE9711E2}"/>
              </a:ext>
            </a:extLst>
          </p:cNvPr>
          <p:cNvGrpSpPr/>
          <p:nvPr/>
        </p:nvGrpSpPr>
        <p:grpSpPr>
          <a:xfrm>
            <a:off x="6074963" y="8560022"/>
            <a:ext cx="2340296" cy="769421"/>
            <a:chOff x="1253430" y="5363530"/>
            <a:chExt cx="1356000" cy="577934"/>
          </a:xfrm>
          <a:solidFill>
            <a:schemeClr val="accent4">
              <a:lumMod val="40000"/>
              <a:lumOff val="60000"/>
            </a:schemeClr>
          </a:solidFill>
        </p:grpSpPr>
        <p:sp>
          <p:nvSpPr>
            <p:cNvPr id="51" name="Oval 50">
              <a:extLst>
                <a:ext uri="{FF2B5EF4-FFF2-40B4-BE49-F238E27FC236}">
                  <a16:creationId xmlns:a16="http://schemas.microsoft.com/office/drawing/2014/main" id="{259BC9FA-218B-4E2D-9299-D53CEB4BD4CD}"/>
                </a:ext>
              </a:extLst>
            </p:cNvPr>
            <p:cNvSpPr/>
            <p:nvPr/>
          </p:nvSpPr>
          <p:spPr>
            <a:xfrm>
              <a:off x="2498154" y="5703867"/>
              <a:ext cx="111276" cy="143607"/>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52" name="Group 51">
              <a:extLst>
                <a:ext uri="{FF2B5EF4-FFF2-40B4-BE49-F238E27FC236}">
                  <a16:creationId xmlns:a16="http://schemas.microsoft.com/office/drawing/2014/main" id="{D19E8836-EC3B-4776-B747-714849AD9A0E}"/>
                </a:ext>
              </a:extLst>
            </p:cNvPr>
            <p:cNvGrpSpPr/>
            <p:nvPr/>
          </p:nvGrpSpPr>
          <p:grpSpPr>
            <a:xfrm>
              <a:off x="1253430" y="5363530"/>
              <a:ext cx="1250848" cy="577934"/>
              <a:chOff x="1505242" y="5183878"/>
              <a:chExt cx="1250848" cy="577934"/>
            </a:xfrm>
            <a:grpFill/>
          </p:grpSpPr>
          <p:cxnSp>
            <p:nvCxnSpPr>
              <p:cNvPr id="53" name="Straight Connector 52">
                <a:extLst>
                  <a:ext uri="{FF2B5EF4-FFF2-40B4-BE49-F238E27FC236}">
                    <a16:creationId xmlns:a16="http://schemas.microsoft.com/office/drawing/2014/main" id="{E7FFD9E2-9F2D-4ADB-BCE0-45BBA53646CC}"/>
                  </a:ext>
                </a:extLst>
              </p:cNvPr>
              <p:cNvCxnSpPr>
                <a:cxnSpLocks/>
              </p:cNvCxnSpPr>
              <p:nvPr/>
            </p:nvCxnSpPr>
            <p:spPr>
              <a:xfrm flipH="1" flipV="1">
                <a:off x="2231550" y="5512397"/>
                <a:ext cx="524540" cy="81314"/>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54" name="Rounded Rectangle 107">
                <a:extLst>
                  <a:ext uri="{FF2B5EF4-FFF2-40B4-BE49-F238E27FC236}">
                    <a16:creationId xmlns:a16="http://schemas.microsoft.com/office/drawing/2014/main" id="{FB8CFA5F-870E-412B-B4ED-C937AB995F68}"/>
                  </a:ext>
                </a:extLst>
              </p:cNvPr>
              <p:cNvSpPr/>
              <p:nvPr/>
            </p:nvSpPr>
            <p:spPr>
              <a:xfrm>
                <a:off x="1505242" y="5183878"/>
                <a:ext cx="868508" cy="577934"/>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4.5 Business location. Factors influencing business location</a:t>
                </a:r>
              </a:p>
            </p:txBody>
          </p:sp>
        </p:grpSp>
      </p:grpSp>
      <p:grpSp>
        <p:nvGrpSpPr>
          <p:cNvPr id="55" name="Group 54">
            <a:extLst>
              <a:ext uri="{FF2B5EF4-FFF2-40B4-BE49-F238E27FC236}">
                <a16:creationId xmlns:a16="http://schemas.microsoft.com/office/drawing/2014/main" id="{86B06CB4-5DB0-4BE9-979D-E160C6708775}"/>
              </a:ext>
            </a:extLst>
          </p:cNvPr>
          <p:cNvGrpSpPr/>
          <p:nvPr/>
        </p:nvGrpSpPr>
        <p:grpSpPr>
          <a:xfrm>
            <a:off x="283248" y="9964836"/>
            <a:ext cx="2120900" cy="1767340"/>
            <a:chOff x="-400877" y="7395619"/>
            <a:chExt cx="1829690" cy="2121949"/>
          </a:xfrm>
          <a:solidFill>
            <a:schemeClr val="accent4">
              <a:lumMod val="40000"/>
              <a:lumOff val="60000"/>
            </a:schemeClr>
          </a:solidFill>
        </p:grpSpPr>
        <p:grpSp>
          <p:nvGrpSpPr>
            <p:cNvPr id="57" name="Group 56">
              <a:extLst>
                <a:ext uri="{FF2B5EF4-FFF2-40B4-BE49-F238E27FC236}">
                  <a16:creationId xmlns:a16="http://schemas.microsoft.com/office/drawing/2014/main" id="{B4FD5B43-4B01-4507-9D69-90D252DE1472}"/>
                </a:ext>
              </a:extLst>
            </p:cNvPr>
            <p:cNvGrpSpPr/>
            <p:nvPr/>
          </p:nvGrpSpPr>
          <p:grpSpPr>
            <a:xfrm>
              <a:off x="-400877" y="7528264"/>
              <a:ext cx="1829690" cy="1989304"/>
              <a:chOff x="-149065" y="7348612"/>
              <a:chExt cx="1829690" cy="1989304"/>
            </a:xfrm>
            <a:grpFill/>
          </p:grpSpPr>
          <p:cxnSp>
            <p:nvCxnSpPr>
              <p:cNvPr id="58" name="Straight Connector 57">
                <a:extLst>
                  <a:ext uri="{FF2B5EF4-FFF2-40B4-BE49-F238E27FC236}">
                    <a16:creationId xmlns:a16="http://schemas.microsoft.com/office/drawing/2014/main" id="{717508CE-989E-4F29-9482-AE2A1A43E5AD}"/>
                  </a:ext>
                </a:extLst>
              </p:cNvPr>
              <p:cNvCxnSpPr/>
              <p:nvPr/>
            </p:nvCxnSpPr>
            <p:spPr>
              <a:xfrm flipH="1">
                <a:off x="46294" y="7348612"/>
                <a:ext cx="302865" cy="454118"/>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59" name="Rounded Rectangle 107">
                <a:extLst>
                  <a:ext uri="{FF2B5EF4-FFF2-40B4-BE49-F238E27FC236}">
                    <a16:creationId xmlns:a16="http://schemas.microsoft.com/office/drawing/2014/main" id="{32AA3DA5-E3BF-4371-9D4D-F188E486E8F2}"/>
                  </a:ext>
                </a:extLst>
              </p:cNvPr>
              <p:cNvSpPr/>
              <p:nvPr/>
            </p:nvSpPr>
            <p:spPr>
              <a:xfrm>
                <a:off x="-149065" y="7796388"/>
                <a:ext cx="1829690" cy="1541528"/>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4.1 Production processes. </a:t>
                </a:r>
                <a:r>
                  <a:rPr lang="en-US" sz="1050" dirty="0">
                    <a:solidFill>
                      <a:schemeClr val="tx1"/>
                    </a:solidFill>
                  </a:rPr>
                  <a:t>Different production processes and their impact on businesses • The influence of technology on production and the impact on businesses</a:t>
                </a:r>
                <a:endParaRPr lang="en-GB" sz="1050" dirty="0">
                  <a:solidFill>
                    <a:schemeClr val="tx1"/>
                  </a:solidFill>
                </a:endParaRPr>
              </a:p>
            </p:txBody>
          </p:sp>
        </p:grpSp>
        <p:sp>
          <p:nvSpPr>
            <p:cNvPr id="56" name="Oval 55">
              <a:extLst>
                <a:ext uri="{FF2B5EF4-FFF2-40B4-BE49-F238E27FC236}">
                  <a16:creationId xmlns:a16="http://schemas.microsoft.com/office/drawing/2014/main" id="{36117F3C-10EA-47C8-B5F3-C430ADF7A799}"/>
                </a:ext>
              </a:extLst>
            </p:cNvPr>
            <p:cNvSpPr/>
            <p:nvPr/>
          </p:nvSpPr>
          <p:spPr>
            <a:xfrm>
              <a:off x="49200" y="7395619"/>
              <a:ext cx="227700" cy="214709"/>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64" name="Group 63">
            <a:extLst>
              <a:ext uri="{FF2B5EF4-FFF2-40B4-BE49-F238E27FC236}">
                <a16:creationId xmlns:a16="http://schemas.microsoft.com/office/drawing/2014/main" id="{2A064E8A-198D-480D-B63E-125EB3563905}"/>
              </a:ext>
            </a:extLst>
          </p:cNvPr>
          <p:cNvGrpSpPr/>
          <p:nvPr/>
        </p:nvGrpSpPr>
        <p:grpSpPr>
          <a:xfrm>
            <a:off x="6377933" y="7112134"/>
            <a:ext cx="2187355" cy="1411956"/>
            <a:chOff x="1339047" y="5229452"/>
            <a:chExt cx="700689" cy="714469"/>
          </a:xfrm>
          <a:solidFill>
            <a:schemeClr val="accent4">
              <a:lumMod val="40000"/>
              <a:lumOff val="60000"/>
            </a:schemeClr>
          </a:solidFill>
        </p:grpSpPr>
        <p:sp>
          <p:nvSpPr>
            <p:cNvPr id="65" name="Oval 64">
              <a:extLst>
                <a:ext uri="{FF2B5EF4-FFF2-40B4-BE49-F238E27FC236}">
                  <a16:creationId xmlns:a16="http://schemas.microsoft.com/office/drawing/2014/main" id="{7C8E3960-A4EB-479C-AD90-FAFCD9D34484}"/>
                </a:ext>
              </a:extLst>
            </p:cNvPr>
            <p:cNvSpPr/>
            <p:nvPr/>
          </p:nvSpPr>
          <p:spPr>
            <a:xfrm>
              <a:off x="1942842" y="5775799"/>
              <a:ext cx="96894" cy="132308"/>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66" name="Group 65">
              <a:extLst>
                <a:ext uri="{FF2B5EF4-FFF2-40B4-BE49-F238E27FC236}">
                  <a16:creationId xmlns:a16="http://schemas.microsoft.com/office/drawing/2014/main" id="{79FFC460-2ED1-4DF7-BEEE-505A06985B7E}"/>
                </a:ext>
              </a:extLst>
            </p:cNvPr>
            <p:cNvGrpSpPr/>
            <p:nvPr/>
          </p:nvGrpSpPr>
          <p:grpSpPr>
            <a:xfrm>
              <a:off x="1339047" y="5229452"/>
              <a:ext cx="603795" cy="714469"/>
              <a:chOff x="1590859" y="5049800"/>
              <a:chExt cx="603795" cy="714469"/>
            </a:xfrm>
            <a:grpFill/>
          </p:grpSpPr>
          <p:cxnSp>
            <p:nvCxnSpPr>
              <p:cNvPr id="67" name="Straight Connector 66">
                <a:extLst>
                  <a:ext uri="{FF2B5EF4-FFF2-40B4-BE49-F238E27FC236}">
                    <a16:creationId xmlns:a16="http://schemas.microsoft.com/office/drawing/2014/main" id="{3E254A81-0DED-427E-AF73-D0C6B4F0328F}"/>
                  </a:ext>
                </a:extLst>
              </p:cNvPr>
              <p:cNvCxnSpPr>
                <a:cxnSpLocks/>
                <a:stCxn id="65" idx="2"/>
              </p:cNvCxnSpPr>
              <p:nvPr/>
            </p:nvCxnSpPr>
            <p:spPr>
              <a:xfrm flipH="1" flipV="1">
                <a:off x="1878755" y="5560987"/>
                <a:ext cx="315899" cy="101314"/>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68" name="Rounded Rectangle 107">
                <a:extLst>
                  <a:ext uri="{FF2B5EF4-FFF2-40B4-BE49-F238E27FC236}">
                    <a16:creationId xmlns:a16="http://schemas.microsoft.com/office/drawing/2014/main" id="{F4B36FE1-0A36-47BB-BACE-7FCA0E9A95FE}"/>
                  </a:ext>
                </a:extLst>
              </p:cNvPr>
              <p:cNvSpPr/>
              <p:nvPr/>
            </p:nvSpPr>
            <p:spPr>
              <a:xfrm>
                <a:off x="1590859" y="5049800"/>
                <a:ext cx="447761" cy="714469"/>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4.6 Working with suppliers. </a:t>
                </a:r>
                <a:r>
                  <a:rPr lang="en-US" sz="1050" dirty="0">
                    <a:solidFill>
                      <a:schemeClr val="tx1"/>
                    </a:solidFill>
                  </a:rPr>
                  <a:t>The role of procurement. The impact of logistical and supply decisions on businesses</a:t>
                </a:r>
                <a:endParaRPr lang="en-GB" sz="1050" dirty="0">
                  <a:solidFill>
                    <a:schemeClr val="tx1"/>
                  </a:solidFill>
                </a:endParaRPr>
              </a:p>
            </p:txBody>
          </p:sp>
        </p:grpSp>
      </p:grpSp>
      <p:grpSp>
        <p:nvGrpSpPr>
          <p:cNvPr id="74" name="Group 73">
            <a:extLst>
              <a:ext uri="{FF2B5EF4-FFF2-40B4-BE49-F238E27FC236}">
                <a16:creationId xmlns:a16="http://schemas.microsoft.com/office/drawing/2014/main" id="{41B3DFC1-F03A-4183-B1A4-0E85B6B9A8BA}"/>
              </a:ext>
            </a:extLst>
          </p:cNvPr>
          <p:cNvGrpSpPr/>
          <p:nvPr/>
        </p:nvGrpSpPr>
        <p:grpSpPr>
          <a:xfrm>
            <a:off x="186119" y="6010840"/>
            <a:ext cx="1333433" cy="2675362"/>
            <a:chOff x="425246" y="4130661"/>
            <a:chExt cx="362719" cy="1450473"/>
          </a:xfrm>
          <a:solidFill>
            <a:srgbClr val="FF99FF"/>
          </a:solidFill>
        </p:grpSpPr>
        <p:grpSp>
          <p:nvGrpSpPr>
            <p:cNvPr id="76" name="Group 75">
              <a:extLst>
                <a:ext uri="{FF2B5EF4-FFF2-40B4-BE49-F238E27FC236}">
                  <a16:creationId xmlns:a16="http://schemas.microsoft.com/office/drawing/2014/main" id="{AB7544C2-5610-41F3-B70C-123919CCF2A7}"/>
                </a:ext>
              </a:extLst>
            </p:cNvPr>
            <p:cNvGrpSpPr/>
            <p:nvPr/>
          </p:nvGrpSpPr>
          <p:grpSpPr>
            <a:xfrm>
              <a:off x="425246" y="4236030"/>
              <a:ext cx="362719" cy="1345104"/>
              <a:chOff x="677058" y="4056378"/>
              <a:chExt cx="362719" cy="1345104"/>
            </a:xfrm>
            <a:grpFill/>
          </p:grpSpPr>
          <p:cxnSp>
            <p:nvCxnSpPr>
              <p:cNvPr id="77" name="Straight Connector 76">
                <a:extLst>
                  <a:ext uri="{FF2B5EF4-FFF2-40B4-BE49-F238E27FC236}">
                    <a16:creationId xmlns:a16="http://schemas.microsoft.com/office/drawing/2014/main" id="{2294E254-F867-479E-962D-C50D30B40B55}"/>
                  </a:ext>
                </a:extLst>
              </p:cNvPr>
              <p:cNvCxnSpPr>
                <a:cxnSpLocks/>
                <a:stCxn id="75" idx="3"/>
              </p:cNvCxnSpPr>
              <p:nvPr/>
            </p:nvCxnSpPr>
            <p:spPr>
              <a:xfrm flipH="1">
                <a:off x="758542" y="4056378"/>
                <a:ext cx="158368" cy="728055"/>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83" name="Rounded Rectangle 107">
                <a:extLst>
                  <a:ext uri="{FF2B5EF4-FFF2-40B4-BE49-F238E27FC236}">
                    <a16:creationId xmlns:a16="http://schemas.microsoft.com/office/drawing/2014/main" id="{1E292FE5-A600-4A7C-9E5A-4F6073357D63}"/>
                  </a:ext>
                </a:extLst>
              </p:cNvPr>
              <p:cNvSpPr/>
              <p:nvPr/>
            </p:nvSpPr>
            <p:spPr>
              <a:xfrm>
                <a:off x="677058" y="4221362"/>
                <a:ext cx="362719" cy="1180120"/>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GB" sz="1050" dirty="0">
                    <a:solidFill>
                      <a:schemeClr val="tx1"/>
                    </a:solidFill>
                  </a:rPr>
                  <a:t>5.4 Break-even. </a:t>
                </a:r>
                <a:r>
                  <a:rPr lang="en-US" sz="1050" dirty="0">
                    <a:solidFill>
                      <a:schemeClr val="tx1"/>
                    </a:solidFill>
                  </a:rPr>
                  <a:t>The concept of break-even, calculation of break-even quantity. The usefulness of break-even in business decision making.</a:t>
                </a:r>
                <a:endParaRPr lang="en-GB" sz="1050" dirty="0">
                  <a:solidFill>
                    <a:schemeClr val="tx1"/>
                  </a:solidFill>
                </a:endParaRPr>
              </a:p>
            </p:txBody>
          </p:sp>
        </p:grpSp>
        <p:sp>
          <p:nvSpPr>
            <p:cNvPr id="75" name="Oval 74">
              <a:extLst>
                <a:ext uri="{FF2B5EF4-FFF2-40B4-BE49-F238E27FC236}">
                  <a16:creationId xmlns:a16="http://schemas.microsoft.com/office/drawing/2014/main" id="{965B55FA-7B3B-4909-914E-BCE2A5A440DA}"/>
                </a:ext>
              </a:extLst>
            </p:cNvPr>
            <p:cNvSpPr/>
            <p:nvPr/>
          </p:nvSpPr>
          <p:spPr>
            <a:xfrm>
              <a:off x="654863" y="4130661"/>
              <a:ext cx="69892" cy="123447"/>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96" name="TextBox 95">
            <a:extLst>
              <a:ext uri="{FF2B5EF4-FFF2-40B4-BE49-F238E27FC236}">
                <a16:creationId xmlns:a16="http://schemas.microsoft.com/office/drawing/2014/main" id="{4C4C044A-B13C-4D29-A94D-C37FC47CF471}"/>
              </a:ext>
            </a:extLst>
          </p:cNvPr>
          <p:cNvSpPr txBox="1"/>
          <p:nvPr/>
        </p:nvSpPr>
        <p:spPr>
          <a:xfrm>
            <a:off x="3351955" y="6231274"/>
            <a:ext cx="650752" cy="400110"/>
          </a:xfrm>
          <a:prstGeom prst="rect">
            <a:avLst/>
          </a:prstGeom>
          <a:noFill/>
        </p:spPr>
        <p:txBody>
          <a:bodyPr wrap="square" rtlCol="0">
            <a:spAutoFit/>
          </a:bodyPr>
          <a:lstStyle/>
          <a:p>
            <a:r>
              <a:rPr lang="en-US" sz="2000" b="1" dirty="0">
                <a:latin typeface="Century Gothic" panose="020B0502020202020204" pitchFamily="34" charset="0"/>
              </a:rPr>
              <a:t>LO1</a:t>
            </a:r>
            <a:endParaRPr lang="en-GB" sz="2000" b="1" dirty="0">
              <a:latin typeface="Century Gothic" panose="020B0502020202020204" pitchFamily="34" charset="0"/>
            </a:endParaRPr>
          </a:p>
        </p:txBody>
      </p:sp>
      <p:sp>
        <p:nvSpPr>
          <p:cNvPr id="110" name="TextBox 109">
            <a:extLst>
              <a:ext uri="{FF2B5EF4-FFF2-40B4-BE49-F238E27FC236}">
                <a16:creationId xmlns:a16="http://schemas.microsoft.com/office/drawing/2014/main" id="{B5D967EB-F2FD-4DDE-B691-D9F5A1C9351B}"/>
              </a:ext>
            </a:extLst>
          </p:cNvPr>
          <p:cNvSpPr txBox="1"/>
          <p:nvPr/>
        </p:nvSpPr>
        <p:spPr>
          <a:xfrm>
            <a:off x="704394" y="3580465"/>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LO1</a:t>
            </a:r>
            <a:endParaRPr lang="en-GB" sz="2000" b="1" dirty="0">
              <a:solidFill>
                <a:schemeClr val="bg1"/>
              </a:solidFill>
              <a:latin typeface="Century Gothic" panose="020B0502020202020204" pitchFamily="34" charset="0"/>
            </a:endParaRPr>
          </a:p>
        </p:txBody>
      </p:sp>
      <p:cxnSp>
        <p:nvCxnSpPr>
          <p:cNvPr id="112" name="Straight Connector 111">
            <a:extLst>
              <a:ext uri="{FF2B5EF4-FFF2-40B4-BE49-F238E27FC236}">
                <a16:creationId xmlns:a16="http://schemas.microsoft.com/office/drawing/2014/main" id="{CA7F0387-FC3C-426C-AF77-FDE3A9E0D034}"/>
              </a:ext>
            </a:extLst>
          </p:cNvPr>
          <p:cNvCxnSpPr>
            <a:cxnSpLocks/>
          </p:cNvCxnSpPr>
          <p:nvPr/>
        </p:nvCxnSpPr>
        <p:spPr>
          <a:xfrm>
            <a:off x="3553838" y="3183797"/>
            <a:ext cx="450872" cy="693918"/>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FAFA4C5-B4F0-4D62-BFD2-E712418CA86D}"/>
              </a:ext>
            </a:extLst>
          </p:cNvPr>
          <p:cNvCxnSpPr>
            <a:cxnSpLocks/>
          </p:cNvCxnSpPr>
          <p:nvPr/>
        </p:nvCxnSpPr>
        <p:spPr>
          <a:xfrm flipH="1" flipV="1">
            <a:off x="804958" y="2486607"/>
            <a:ext cx="213914" cy="885276"/>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17" name="Rounded Rectangle 107">
            <a:extLst>
              <a:ext uri="{FF2B5EF4-FFF2-40B4-BE49-F238E27FC236}">
                <a16:creationId xmlns:a16="http://schemas.microsoft.com/office/drawing/2014/main" id="{97E63D0B-6819-46AB-8C47-D1A431825ECF}"/>
              </a:ext>
            </a:extLst>
          </p:cNvPr>
          <p:cNvSpPr/>
          <p:nvPr/>
        </p:nvSpPr>
        <p:spPr>
          <a:xfrm>
            <a:off x="191437" y="941357"/>
            <a:ext cx="2212711" cy="1574426"/>
          </a:xfrm>
          <a:prstGeom prst="roundRect">
            <a:avLst/>
          </a:prstGeom>
          <a:solidFill>
            <a:schemeClr val="accent1">
              <a:lumMod val="20000"/>
              <a:lumOff val="8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6.1 Ethical and environmental considerations. Ethical considerations and their impact on businesses. Environmental considerations and their impact on businesses </a:t>
            </a:r>
            <a:endParaRPr lang="en-GB" sz="1050" dirty="0">
              <a:solidFill>
                <a:schemeClr val="tx1"/>
              </a:solidFill>
            </a:endParaRPr>
          </a:p>
        </p:txBody>
      </p:sp>
      <p:sp>
        <p:nvSpPr>
          <p:cNvPr id="118" name="Oval 117">
            <a:extLst>
              <a:ext uri="{FF2B5EF4-FFF2-40B4-BE49-F238E27FC236}">
                <a16:creationId xmlns:a16="http://schemas.microsoft.com/office/drawing/2014/main" id="{B84DA264-6B74-47BF-9E52-828BA1E3391F}"/>
              </a:ext>
            </a:extLst>
          </p:cNvPr>
          <p:cNvSpPr/>
          <p:nvPr/>
        </p:nvSpPr>
        <p:spPr>
          <a:xfrm>
            <a:off x="966411" y="3333662"/>
            <a:ext cx="238652" cy="256368"/>
          </a:xfrm>
          <a:prstGeom prst="ellipse">
            <a:avLst/>
          </a:prstGeom>
          <a:solidFill>
            <a:srgbClr val="CCCCFF"/>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2" name="Straight Connector 121">
            <a:extLst>
              <a:ext uri="{FF2B5EF4-FFF2-40B4-BE49-F238E27FC236}">
                <a16:creationId xmlns:a16="http://schemas.microsoft.com/office/drawing/2014/main" id="{E25D4127-083F-47EC-AB41-86E228F025E2}"/>
              </a:ext>
            </a:extLst>
          </p:cNvPr>
          <p:cNvCxnSpPr>
            <a:cxnSpLocks/>
          </p:cNvCxnSpPr>
          <p:nvPr/>
        </p:nvCxnSpPr>
        <p:spPr>
          <a:xfrm flipH="1" flipV="1">
            <a:off x="6031192" y="3094260"/>
            <a:ext cx="644006" cy="722916"/>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23" name="Rounded Rectangle 107">
            <a:extLst>
              <a:ext uri="{FF2B5EF4-FFF2-40B4-BE49-F238E27FC236}">
                <a16:creationId xmlns:a16="http://schemas.microsoft.com/office/drawing/2014/main" id="{2513446B-8D7D-4009-9127-D0E4DD3BF0CF}"/>
              </a:ext>
            </a:extLst>
          </p:cNvPr>
          <p:cNvSpPr/>
          <p:nvPr/>
        </p:nvSpPr>
        <p:spPr>
          <a:xfrm>
            <a:off x="5152910" y="1301128"/>
            <a:ext cx="1895710" cy="1131506"/>
          </a:xfrm>
          <a:prstGeom prst="roundRect">
            <a:avLst/>
          </a:prstGeom>
          <a:solidFill>
            <a:schemeClr val="accent1">
              <a:lumMod val="20000"/>
              <a:lumOff val="8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6.3 Globalisation. </a:t>
            </a:r>
            <a:r>
              <a:rPr lang="en-US" sz="1050" dirty="0">
                <a:solidFill>
                  <a:schemeClr val="tx1"/>
                </a:solidFill>
              </a:rPr>
              <a:t>The concept of globalization. The impact of </a:t>
            </a:r>
            <a:r>
              <a:rPr lang="en-US" sz="1050" dirty="0" err="1">
                <a:solidFill>
                  <a:schemeClr val="tx1"/>
                </a:solidFill>
              </a:rPr>
              <a:t>globalisation</a:t>
            </a:r>
            <a:r>
              <a:rPr lang="en-US" sz="1050" dirty="0">
                <a:solidFill>
                  <a:schemeClr val="tx1"/>
                </a:solidFill>
              </a:rPr>
              <a:t> on businesses</a:t>
            </a:r>
            <a:endParaRPr lang="en-GB" sz="1050" dirty="0">
              <a:solidFill>
                <a:schemeClr val="tx1"/>
              </a:solidFill>
            </a:endParaRPr>
          </a:p>
        </p:txBody>
      </p:sp>
      <p:sp>
        <p:nvSpPr>
          <p:cNvPr id="124" name="Oval 123">
            <a:extLst>
              <a:ext uri="{FF2B5EF4-FFF2-40B4-BE49-F238E27FC236}">
                <a16:creationId xmlns:a16="http://schemas.microsoft.com/office/drawing/2014/main" id="{756137FF-AE1F-4C19-A1B1-7DFF84194DA5}"/>
              </a:ext>
            </a:extLst>
          </p:cNvPr>
          <p:cNvSpPr/>
          <p:nvPr/>
        </p:nvSpPr>
        <p:spPr>
          <a:xfrm>
            <a:off x="3412710" y="2959539"/>
            <a:ext cx="238652" cy="256368"/>
          </a:xfrm>
          <a:prstGeom prst="ellipse">
            <a:avLst/>
          </a:prstGeom>
          <a:solidFill>
            <a:srgbClr val="CCCCFF"/>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ectangle: Rounded Corners 128">
            <a:extLst>
              <a:ext uri="{FF2B5EF4-FFF2-40B4-BE49-F238E27FC236}">
                <a16:creationId xmlns:a16="http://schemas.microsoft.com/office/drawing/2014/main" id="{C420D85B-D68B-4BED-81DE-96D0BCDBDD82}"/>
              </a:ext>
            </a:extLst>
          </p:cNvPr>
          <p:cNvSpPr/>
          <p:nvPr/>
        </p:nvSpPr>
        <p:spPr>
          <a:xfrm>
            <a:off x="-2943641" y="4149986"/>
            <a:ext cx="1811929" cy="432303"/>
          </a:xfrm>
          <a:prstGeom prst="round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30" name="Picture 129">
            <a:extLst>
              <a:ext uri="{FF2B5EF4-FFF2-40B4-BE49-F238E27FC236}">
                <a16:creationId xmlns:a16="http://schemas.microsoft.com/office/drawing/2014/main" id="{2E2B483A-56AB-4405-BA94-7924F60B32C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99609"/>
                    </a14:imgEffect>
                  </a14:imgLayer>
                </a14:imgProps>
              </a:ext>
            </a:extLst>
          </a:blip>
          <a:stretch>
            <a:fillRect/>
          </a:stretch>
        </p:blipFill>
        <p:spPr>
          <a:xfrm rot="4872991" flipH="1">
            <a:off x="8875510" y="9194531"/>
            <a:ext cx="626056" cy="626056"/>
          </a:xfrm>
          <a:prstGeom prst="rect">
            <a:avLst/>
          </a:prstGeom>
        </p:spPr>
      </p:pic>
      <p:pic>
        <p:nvPicPr>
          <p:cNvPr id="133" name="Picture 4" descr="Icon&#10;&#10;Description automatically generated">
            <a:extLst>
              <a:ext uri="{FF2B5EF4-FFF2-40B4-BE49-F238E27FC236}">
                <a16:creationId xmlns:a16="http://schemas.microsoft.com/office/drawing/2014/main" id="{199F0528-DA31-4719-80EB-9ED0FF42DDEA}"/>
              </a:ext>
            </a:extLst>
          </p:cNvPr>
          <p:cNvPicPr>
            <a:picLocks noChangeAspect="1"/>
          </p:cNvPicPr>
          <p:nvPr/>
        </p:nvPicPr>
        <p:blipFill>
          <a:blip r:embed="rId6"/>
          <a:stretch>
            <a:fillRect/>
          </a:stretch>
        </p:blipFill>
        <p:spPr>
          <a:xfrm>
            <a:off x="-1349517" y="4933697"/>
            <a:ext cx="419100" cy="419100"/>
          </a:xfrm>
          <a:prstGeom prst="rect">
            <a:avLst/>
          </a:prstGeom>
        </p:spPr>
      </p:pic>
      <p:pic>
        <p:nvPicPr>
          <p:cNvPr id="134" name="Picture 3" descr="Icon&#10;&#10;Description automatically generated">
            <a:extLst>
              <a:ext uri="{FF2B5EF4-FFF2-40B4-BE49-F238E27FC236}">
                <a16:creationId xmlns:a16="http://schemas.microsoft.com/office/drawing/2014/main" id="{4C3B1951-3030-4A7C-939F-699219C66B1F}"/>
              </a:ext>
            </a:extLst>
          </p:cNvPr>
          <p:cNvPicPr>
            <a:picLocks noChangeAspect="1"/>
          </p:cNvPicPr>
          <p:nvPr/>
        </p:nvPicPr>
        <p:blipFill>
          <a:blip r:embed="rId3"/>
          <a:stretch>
            <a:fillRect/>
          </a:stretch>
        </p:blipFill>
        <p:spPr>
          <a:xfrm>
            <a:off x="-1159186" y="6008656"/>
            <a:ext cx="419100" cy="419100"/>
          </a:xfrm>
          <a:prstGeom prst="rect">
            <a:avLst/>
          </a:prstGeom>
        </p:spPr>
      </p:pic>
      <p:pic>
        <p:nvPicPr>
          <p:cNvPr id="136" name="Picture 6" descr="Logo, icon&#10;&#10;Description automatically generated">
            <a:extLst>
              <a:ext uri="{FF2B5EF4-FFF2-40B4-BE49-F238E27FC236}">
                <a16:creationId xmlns:a16="http://schemas.microsoft.com/office/drawing/2014/main" id="{BB8C4D53-9FE6-4525-82CE-7550804C1D93}"/>
              </a:ext>
            </a:extLst>
          </p:cNvPr>
          <p:cNvPicPr>
            <a:picLocks noChangeAspect="1"/>
          </p:cNvPicPr>
          <p:nvPr/>
        </p:nvPicPr>
        <p:blipFill>
          <a:blip r:embed="rId8"/>
          <a:stretch>
            <a:fillRect/>
          </a:stretch>
        </p:blipFill>
        <p:spPr>
          <a:xfrm>
            <a:off x="-2389037" y="6045803"/>
            <a:ext cx="419100" cy="419100"/>
          </a:xfrm>
          <a:prstGeom prst="rect">
            <a:avLst/>
          </a:prstGeom>
        </p:spPr>
      </p:pic>
      <p:pic>
        <p:nvPicPr>
          <p:cNvPr id="137" name="Picture 6" descr="Logo, icon&#10;&#10;Description automatically generated">
            <a:extLst>
              <a:ext uri="{FF2B5EF4-FFF2-40B4-BE49-F238E27FC236}">
                <a16:creationId xmlns:a16="http://schemas.microsoft.com/office/drawing/2014/main" id="{6921FDBA-192D-4D53-BC52-8A61EB300B2E}"/>
              </a:ext>
            </a:extLst>
          </p:cNvPr>
          <p:cNvPicPr>
            <a:picLocks noChangeAspect="1"/>
          </p:cNvPicPr>
          <p:nvPr/>
        </p:nvPicPr>
        <p:blipFill>
          <a:blip r:embed="rId8"/>
          <a:stretch>
            <a:fillRect/>
          </a:stretch>
        </p:blipFill>
        <p:spPr>
          <a:xfrm>
            <a:off x="-1093234" y="2350924"/>
            <a:ext cx="419100" cy="419100"/>
          </a:xfrm>
          <a:prstGeom prst="rect">
            <a:avLst/>
          </a:prstGeom>
        </p:spPr>
      </p:pic>
      <p:pic>
        <p:nvPicPr>
          <p:cNvPr id="138" name="Picture 5" descr="Icon&#10;&#10;Description automatically generated">
            <a:extLst>
              <a:ext uri="{FF2B5EF4-FFF2-40B4-BE49-F238E27FC236}">
                <a16:creationId xmlns:a16="http://schemas.microsoft.com/office/drawing/2014/main" id="{37354463-2350-454C-9D7B-0D7BB24F874F}"/>
              </a:ext>
            </a:extLst>
          </p:cNvPr>
          <p:cNvPicPr>
            <a:picLocks noChangeAspect="1"/>
          </p:cNvPicPr>
          <p:nvPr/>
        </p:nvPicPr>
        <p:blipFill>
          <a:blip r:embed="rId7"/>
          <a:stretch>
            <a:fillRect/>
          </a:stretch>
        </p:blipFill>
        <p:spPr>
          <a:xfrm>
            <a:off x="8903520" y="6671743"/>
            <a:ext cx="419100" cy="419100"/>
          </a:xfrm>
          <a:prstGeom prst="rect">
            <a:avLst/>
          </a:prstGeom>
        </p:spPr>
      </p:pic>
      <p:pic>
        <p:nvPicPr>
          <p:cNvPr id="139" name="Picture 7" descr="Icon&#10;&#10;Description automatically generated">
            <a:extLst>
              <a:ext uri="{FF2B5EF4-FFF2-40B4-BE49-F238E27FC236}">
                <a16:creationId xmlns:a16="http://schemas.microsoft.com/office/drawing/2014/main" id="{E7D4541F-C338-4648-B169-EB1A00E2021B}"/>
              </a:ext>
            </a:extLst>
          </p:cNvPr>
          <p:cNvPicPr>
            <a:picLocks noChangeAspect="1"/>
          </p:cNvPicPr>
          <p:nvPr/>
        </p:nvPicPr>
        <p:blipFill>
          <a:blip r:embed="rId9"/>
          <a:stretch>
            <a:fillRect/>
          </a:stretch>
        </p:blipFill>
        <p:spPr>
          <a:xfrm>
            <a:off x="-2364617" y="5533820"/>
            <a:ext cx="419100" cy="419100"/>
          </a:xfrm>
          <a:prstGeom prst="rect">
            <a:avLst/>
          </a:prstGeom>
        </p:spPr>
      </p:pic>
      <p:sp>
        <p:nvSpPr>
          <p:cNvPr id="95" name="TextBox 94">
            <a:extLst>
              <a:ext uri="{FF2B5EF4-FFF2-40B4-BE49-F238E27FC236}">
                <a16:creationId xmlns:a16="http://schemas.microsoft.com/office/drawing/2014/main" id="{3EA2FAEE-E8DF-4A6D-A4D5-92A253BAA476}"/>
              </a:ext>
            </a:extLst>
          </p:cNvPr>
          <p:cNvSpPr txBox="1"/>
          <p:nvPr/>
        </p:nvSpPr>
        <p:spPr>
          <a:xfrm>
            <a:off x="5513004" y="9740637"/>
            <a:ext cx="890655" cy="400110"/>
          </a:xfrm>
          <a:prstGeom prst="rect">
            <a:avLst/>
          </a:prstGeom>
          <a:noFill/>
        </p:spPr>
        <p:txBody>
          <a:bodyPr wrap="square" rtlCol="0">
            <a:spAutoFit/>
          </a:bodyPr>
          <a:lstStyle/>
          <a:p>
            <a:r>
              <a:rPr lang="en-US" sz="2000" b="1" dirty="0">
                <a:latin typeface="Century Gothic" panose="020B0502020202020204" pitchFamily="34" charset="0"/>
              </a:rPr>
              <a:t>LO3</a:t>
            </a:r>
            <a:endParaRPr lang="en-GB" sz="2000" b="1" dirty="0">
              <a:latin typeface="Century Gothic" panose="020B0502020202020204" pitchFamily="34" charset="0"/>
            </a:endParaRPr>
          </a:p>
        </p:txBody>
      </p:sp>
      <p:sp>
        <p:nvSpPr>
          <p:cNvPr id="101" name="TextBox 100">
            <a:extLst>
              <a:ext uri="{FF2B5EF4-FFF2-40B4-BE49-F238E27FC236}">
                <a16:creationId xmlns:a16="http://schemas.microsoft.com/office/drawing/2014/main" id="{BD5180D4-E91E-4BE1-8D99-88E33C77FBC7}"/>
              </a:ext>
            </a:extLst>
          </p:cNvPr>
          <p:cNvSpPr txBox="1"/>
          <p:nvPr/>
        </p:nvSpPr>
        <p:spPr>
          <a:xfrm rot="200891">
            <a:off x="2538297" y="9673168"/>
            <a:ext cx="1339633" cy="400110"/>
          </a:xfrm>
          <a:prstGeom prst="rect">
            <a:avLst/>
          </a:prstGeom>
          <a:noFill/>
        </p:spPr>
        <p:txBody>
          <a:bodyPr wrap="square" rtlCol="0">
            <a:spAutoFit/>
          </a:bodyPr>
          <a:lstStyle/>
          <a:p>
            <a:r>
              <a:rPr lang="en-US" sz="2000" b="1" dirty="0">
                <a:latin typeface="Century Gothic" panose="020B0502020202020204" pitchFamily="34" charset="0"/>
              </a:rPr>
              <a:t>LO2 </a:t>
            </a:r>
            <a:endParaRPr lang="en-GB" sz="2000" b="1" dirty="0">
              <a:latin typeface="Century Gothic" panose="020B0502020202020204" pitchFamily="34" charset="0"/>
            </a:endParaRPr>
          </a:p>
        </p:txBody>
      </p:sp>
      <p:sp>
        <p:nvSpPr>
          <p:cNvPr id="102" name="TextBox 101">
            <a:extLst>
              <a:ext uri="{FF2B5EF4-FFF2-40B4-BE49-F238E27FC236}">
                <a16:creationId xmlns:a16="http://schemas.microsoft.com/office/drawing/2014/main" id="{0C7B21C8-6C95-44B2-9139-6CB45002FEEC}"/>
              </a:ext>
            </a:extLst>
          </p:cNvPr>
          <p:cNvSpPr txBox="1"/>
          <p:nvPr/>
        </p:nvSpPr>
        <p:spPr>
          <a:xfrm rot="21401280">
            <a:off x="7718759" y="6731687"/>
            <a:ext cx="785248" cy="400110"/>
          </a:xfrm>
          <a:prstGeom prst="rect">
            <a:avLst/>
          </a:prstGeom>
          <a:noFill/>
        </p:spPr>
        <p:txBody>
          <a:bodyPr wrap="square" rtlCol="0">
            <a:spAutoFit/>
          </a:bodyPr>
          <a:lstStyle/>
          <a:p>
            <a:r>
              <a:rPr lang="en-US" sz="2000" b="1" dirty="0">
                <a:latin typeface="Century Gothic" panose="020B0502020202020204" pitchFamily="34" charset="0"/>
              </a:rPr>
              <a:t>LO7 </a:t>
            </a:r>
            <a:endParaRPr lang="en-GB" sz="2000" b="1" dirty="0">
              <a:latin typeface="Century Gothic" panose="020B0502020202020204" pitchFamily="34" charset="0"/>
            </a:endParaRPr>
          </a:p>
        </p:txBody>
      </p:sp>
      <p:sp>
        <p:nvSpPr>
          <p:cNvPr id="104" name="TextBox 103">
            <a:extLst>
              <a:ext uri="{FF2B5EF4-FFF2-40B4-BE49-F238E27FC236}">
                <a16:creationId xmlns:a16="http://schemas.microsoft.com/office/drawing/2014/main" id="{9B3E84CF-EFD4-46E0-BEF9-D2088EE883F2}"/>
              </a:ext>
            </a:extLst>
          </p:cNvPr>
          <p:cNvSpPr txBox="1"/>
          <p:nvPr/>
        </p:nvSpPr>
        <p:spPr>
          <a:xfrm rot="20871010">
            <a:off x="6990558" y="9598640"/>
            <a:ext cx="936387" cy="400110"/>
          </a:xfrm>
          <a:prstGeom prst="rect">
            <a:avLst/>
          </a:prstGeom>
          <a:noFill/>
        </p:spPr>
        <p:txBody>
          <a:bodyPr wrap="square" rtlCol="0">
            <a:spAutoFit/>
          </a:bodyPr>
          <a:lstStyle/>
          <a:p>
            <a:r>
              <a:rPr lang="en-US" sz="2000" b="1" dirty="0">
                <a:latin typeface="Century Gothic" panose="020B0502020202020204" pitchFamily="34" charset="0"/>
              </a:rPr>
              <a:t>LO4 </a:t>
            </a:r>
            <a:endParaRPr lang="en-GB" sz="2000" b="1" dirty="0">
              <a:latin typeface="Century Gothic" panose="020B0502020202020204" pitchFamily="34" charset="0"/>
            </a:endParaRPr>
          </a:p>
        </p:txBody>
      </p:sp>
      <p:sp>
        <p:nvSpPr>
          <p:cNvPr id="105" name="TextBox 104">
            <a:extLst>
              <a:ext uri="{FF2B5EF4-FFF2-40B4-BE49-F238E27FC236}">
                <a16:creationId xmlns:a16="http://schemas.microsoft.com/office/drawing/2014/main" id="{B1B7735F-2C60-408E-B146-8D67E39A8603}"/>
              </a:ext>
            </a:extLst>
          </p:cNvPr>
          <p:cNvSpPr txBox="1"/>
          <p:nvPr/>
        </p:nvSpPr>
        <p:spPr>
          <a:xfrm rot="20772228">
            <a:off x="7908837" y="9129790"/>
            <a:ext cx="716488" cy="400110"/>
          </a:xfrm>
          <a:prstGeom prst="rect">
            <a:avLst/>
          </a:prstGeom>
          <a:noFill/>
        </p:spPr>
        <p:txBody>
          <a:bodyPr wrap="square" rtlCol="0">
            <a:spAutoFit/>
          </a:bodyPr>
          <a:lstStyle/>
          <a:p>
            <a:r>
              <a:rPr lang="en-US" sz="2000" b="1" dirty="0">
                <a:latin typeface="Century Gothic" panose="020B0502020202020204" pitchFamily="34" charset="0"/>
              </a:rPr>
              <a:t>LO5 </a:t>
            </a:r>
            <a:endParaRPr lang="en-GB" sz="2000" b="1" dirty="0">
              <a:latin typeface="Century Gothic" panose="020B0502020202020204" pitchFamily="34" charset="0"/>
            </a:endParaRPr>
          </a:p>
        </p:txBody>
      </p:sp>
      <p:sp>
        <p:nvSpPr>
          <p:cNvPr id="109" name="TextBox 108">
            <a:extLst>
              <a:ext uri="{FF2B5EF4-FFF2-40B4-BE49-F238E27FC236}">
                <a16:creationId xmlns:a16="http://schemas.microsoft.com/office/drawing/2014/main" id="{531ECDEC-3851-44D6-A1C5-DA8B365036AE}"/>
              </a:ext>
            </a:extLst>
          </p:cNvPr>
          <p:cNvSpPr txBox="1"/>
          <p:nvPr/>
        </p:nvSpPr>
        <p:spPr>
          <a:xfrm rot="200891">
            <a:off x="8209519" y="7680563"/>
            <a:ext cx="739630" cy="400110"/>
          </a:xfrm>
          <a:prstGeom prst="rect">
            <a:avLst/>
          </a:prstGeom>
          <a:noFill/>
        </p:spPr>
        <p:txBody>
          <a:bodyPr wrap="square" rtlCol="0">
            <a:spAutoFit/>
          </a:bodyPr>
          <a:lstStyle/>
          <a:p>
            <a:r>
              <a:rPr lang="en-US" sz="2000" b="1" dirty="0">
                <a:latin typeface="Century Gothic" panose="020B0502020202020204" pitchFamily="34" charset="0"/>
              </a:rPr>
              <a:t>LO6 </a:t>
            </a:r>
            <a:endParaRPr lang="en-GB" sz="2000" b="1" dirty="0">
              <a:latin typeface="Century Gothic" panose="020B0502020202020204" pitchFamily="34" charset="0"/>
            </a:endParaRPr>
          </a:p>
        </p:txBody>
      </p:sp>
      <p:sp>
        <p:nvSpPr>
          <p:cNvPr id="115" name="TextBox 114">
            <a:extLst>
              <a:ext uri="{FF2B5EF4-FFF2-40B4-BE49-F238E27FC236}">
                <a16:creationId xmlns:a16="http://schemas.microsoft.com/office/drawing/2014/main" id="{FD82D3D2-7E3A-47F8-8457-EEA6D5A88F46}"/>
              </a:ext>
            </a:extLst>
          </p:cNvPr>
          <p:cNvSpPr txBox="1"/>
          <p:nvPr/>
        </p:nvSpPr>
        <p:spPr>
          <a:xfrm rot="21285471">
            <a:off x="6109580" y="6245136"/>
            <a:ext cx="770062" cy="400110"/>
          </a:xfrm>
          <a:prstGeom prst="rect">
            <a:avLst/>
          </a:prstGeom>
          <a:noFill/>
        </p:spPr>
        <p:txBody>
          <a:bodyPr wrap="square" rtlCol="0">
            <a:spAutoFit/>
          </a:bodyPr>
          <a:lstStyle/>
          <a:p>
            <a:r>
              <a:rPr lang="en-US" sz="2000" b="1" dirty="0">
                <a:latin typeface="Century Gothic" panose="020B0502020202020204" pitchFamily="34" charset="0"/>
              </a:rPr>
              <a:t>LO8 </a:t>
            </a:r>
            <a:endParaRPr lang="en-GB" sz="2000" b="1" dirty="0">
              <a:latin typeface="Century Gothic" panose="020B0502020202020204" pitchFamily="34" charset="0"/>
            </a:endParaRPr>
          </a:p>
        </p:txBody>
      </p:sp>
      <p:sp>
        <p:nvSpPr>
          <p:cNvPr id="34" name="Oval 33"/>
          <p:cNvSpPr/>
          <p:nvPr/>
        </p:nvSpPr>
        <p:spPr>
          <a:xfrm>
            <a:off x="4020793" y="9470029"/>
            <a:ext cx="127695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a:t>
            </a:r>
            <a:r>
              <a:rPr lang="en-GB" dirty="0">
                <a:solidFill>
                  <a:schemeClr val="tx1"/>
                </a:solidFill>
                <a:latin typeface="Century Gothic" panose="020B0502020202020204" pitchFamily="34" charset="0"/>
              </a:rPr>
              <a:t>nit</a:t>
            </a:r>
          </a:p>
          <a:p>
            <a:pPr algn="ctr"/>
            <a:r>
              <a:rPr lang="en-US" sz="4000" b="1" dirty="0">
                <a:solidFill>
                  <a:schemeClr val="tx1"/>
                </a:solidFill>
                <a:latin typeface="Century Gothic" panose="020B0502020202020204" pitchFamily="34" charset="0"/>
              </a:rPr>
              <a:t>2.1</a:t>
            </a:r>
            <a:endParaRPr lang="en-GB" sz="4000" b="1" dirty="0">
              <a:solidFill>
                <a:schemeClr val="tx1"/>
              </a:solidFill>
              <a:latin typeface="Century Gothic" panose="020B0502020202020204" pitchFamily="34" charset="0"/>
            </a:endParaRPr>
          </a:p>
        </p:txBody>
      </p:sp>
      <p:grpSp>
        <p:nvGrpSpPr>
          <p:cNvPr id="119" name="Group 118">
            <a:extLst>
              <a:ext uri="{FF2B5EF4-FFF2-40B4-BE49-F238E27FC236}">
                <a16:creationId xmlns:a16="http://schemas.microsoft.com/office/drawing/2014/main" id="{E323ACCF-D137-4212-A3BB-702BD56F2423}"/>
              </a:ext>
            </a:extLst>
          </p:cNvPr>
          <p:cNvGrpSpPr/>
          <p:nvPr/>
        </p:nvGrpSpPr>
        <p:grpSpPr>
          <a:xfrm>
            <a:off x="7645488" y="9769240"/>
            <a:ext cx="1596185" cy="2017634"/>
            <a:chOff x="-1497447" y="4477251"/>
            <a:chExt cx="2270255" cy="2422461"/>
          </a:xfrm>
          <a:solidFill>
            <a:schemeClr val="accent4">
              <a:lumMod val="40000"/>
              <a:lumOff val="60000"/>
            </a:schemeClr>
          </a:solidFill>
        </p:grpSpPr>
        <p:sp>
          <p:nvSpPr>
            <p:cNvPr id="120" name="Oval 119">
              <a:extLst>
                <a:ext uri="{FF2B5EF4-FFF2-40B4-BE49-F238E27FC236}">
                  <a16:creationId xmlns:a16="http://schemas.microsoft.com/office/drawing/2014/main" id="{8669F561-B08B-4D38-9B16-E7FAC41BF86E}"/>
                </a:ext>
              </a:extLst>
            </p:cNvPr>
            <p:cNvSpPr/>
            <p:nvPr/>
          </p:nvSpPr>
          <p:spPr>
            <a:xfrm>
              <a:off x="-1497447" y="4477251"/>
              <a:ext cx="280587" cy="244679"/>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21" name="Group 120">
              <a:extLst>
                <a:ext uri="{FF2B5EF4-FFF2-40B4-BE49-F238E27FC236}">
                  <a16:creationId xmlns:a16="http://schemas.microsoft.com/office/drawing/2014/main" id="{2E9ED3E2-AFDC-44A7-AE95-54374DEF7A51}"/>
                </a:ext>
              </a:extLst>
            </p:cNvPr>
            <p:cNvGrpSpPr/>
            <p:nvPr/>
          </p:nvGrpSpPr>
          <p:grpSpPr>
            <a:xfrm>
              <a:off x="-1288188" y="4640412"/>
              <a:ext cx="2060996" cy="2259300"/>
              <a:chOff x="-1036376" y="4460760"/>
              <a:chExt cx="2060996" cy="2259300"/>
            </a:xfrm>
            <a:grpFill/>
          </p:grpSpPr>
          <p:cxnSp>
            <p:nvCxnSpPr>
              <p:cNvPr id="125" name="Straight Connector 124">
                <a:extLst>
                  <a:ext uri="{FF2B5EF4-FFF2-40B4-BE49-F238E27FC236}">
                    <a16:creationId xmlns:a16="http://schemas.microsoft.com/office/drawing/2014/main" id="{9ED92BD4-AA3F-4F2D-BBD7-12D043097836}"/>
                  </a:ext>
                </a:extLst>
              </p:cNvPr>
              <p:cNvCxnSpPr>
                <a:cxnSpLocks/>
              </p:cNvCxnSpPr>
              <p:nvPr/>
            </p:nvCxnSpPr>
            <p:spPr>
              <a:xfrm>
                <a:off x="-1036376" y="4460760"/>
                <a:ext cx="1229920" cy="817676"/>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26" name="Rounded Rectangle 107">
                <a:extLst>
                  <a:ext uri="{FF2B5EF4-FFF2-40B4-BE49-F238E27FC236}">
                    <a16:creationId xmlns:a16="http://schemas.microsoft.com/office/drawing/2014/main" id="{42309792-A801-4B2A-8812-3B1F5EFAACF6}"/>
                  </a:ext>
                </a:extLst>
              </p:cNvPr>
              <p:cNvSpPr/>
              <p:nvPr/>
            </p:nvSpPr>
            <p:spPr>
              <a:xfrm>
                <a:off x="-496514" y="4970928"/>
                <a:ext cx="1521134" cy="1749132"/>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GB" sz="1050" dirty="0">
                    <a:solidFill>
                      <a:schemeClr val="tx1"/>
                    </a:solidFill>
                  </a:rPr>
                  <a:t>4.4 Consumer law. </a:t>
                </a:r>
                <a:r>
                  <a:rPr lang="en-US" sz="1050" dirty="0">
                    <a:solidFill>
                      <a:schemeClr val="tx1"/>
                    </a:solidFill>
                  </a:rPr>
                  <a:t>The impact of consumer law on businesses</a:t>
                </a:r>
                <a:r>
                  <a:rPr lang="en-GB" sz="1050" dirty="0">
                    <a:solidFill>
                      <a:schemeClr val="tx1"/>
                    </a:solidFill>
                  </a:rPr>
                  <a:t> </a:t>
                </a:r>
              </a:p>
            </p:txBody>
          </p:sp>
        </p:grpSp>
      </p:grpSp>
      <p:grpSp>
        <p:nvGrpSpPr>
          <p:cNvPr id="143" name="Group 142">
            <a:extLst>
              <a:ext uri="{FF2B5EF4-FFF2-40B4-BE49-F238E27FC236}">
                <a16:creationId xmlns:a16="http://schemas.microsoft.com/office/drawing/2014/main" id="{329C574B-4170-4A67-A325-FF24FF440687}"/>
              </a:ext>
            </a:extLst>
          </p:cNvPr>
          <p:cNvGrpSpPr/>
          <p:nvPr/>
        </p:nvGrpSpPr>
        <p:grpSpPr>
          <a:xfrm>
            <a:off x="7658298" y="4888845"/>
            <a:ext cx="1742265" cy="1857009"/>
            <a:chOff x="1133145" y="5179078"/>
            <a:chExt cx="639767" cy="1162780"/>
          </a:xfrm>
          <a:solidFill>
            <a:schemeClr val="accent4">
              <a:lumMod val="40000"/>
              <a:lumOff val="60000"/>
            </a:schemeClr>
          </a:solidFill>
        </p:grpSpPr>
        <p:sp>
          <p:nvSpPr>
            <p:cNvPr id="144" name="Oval 143">
              <a:extLst>
                <a:ext uri="{FF2B5EF4-FFF2-40B4-BE49-F238E27FC236}">
                  <a16:creationId xmlns:a16="http://schemas.microsoft.com/office/drawing/2014/main" id="{A8C9C95A-18FF-4DFA-B27E-45503A9B42A5}"/>
                </a:ext>
              </a:extLst>
            </p:cNvPr>
            <p:cNvSpPr/>
            <p:nvPr/>
          </p:nvSpPr>
          <p:spPr>
            <a:xfrm flipH="1">
              <a:off x="1133145" y="6186442"/>
              <a:ext cx="82507" cy="155416"/>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5" name="Group 144">
              <a:extLst>
                <a:ext uri="{FF2B5EF4-FFF2-40B4-BE49-F238E27FC236}">
                  <a16:creationId xmlns:a16="http://schemas.microsoft.com/office/drawing/2014/main" id="{18F76957-3435-4885-AF20-B69EC7B7FFFF}"/>
                </a:ext>
              </a:extLst>
            </p:cNvPr>
            <p:cNvGrpSpPr/>
            <p:nvPr/>
          </p:nvGrpSpPr>
          <p:grpSpPr>
            <a:xfrm>
              <a:off x="1134649" y="5179078"/>
              <a:ext cx="638263" cy="1030124"/>
              <a:chOff x="1386461" y="4999426"/>
              <a:chExt cx="638263" cy="1030124"/>
            </a:xfrm>
            <a:grpFill/>
          </p:grpSpPr>
          <p:cxnSp>
            <p:nvCxnSpPr>
              <p:cNvPr id="146" name="Straight Connector 145">
                <a:extLst>
                  <a:ext uri="{FF2B5EF4-FFF2-40B4-BE49-F238E27FC236}">
                    <a16:creationId xmlns:a16="http://schemas.microsoft.com/office/drawing/2014/main" id="{6482EF39-E444-4E6C-B4B4-BBD01262DEBC}"/>
                  </a:ext>
                </a:extLst>
              </p:cNvPr>
              <p:cNvCxnSpPr>
                <a:cxnSpLocks/>
                <a:stCxn id="144" idx="1"/>
              </p:cNvCxnSpPr>
              <p:nvPr/>
            </p:nvCxnSpPr>
            <p:spPr>
              <a:xfrm flipV="1">
                <a:off x="1455381" y="5700072"/>
                <a:ext cx="190565" cy="329478"/>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47" name="Rounded Rectangle 107">
                <a:extLst>
                  <a:ext uri="{FF2B5EF4-FFF2-40B4-BE49-F238E27FC236}">
                    <a16:creationId xmlns:a16="http://schemas.microsoft.com/office/drawing/2014/main" id="{65787C07-DB9F-4D24-A291-04304E6E3B5C}"/>
                  </a:ext>
                </a:extLst>
              </p:cNvPr>
              <p:cNvSpPr/>
              <p:nvPr/>
            </p:nvSpPr>
            <p:spPr>
              <a:xfrm>
                <a:off x="1386461" y="4999426"/>
                <a:ext cx="638263" cy="827752"/>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Understand why businesses plan, how they measure risk,/avoid failure. Sources of finance and creating business plans </a:t>
                </a:r>
              </a:p>
            </p:txBody>
          </p:sp>
        </p:grpSp>
      </p:grpSp>
      <p:grpSp>
        <p:nvGrpSpPr>
          <p:cNvPr id="148" name="Group 147">
            <a:extLst>
              <a:ext uri="{FF2B5EF4-FFF2-40B4-BE49-F238E27FC236}">
                <a16:creationId xmlns:a16="http://schemas.microsoft.com/office/drawing/2014/main" id="{B193C94F-749C-4AFA-BBB7-1B3B33FF87DD}"/>
              </a:ext>
            </a:extLst>
          </p:cNvPr>
          <p:cNvGrpSpPr/>
          <p:nvPr/>
        </p:nvGrpSpPr>
        <p:grpSpPr>
          <a:xfrm>
            <a:off x="4975244" y="4859804"/>
            <a:ext cx="2376979" cy="1659324"/>
            <a:chOff x="900075" y="5229452"/>
            <a:chExt cx="872837" cy="1038997"/>
          </a:xfrm>
          <a:solidFill>
            <a:schemeClr val="accent4">
              <a:lumMod val="40000"/>
              <a:lumOff val="60000"/>
            </a:schemeClr>
          </a:solidFill>
        </p:grpSpPr>
        <p:grpSp>
          <p:nvGrpSpPr>
            <p:cNvPr id="150" name="Group 149">
              <a:extLst>
                <a:ext uri="{FF2B5EF4-FFF2-40B4-BE49-F238E27FC236}">
                  <a16:creationId xmlns:a16="http://schemas.microsoft.com/office/drawing/2014/main" id="{7AD4DFBC-AA15-4592-AFD3-A687FCE29E0E}"/>
                </a:ext>
              </a:extLst>
            </p:cNvPr>
            <p:cNvGrpSpPr/>
            <p:nvPr/>
          </p:nvGrpSpPr>
          <p:grpSpPr>
            <a:xfrm>
              <a:off x="900075" y="5229452"/>
              <a:ext cx="872837" cy="1019621"/>
              <a:chOff x="1151887" y="5049800"/>
              <a:chExt cx="872837" cy="1019621"/>
            </a:xfrm>
            <a:grpFill/>
          </p:grpSpPr>
          <p:cxnSp>
            <p:nvCxnSpPr>
              <p:cNvPr id="151" name="Straight Connector 150">
                <a:extLst>
                  <a:ext uri="{FF2B5EF4-FFF2-40B4-BE49-F238E27FC236}">
                    <a16:creationId xmlns:a16="http://schemas.microsoft.com/office/drawing/2014/main" id="{45F084B1-0E9A-4632-821F-24261C553833}"/>
                  </a:ext>
                </a:extLst>
              </p:cNvPr>
              <p:cNvCxnSpPr>
                <a:cxnSpLocks/>
                <a:stCxn id="149" idx="3"/>
              </p:cNvCxnSpPr>
              <p:nvPr/>
            </p:nvCxnSpPr>
            <p:spPr>
              <a:xfrm flipV="1">
                <a:off x="1752545" y="5750032"/>
                <a:ext cx="159868" cy="319389"/>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52" name="Rounded Rectangle 107">
                <a:extLst>
                  <a:ext uri="{FF2B5EF4-FFF2-40B4-BE49-F238E27FC236}">
                    <a16:creationId xmlns:a16="http://schemas.microsoft.com/office/drawing/2014/main" id="{64CE7886-0383-401F-A6F9-8B607F2A6E13}"/>
                  </a:ext>
                </a:extLst>
              </p:cNvPr>
              <p:cNvSpPr/>
              <p:nvPr/>
            </p:nvSpPr>
            <p:spPr>
              <a:xfrm>
                <a:off x="1151887" y="5049800"/>
                <a:ext cx="872837" cy="714469"/>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Understanding external influences and constraints. Examining PESTLE factors, legal constraints e.gf Consumer and Employment legislation as well as business ethics</a:t>
                </a:r>
                <a:endParaRPr lang="en-GB" sz="1050" dirty="0">
                  <a:solidFill>
                    <a:schemeClr val="tx1"/>
                  </a:solidFill>
                </a:endParaRPr>
              </a:p>
              <a:p>
                <a:r>
                  <a:rPr lang="en-GB" sz="1050" dirty="0">
                    <a:solidFill>
                      <a:schemeClr val="tx1"/>
                    </a:solidFill>
                  </a:rPr>
                  <a:t> </a:t>
                </a:r>
              </a:p>
            </p:txBody>
          </p:sp>
        </p:grpSp>
        <p:sp>
          <p:nvSpPr>
            <p:cNvPr id="149" name="Oval 148">
              <a:extLst>
                <a:ext uri="{FF2B5EF4-FFF2-40B4-BE49-F238E27FC236}">
                  <a16:creationId xmlns:a16="http://schemas.microsoft.com/office/drawing/2014/main" id="{4850E623-792B-4F78-902C-844006C3F006}"/>
                </a:ext>
              </a:extLst>
            </p:cNvPr>
            <p:cNvSpPr/>
            <p:nvPr/>
          </p:nvSpPr>
          <p:spPr>
            <a:xfrm>
              <a:off x="1486543" y="6136141"/>
              <a:ext cx="96894" cy="132308"/>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4" name="TextBox 153">
            <a:extLst>
              <a:ext uri="{FF2B5EF4-FFF2-40B4-BE49-F238E27FC236}">
                <a16:creationId xmlns:a16="http://schemas.microsoft.com/office/drawing/2014/main" id="{4995A78D-690D-45C6-A123-8EE7B6BE19CA}"/>
              </a:ext>
            </a:extLst>
          </p:cNvPr>
          <p:cNvSpPr txBox="1"/>
          <p:nvPr/>
        </p:nvSpPr>
        <p:spPr>
          <a:xfrm>
            <a:off x="743199" y="5680967"/>
            <a:ext cx="776558" cy="400110"/>
          </a:xfrm>
          <a:prstGeom prst="rect">
            <a:avLst/>
          </a:prstGeom>
          <a:noFill/>
        </p:spPr>
        <p:txBody>
          <a:bodyPr wrap="square" rtlCol="0">
            <a:spAutoFit/>
          </a:bodyPr>
          <a:lstStyle/>
          <a:p>
            <a:r>
              <a:rPr lang="en-US" sz="2000" b="1" dirty="0">
                <a:latin typeface="Century Gothic" panose="020B0502020202020204" pitchFamily="34" charset="0"/>
              </a:rPr>
              <a:t>LO4</a:t>
            </a:r>
            <a:endParaRPr lang="en-GB" sz="2000" b="1" dirty="0">
              <a:latin typeface="Century Gothic" panose="020B0502020202020204" pitchFamily="34" charset="0"/>
            </a:endParaRPr>
          </a:p>
        </p:txBody>
      </p:sp>
      <p:sp>
        <p:nvSpPr>
          <p:cNvPr id="155" name="TextBox 154">
            <a:extLst>
              <a:ext uri="{FF2B5EF4-FFF2-40B4-BE49-F238E27FC236}">
                <a16:creationId xmlns:a16="http://schemas.microsoft.com/office/drawing/2014/main" id="{F4400628-E834-4BBB-A4D8-73E99F09C008}"/>
              </a:ext>
            </a:extLst>
          </p:cNvPr>
          <p:cNvSpPr txBox="1"/>
          <p:nvPr/>
        </p:nvSpPr>
        <p:spPr>
          <a:xfrm>
            <a:off x="1828392" y="6279748"/>
            <a:ext cx="776558" cy="400110"/>
          </a:xfrm>
          <a:prstGeom prst="rect">
            <a:avLst/>
          </a:prstGeom>
          <a:noFill/>
        </p:spPr>
        <p:txBody>
          <a:bodyPr wrap="square" rtlCol="0">
            <a:spAutoFit/>
          </a:bodyPr>
          <a:lstStyle/>
          <a:p>
            <a:r>
              <a:rPr lang="en-US" sz="2000" b="1" dirty="0">
                <a:latin typeface="Century Gothic" panose="020B0502020202020204" pitchFamily="34" charset="0"/>
              </a:rPr>
              <a:t>LO3</a:t>
            </a:r>
            <a:endParaRPr lang="en-GB" sz="2000" b="1" dirty="0">
              <a:latin typeface="Century Gothic" panose="020B0502020202020204" pitchFamily="34" charset="0"/>
            </a:endParaRPr>
          </a:p>
        </p:txBody>
      </p:sp>
      <p:sp>
        <p:nvSpPr>
          <p:cNvPr id="157" name="TextBox 156">
            <a:extLst>
              <a:ext uri="{FF2B5EF4-FFF2-40B4-BE49-F238E27FC236}">
                <a16:creationId xmlns:a16="http://schemas.microsoft.com/office/drawing/2014/main" id="{25A0192E-6462-4B63-AD53-43A28F4A2D32}"/>
              </a:ext>
            </a:extLst>
          </p:cNvPr>
          <p:cNvSpPr txBox="1"/>
          <p:nvPr/>
        </p:nvSpPr>
        <p:spPr>
          <a:xfrm>
            <a:off x="2794440" y="6354155"/>
            <a:ext cx="776558" cy="400110"/>
          </a:xfrm>
          <a:prstGeom prst="rect">
            <a:avLst/>
          </a:prstGeom>
          <a:noFill/>
        </p:spPr>
        <p:txBody>
          <a:bodyPr wrap="square" rtlCol="0">
            <a:spAutoFit/>
          </a:bodyPr>
          <a:lstStyle/>
          <a:p>
            <a:r>
              <a:rPr lang="en-US" sz="2000" b="1" dirty="0">
                <a:latin typeface="Century Gothic" panose="020B0502020202020204" pitchFamily="34" charset="0"/>
              </a:rPr>
              <a:t>LO2</a:t>
            </a:r>
            <a:endParaRPr lang="en-GB" sz="2000" b="1" dirty="0">
              <a:latin typeface="Century Gothic" panose="020B0502020202020204" pitchFamily="34" charset="0"/>
            </a:endParaRPr>
          </a:p>
        </p:txBody>
      </p:sp>
      <p:grpSp>
        <p:nvGrpSpPr>
          <p:cNvPr id="27" name="Group 26">
            <a:extLst>
              <a:ext uri="{FF2B5EF4-FFF2-40B4-BE49-F238E27FC236}">
                <a16:creationId xmlns:a16="http://schemas.microsoft.com/office/drawing/2014/main" id="{6FA5A51C-8E9C-4057-92CE-FEF62BD518F9}"/>
              </a:ext>
            </a:extLst>
          </p:cNvPr>
          <p:cNvGrpSpPr/>
          <p:nvPr/>
        </p:nvGrpSpPr>
        <p:grpSpPr>
          <a:xfrm>
            <a:off x="3618831" y="6574121"/>
            <a:ext cx="2582372" cy="1563073"/>
            <a:chOff x="3415833" y="6275370"/>
            <a:chExt cx="2857025" cy="1553689"/>
          </a:xfrm>
          <a:solidFill>
            <a:srgbClr val="FF99FF"/>
          </a:solidFill>
        </p:grpSpPr>
        <p:cxnSp>
          <p:nvCxnSpPr>
            <p:cNvPr id="91" name="Straight Connector 90">
              <a:extLst>
                <a:ext uri="{FF2B5EF4-FFF2-40B4-BE49-F238E27FC236}">
                  <a16:creationId xmlns:a16="http://schemas.microsoft.com/office/drawing/2014/main" id="{7033511F-A396-4BE3-B64F-DC3C1390C66F}"/>
                </a:ext>
              </a:extLst>
            </p:cNvPr>
            <p:cNvCxnSpPr>
              <a:cxnSpLocks/>
              <a:endCxn id="93" idx="5"/>
            </p:cNvCxnSpPr>
            <p:nvPr/>
          </p:nvCxnSpPr>
          <p:spPr>
            <a:xfrm flipH="1" flipV="1">
              <a:off x="3655257" y="6485264"/>
              <a:ext cx="848211" cy="583796"/>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A9CBD58-E4F0-46B9-B462-F92A1D63F6EB}"/>
                </a:ext>
              </a:extLst>
            </p:cNvPr>
            <p:cNvSpPr/>
            <p:nvPr/>
          </p:nvSpPr>
          <p:spPr>
            <a:xfrm>
              <a:off x="3415833" y="6275370"/>
              <a:ext cx="280504" cy="245907"/>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9" name="Rounded Rectangle 107">
              <a:extLst>
                <a:ext uri="{FF2B5EF4-FFF2-40B4-BE49-F238E27FC236}">
                  <a16:creationId xmlns:a16="http://schemas.microsoft.com/office/drawing/2014/main" id="{47542278-833F-4AC7-93ED-56463557553E}"/>
                </a:ext>
              </a:extLst>
            </p:cNvPr>
            <p:cNvSpPr/>
            <p:nvPr/>
          </p:nvSpPr>
          <p:spPr>
            <a:xfrm>
              <a:off x="3762397" y="6838911"/>
              <a:ext cx="2510461" cy="990148"/>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rPr>
                <a:t>Learning:</a:t>
              </a:r>
            </a:p>
            <a:p>
              <a:r>
                <a:rPr lang="en-US" sz="1050" dirty="0">
                  <a:solidFill>
                    <a:schemeClr val="tx1"/>
                  </a:solidFill>
                </a:rPr>
                <a:t>5.1 The role of the finance function. The purpose of the finance function • The influence of the finance function on business activity</a:t>
              </a:r>
              <a:endParaRPr lang="en-GB" sz="1050" dirty="0">
                <a:solidFill>
                  <a:schemeClr val="tx1"/>
                </a:solidFill>
              </a:endParaRPr>
            </a:p>
          </p:txBody>
        </p:sp>
      </p:grpSp>
      <p:cxnSp>
        <p:nvCxnSpPr>
          <p:cNvPr id="162" name="Straight Connector 161">
            <a:extLst>
              <a:ext uri="{FF2B5EF4-FFF2-40B4-BE49-F238E27FC236}">
                <a16:creationId xmlns:a16="http://schemas.microsoft.com/office/drawing/2014/main" id="{D56C0F95-779A-4C16-8912-ED8FDABEDADD}"/>
              </a:ext>
            </a:extLst>
          </p:cNvPr>
          <p:cNvCxnSpPr>
            <a:cxnSpLocks/>
            <a:endCxn id="163" idx="5"/>
          </p:cNvCxnSpPr>
          <p:nvPr/>
        </p:nvCxnSpPr>
        <p:spPr>
          <a:xfrm flipH="1" flipV="1">
            <a:off x="3505220" y="6855020"/>
            <a:ext cx="494582" cy="1408562"/>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id="{B9188D71-B3BF-4A80-9346-4D73D2F885D1}"/>
              </a:ext>
            </a:extLst>
          </p:cNvPr>
          <p:cNvSpPr/>
          <p:nvPr/>
        </p:nvSpPr>
        <p:spPr>
          <a:xfrm>
            <a:off x="3301518" y="6636196"/>
            <a:ext cx="238652" cy="256368"/>
          </a:xfrm>
          <a:prstGeom prst="ellipse">
            <a:avLst/>
          </a:prstGeom>
          <a:solidFill>
            <a:srgbClr val="FF99FF"/>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ounded Rectangle 107">
            <a:extLst>
              <a:ext uri="{FF2B5EF4-FFF2-40B4-BE49-F238E27FC236}">
                <a16:creationId xmlns:a16="http://schemas.microsoft.com/office/drawing/2014/main" id="{06614D5E-7A82-49BF-B5D5-02F996BB8C56}"/>
              </a:ext>
            </a:extLst>
          </p:cNvPr>
          <p:cNvSpPr/>
          <p:nvPr/>
        </p:nvSpPr>
        <p:spPr>
          <a:xfrm>
            <a:off x="3679961" y="8161181"/>
            <a:ext cx="2269124" cy="1256840"/>
          </a:xfrm>
          <a:prstGeom prst="roundRect">
            <a:avLst/>
          </a:prstGeom>
          <a:solidFill>
            <a:srgbClr val="FF99FF"/>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5.2 Sources of finance. </a:t>
            </a:r>
            <a:r>
              <a:rPr lang="en-US" sz="1050" dirty="0">
                <a:solidFill>
                  <a:schemeClr val="tx1"/>
                </a:solidFill>
              </a:rPr>
              <a:t>The reasons businesses need finance. Ways of raising finance How and why different sources of finance are suitable for new and established businesses</a:t>
            </a:r>
            <a:endParaRPr lang="en-GB" sz="1050" dirty="0">
              <a:solidFill>
                <a:schemeClr val="tx1"/>
              </a:solidFill>
            </a:endParaRPr>
          </a:p>
        </p:txBody>
      </p:sp>
      <p:cxnSp>
        <p:nvCxnSpPr>
          <p:cNvPr id="164" name="Straight Connector 163">
            <a:extLst>
              <a:ext uri="{FF2B5EF4-FFF2-40B4-BE49-F238E27FC236}">
                <a16:creationId xmlns:a16="http://schemas.microsoft.com/office/drawing/2014/main" id="{F685C1A4-F06E-4819-95EC-09C8C6FD382F}"/>
              </a:ext>
            </a:extLst>
          </p:cNvPr>
          <p:cNvCxnSpPr>
            <a:cxnSpLocks/>
          </p:cNvCxnSpPr>
          <p:nvPr/>
        </p:nvCxnSpPr>
        <p:spPr>
          <a:xfrm flipH="1" flipV="1">
            <a:off x="2629802" y="6697133"/>
            <a:ext cx="444956" cy="671405"/>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EBE47665-A2DA-4551-B67A-CEB1FC89F5E3}"/>
              </a:ext>
            </a:extLst>
          </p:cNvPr>
          <p:cNvSpPr/>
          <p:nvPr/>
        </p:nvSpPr>
        <p:spPr>
          <a:xfrm>
            <a:off x="2490000" y="6449031"/>
            <a:ext cx="238652" cy="256368"/>
          </a:xfrm>
          <a:prstGeom prst="ellipse">
            <a:avLst/>
          </a:prstGeom>
          <a:solidFill>
            <a:srgbClr val="FF99FF"/>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Rounded Rectangle 107">
            <a:extLst>
              <a:ext uri="{FF2B5EF4-FFF2-40B4-BE49-F238E27FC236}">
                <a16:creationId xmlns:a16="http://schemas.microsoft.com/office/drawing/2014/main" id="{E971FAE5-5E68-47CB-9803-D04F71467FC5}"/>
              </a:ext>
            </a:extLst>
          </p:cNvPr>
          <p:cNvSpPr/>
          <p:nvPr/>
        </p:nvSpPr>
        <p:spPr>
          <a:xfrm>
            <a:off x="1591835" y="6999956"/>
            <a:ext cx="2004763" cy="2485484"/>
          </a:xfrm>
          <a:prstGeom prst="roundRect">
            <a:avLst/>
          </a:prstGeom>
          <a:solidFill>
            <a:srgbClr val="FF99FF"/>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rPr>
              <a:t>5.3 Revenue, costs, profit and loss. The concept of revenue, costs and profit and loss in business and their importance in business decision- making. The different costs in operating a business. Calculation of costs and revenue. Calculation of profit/loss. Calculation and interpretation of profitability ratios. Calculation and interpretation of average rate of return</a:t>
            </a:r>
            <a:endParaRPr lang="en-GB" sz="1050" dirty="0">
              <a:solidFill>
                <a:schemeClr val="tx1"/>
              </a:solidFill>
            </a:endParaRPr>
          </a:p>
        </p:txBody>
      </p:sp>
      <p:sp>
        <p:nvSpPr>
          <p:cNvPr id="177" name="TextBox 176">
            <a:extLst>
              <a:ext uri="{FF2B5EF4-FFF2-40B4-BE49-F238E27FC236}">
                <a16:creationId xmlns:a16="http://schemas.microsoft.com/office/drawing/2014/main" id="{B3D0560B-2F21-4027-8F10-9C410BC9B4D3}"/>
              </a:ext>
            </a:extLst>
          </p:cNvPr>
          <p:cNvSpPr txBox="1"/>
          <p:nvPr/>
        </p:nvSpPr>
        <p:spPr>
          <a:xfrm>
            <a:off x="3165559" y="2641746"/>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LO4</a:t>
            </a:r>
            <a:endParaRPr lang="en-GB" sz="2000" b="1" dirty="0">
              <a:solidFill>
                <a:schemeClr val="bg1"/>
              </a:solidFill>
              <a:latin typeface="Century Gothic" panose="020B0502020202020204" pitchFamily="34" charset="0"/>
            </a:endParaRPr>
          </a:p>
        </p:txBody>
      </p:sp>
      <p:sp>
        <p:nvSpPr>
          <p:cNvPr id="178" name="TextBox 177">
            <a:extLst>
              <a:ext uri="{FF2B5EF4-FFF2-40B4-BE49-F238E27FC236}">
                <a16:creationId xmlns:a16="http://schemas.microsoft.com/office/drawing/2014/main" id="{BB57D245-294E-45BA-8F79-FD776FDEA573}"/>
              </a:ext>
            </a:extLst>
          </p:cNvPr>
          <p:cNvSpPr txBox="1"/>
          <p:nvPr/>
        </p:nvSpPr>
        <p:spPr>
          <a:xfrm>
            <a:off x="1739433" y="2848069"/>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LO2</a:t>
            </a:r>
            <a:endParaRPr lang="en-GB" sz="2000" b="1" dirty="0">
              <a:solidFill>
                <a:schemeClr val="bg1"/>
              </a:solidFill>
              <a:latin typeface="Century Gothic" panose="020B0502020202020204" pitchFamily="34" charset="0"/>
            </a:endParaRPr>
          </a:p>
        </p:txBody>
      </p:sp>
      <p:sp>
        <p:nvSpPr>
          <p:cNvPr id="179" name="TextBox 178">
            <a:extLst>
              <a:ext uri="{FF2B5EF4-FFF2-40B4-BE49-F238E27FC236}">
                <a16:creationId xmlns:a16="http://schemas.microsoft.com/office/drawing/2014/main" id="{3A8BE39D-1372-469A-912B-D05F5404DA1A}"/>
              </a:ext>
            </a:extLst>
          </p:cNvPr>
          <p:cNvSpPr txBox="1"/>
          <p:nvPr/>
        </p:nvSpPr>
        <p:spPr>
          <a:xfrm>
            <a:off x="6068118" y="2710518"/>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LO3</a:t>
            </a:r>
            <a:endParaRPr lang="en-GB" sz="2000" b="1" dirty="0">
              <a:solidFill>
                <a:schemeClr val="bg1"/>
              </a:solidFill>
              <a:latin typeface="Century Gothic" panose="020B0502020202020204" pitchFamily="34" charset="0"/>
            </a:endParaRPr>
          </a:p>
        </p:txBody>
      </p:sp>
      <p:cxnSp>
        <p:nvCxnSpPr>
          <p:cNvPr id="181" name="Straight Connector 180">
            <a:extLst>
              <a:ext uri="{FF2B5EF4-FFF2-40B4-BE49-F238E27FC236}">
                <a16:creationId xmlns:a16="http://schemas.microsoft.com/office/drawing/2014/main" id="{6165356D-A78F-409D-8823-37B248B047E9}"/>
              </a:ext>
            </a:extLst>
          </p:cNvPr>
          <p:cNvCxnSpPr>
            <a:cxnSpLocks/>
            <a:stCxn id="183" idx="7"/>
          </p:cNvCxnSpPr>
          <p:nvPr/>
        </p:nvCxnSpPr>
        <p:spPr>
          <a:xfrm flipV="1">
            <a:off x="2378322" y="2338577"/>
            <a:ext cx="436509" cy="401604"/>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82" name="Rounded Rectangle 107">
            <a:extLst>
              <a:ext uri="{FF2B5EF4-FFF2-40B4-BE49-F238E27FC236}">
                <a16:creationId xmlns:a16="http://schemas.microsoft.com/office/drawing/2014/main" id="{7F71134D-097B-460D-A472-C1754F8DDDB6}"/>
              </a:ext>
            </a:extLst>
          </p:cNvPr>
          <p:cNvSpPr/>
          <p:nvPr/>
        </p:nvSpPr>
        <p:spPr>
          <a:xfrm>
            <a:off x="2720225" y="1369988"/>
            <a:ext cx="2182093" cy="1021158"/>
          </a:xfrm>
          <a:prstGeom prst="roundRect">
            <a:avLst/>
          </a:prstGeom>
          <a:solidFill>
            <a:schemeClr val="accent1">
              <a:lumMod val="20000"/>
              <a:lumOff val="8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GB" sz="1050" dirty="0">
                <a:solidFill>
                  <a:schemeClr val="tx1"/>
                </a:solidFill>
              </a:rPr>
              <a:t>6.2 The economic climate. </a:t>
            </a:r>
            <a:r>
              <a:rPr lang="en-US" sz="1050" dirty="0">
                <a:solidFill>
                  <a:schemeClr val="tx1"/>
                </a:solidFill>
              </a:rPr>
              <a:t>The economic climate and its impact on businesses</a:t>
            </a:r>
            <a:endParaRPr lang="en-GB" sz="1050" dirty="0">
              <a:solidFill>
                <a:schemeClr val="tx1"/>
              </a:solidFill>
            </a:endParaRPr>
          </a:p>
        </p:txBody>
      </p:sp>
      <p:sp>
        <p:nvSpPr>
          <p:cNvPr id="183" name="Oval 182">
            <a:extLst>
              <a:ext uri="{FF2B5EF4-FFF2-40B4-BE49-F238E27FC236}">
                <a16:creationId xmlns:a16="http://schemas.microsoft.com/office/drawing/2014/main" id="{8427A587-DE50-4DD4-9AA3-21022938444C}"/>
              </a:ext>
            </a:extLst>
          </p:cNvPr>
          <p:cNvSpPr/>
          <p:nvPr/>
        </p:nvSpPr>
        <p:spPr>
          <a:xfrm>
            <a:off x="2174620" y="2708519"/>
            <a:ext cx="238652" cy="216203"/>
          </a:xfrm>
          <a:prstGeom prst="ellipse">
            <a:avLst/>
          </a:prstGeom>
          <a:solidFill>
            <a:srgbClr val="CCCCFF"/>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p:nvSpPr>
        <p:spPr>
          <a:xfrm>
            <a:off x="4038542" y="5956419"/>
            <a:ext cx="109032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a:t>
            </a:r>
            <a:r>
              <a:rPr lang="en-GB" dirty="0">
                <a:solidFill>
                  <a:schemeClr val="tx1"/>
                </a:solidFill>
                <a:latin typeface="Century Gothic" panose="020B0502020202020204" pitchFamily="34" charset="0"/>
              </a:rPr>
              <a:t>nit </a:t>
            </a:r>
          </a:p>
          <a:p>
            <a:pPr algn="ctr"/>
            <a:r>
              <a:rPr lang="en-US" sz="4000" b="1" dirty="0">
                <a:solidFill>
                  <a:schemeClr val="tx1"/>
                </a:solidFill>
                <a:latin typeface="Century Gothic" panose="020B0502020202020204" pitchFamily="34" charset="0"/>
              </a:rPr>
              <a:t>2</a:t>
            </a:r>
            <a:endParaRPr lang="en-GB" sz="4000" b="1" dirty="0">
              <a:solidFill>
                <a:schemeClr val="tx1"/>
              </a:solidFill>
              <a:latin typeface="Century Gothic" panose="020B0502020202020204" pitchFamily="34" charset="0"/>
            </a:endParaRPr>
          </a:p>
        </p:txBody>
      </p:sp>
      <p:grpSp>
        <p:nvGrpSpPr>
          <p:cNvPr id="140" name="Group 139">
            <a:extLst>
              <a:ext uri="{FF2B5EF4-FFF2-40B4-BE49-F238E27FC236}">
                <a16:creationId xmlns:a16="http://schemas.microsoft.com/office/drawing/2014/main" id="{DBBA1873-F084-4ADD-B0EE-053CCD9F2BB2}"/>
              </a:ext>
            </a:extLst>
          </p:cNvPr>
          <p:cNvGrpSpPr/>
          <p:nvPr/>
        </p:nvGrpSpPr>
        <p:grpSpPr>
          <a:xfrm>
            <a:off x="701900" y="4193847"/>
            <a:ext cx="2795495" cy="1663660"/>
            <a:chOff x="-144240" y="5038220"/>
            <a:chExt cx="1147092" cy="521075"/>
          </a:xfrm>
          <a:solidFill>
            <a:srgbClr val="FF99FF"/>
          </a:solidFill>
        </p:grpSpPr>
        <p:grpSp>
          <p:nvGrpSpPr>
            <p:cNvPr id="141" name="Group 140">
              <a:extLst>
                <a:ext uri="{FF2B5EF4-FFF2-40B4-BE49-F238E27FC236}">
                  <a16:creationId xmlns:a16="http://schemas.microsoft.com/office/drawing/2014/main" id="{4D090350-4A4F-4F98-8559-F792442DD3D3}"/>
                </a:ext>
              </a:extLst>
            </p:cNvPr>
            <p:cNvGrpSpPr/>
            <p:nvPr/>
          </p:nvGrpSpPr>
          <p:grpSpPr>
            <a:xfrm>
              <a:off x="-30880" y="5038220"/>
              <a:ext cx="1033732" cy="521075"/>
              <a:chOff x="220932" y="4858568"/>
              <a:chExt cx="1033732" cy="521075"/>
            </a:xfrm>
            <a:grpFill/>
          </p:grpSpPr>
          <p:cxnSp>
            <p:nvCxnSpPr>
              <p:cNvPr id="156" name="Straight Connector 155">
                <a:extLst>
                  <a:ext uri="{FF2B5EF4-FFF2-40B4-BE49-F238E27FC236}">
                    <a16:creationId xmlns:a16="http://schemas.microsoft.com/office/drawing/2014/main" id="{90F78695-3134-44FC-A06B-8004AB13D879}"/>
                  </a:ext>
                </a:extLst>
              </p:cNvPr>
              <p:cNvCxnSpPr>
                <a:cxnSpLocks/>
              </p:cNvCxnSpPr>
              <p:nvPr/>
            </p:nvCxnSpPr>
            <p:spPr>
              <a:xfrm flipH="1">
                <a:off x="220932" y="5219396"/>
                <a:ext cx="503533" cy="25072"/>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58" name="Rounded Rectangle 107">
                <a:extLst>
                  <a:ext uri="{FF2B5EF4-FFF2-40B4-BE49-F238E27FC236}">
                    <a16:creationId xmlns:a16="http://schemas.microsoft.com/office/drawing/2014/main" id="{27D9397D-8B3E-4D34-862E-3BB01D16B54C}"/>
                  </a:ext>
                </a:extLst>
              </p:cNvPr>
              <p:cNvSpPr/>
              <p:nvPr/>
            </p:nvSpPr>
            <p:spPr>
              <a:xfrm>
                <a:off x="475271" y="4858568"/>
                <a:ext cx="779393" cy="521075"/>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rPr>
                  <a:t>Learning:</a:t>
                </a:r>
              </a:p>
              <a:p>
                <a:r>
                  <a:rPr lang="en-US" sz="1050" dirty="0">
                    <a:solidFill>
                      <a:schemeClr val="tx1"/>
                    </a:solidFill>
                  </a:rPr>
                  <a:t>5.5 Cash and cash flow. The importance of cash to a business. The difference between cash and profit. The usefulness of cash flow forecasting to a business  Completion of cash flow forecasts</a:t>
                </a:r>
              </a:p>
            </p:txBody>
          </p:sp>
        </p:grpSp>
        <p:sp>
          <p:nvSpPr>
            <p:cNvPr id="142" name="Oval 141">
              <a:extLst>
                <a:ext uri="{FF2B5EF4-FFF2-40B4-BE49-F238E27FC236}">
                  <a16:creationId xmlns:a16="http://schemas.microsoft.com/office/drawing/2014/main" id="{D02E3388-8C3C-4478-BCC0-31AD09A690BF}"/>
                </a:ext>
              </a:extLst>
            </p:cNvPr>
            <p:cNvSpPr/>
            <p:nvPr/>
          </p:nvSpPr>
          <p:spPr>
            <a:xfrm>
              <a:off x="-144240" y="5376486"/>
              <a:ext cx="127430" cy="95988"/>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61" name="Oval 160">
            <a:extLst>
              <a:ext uri="{FF2B5EF4-FFF2-40B4-BE49-F238E27FC236}">
                <a16:creationId xmlns:a16="http://schemas.microsoft.com/office/drawing/2014/main" id="{D6347256-AE44-485A-B236-85AE246F5301}"/>
              </a:ext>
            </a:extLst>
          </p:cNvPr>
          <p:cNvSpPr/>
          <p:nvPr/>
        </p:nvSpPr>
        <p:spPr>
          <a:xfrm>
            <a:off x="3939435" y="2449113"/>
            <a:ext cx="127695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a:t>
            </a:r>
            <a:r>
              <a:rPr lang="en-GB" dirty="0">
                <a:solidFill>
                  <a:schemeClr val="tx1"/>
                </a:solidFill>
                <a:latin typeface="Century Gothic" panose="020B0502020202020204" pitchFamily="34" charset="0"/>
              </a:rPr>
              <a:t>nit</a:t>
            </a:r>
          </a:p>
          <a:p>
            <a:pPr algn="ctr"/>
            <a:r>
              <a:rPr lang="en-US" sz="4000" b="1" dirty="0">
                <a:solidFill>
                  <a:schemeClr val="tx1"/>
                </a:solidFill>
                <a:latin typeface="Century Gothic" panose="020B0502020202020204" pitchFamily="34" charset="0"/>
              </a:rPr>
              <a:t>2.3</a:t>
            </a:r>
            <a:endParaRPr lang="en-GB" sz="4000" b="1" dirty="0">
              <a:solidFill>
                <a:schemeClr val="tx1"/>
              </a:solidFill>
              <a:latin typeface="Century Gothic" panose="020B0502020202020204" pitchFamily="34" charset="0"/>
            </a:endParaRPr>
          </a:p>
        </p:txBody>
      </p:sp>
      <p:sp>
        <p:nvSpPr>
          <p:cNvPr id="172" name="Oval 171">
            <a:extLst>
              <a:ext uri="{FF2B5EF4-FFF2-40B4-BE49-F238E27FC236}">
                <a16:creationId xmlns:a16="http://schemas.microsoft.com/office/drawing/2014/main" id="{690C0F2E-84F5-4201-9CB1-9BA4683CF286}"/>
              </a:ext>
            </a:extLst>
          </p:cNvPr>
          <p:cNvSpPr/>
          <p:nvPr/>
        </p:nvSpPr>
        <p:spPr>
          <a:xfrm>
            <a:off x="3953517" y="5947820"/>
            <a:ext cx="127695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a:t>
            </a:r>
            <a:r>
              <a:rPr lang="en-GB" dirty="0">
                <a:solidFill>
                  <a:schemeClr val="tx1"/>
                </a:solidFill>
                <a:latin typeface="Century Gothic" panose="020B0502020202020204" pitchFamily="34" charset="0"/>
              </a:rPr>
              <a:t>nit</a:t>
            </a:r>
          </a:p>
          <a:p>
            <a:pPr algn="ctr"/>
            <a:r>
              <a:rPr lang="en-US" sz="4000" b="1" dirty="0">
                <a:solidFill>
                  <a:schemeClr val="tx1"/>
                </a:solidFill>
                <a:latin typeface="Century Gothic" panose="020B0502020202020204" pitchFamily="34" charset="0"/>
              </a:rPr>
              <a:t>2.2</a:t>
            </a:r>
            <a:endParaRPr lang="en-GB" sz="4000" b="1" dirty="0">
              <a:solidFill>
                <a:schemeClr val="tx1"/>
              </a:solidFill>
              <a:latin typeface="Century Gothic" panose="020B0502020202020204" pitchFamily="34" charset="0"/>
            </a:endParaRPr>
          </a:p>
        </p:txBody>
      </p:sp>
      <p:sp>
        <p:nvSpPr>
          <p:cNvPr id="174" name="TextBox 173">
            <a:extLst>
              <a:ext uri="{FF2B5EF4-FFF2-40B4-BE49-F238E27FC236}">
                <a16:creationId xmlns:a16="http://schemas.microsoft.com/office/drawing/2014/main" id="{E7D528DD-648E-4591-A053-CA2C4638B2BA}"/>
              </a:ext>
            </a:extLst>
          </p:cNvPr>
          <p:cNvSpPr txBox="1"/>
          <p:nvPr/>
        </p:nvSpPr>
        <p:spPr>
          <a:xfrm>
            <a:off x="591969" y="4933697"/>
            <a:ext cx="776558" cy="400110"/>
          </a:xfrm>
          <a:prstGeom prst="rect">
            <a:avLst/>
          </a:prstGeom>
          <a:noFill/>
        </p:spPr>
        <p:txBody>
          <a:bodyPr wrap="square" rtlCol="0">
            <a:spAutoFit/>
          </a:bodyPr>
          <a:lstStyle/>
          <a:p>
            <a:r>
              <a:rPr lang="en-US" sz="2000" b="1" dirty="0">
                <a:latin typeface="Century Gothic" panose="020B0502020202020204" pitchFamily="34" charset="0"/>
              </a:rPr>
              <a:t>LO5</a:t>
            </a:r>
            <a:endParaRPr lang="en-GB" sz="2000" b="1" dirty="0">
              <a:latin typeface="Century Gothic" panose="020B0502020202020204" pitchFamily="34" charset="0"/>
            </a:endParaRPr>
          </a:p>
        </p:txBody>
      </p:sp>
      <p:sp>
        <p:nvSpPr>
          <p:cNvPr id="114" name="Oval 113">
            <a:extLst>
              <a:ext uri="{FF2B5EF4-FFF2-40B4-BE49-F238E27FC236}">
                <a16:creationId xmlns:a16="http://schemas.microsoft.com/office/drawing/2014/main" id="{1DF74C7C-C3F4-4A01-8279-2431F0D8362F}"/>
              </a:ext>
            </a:extLst>
          </p:cNvPr>
          <p:cNvSpPr/>
          <p:nvPr/>
        </p:nvSpPr>
        <p:spPr>
          <a:xfrm>
            <a:off x="5872507" y="2896250"/>
            <a:ext cx="238652" cy="256368"/>
          </a:xfrm>
          <a:prstGeom prst="ellipse">
            <a:avLst/>
          </a:prstGeom>
          <a:solidFill>
            <a:srgbClr val="CCCCFF"/>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ounded Rectangle 107">
            <a:extLst>
              <a:ext uri="{FF2B5EF4-FFF2-40B4-BE49-F238E27FC236}">
                <a16:creationId xmlns:a16="http://schemas.microsoft.com/office/drawing/2014/main" id="{767DD0C7-AEF0-4F62-9883-D401BE465ECE}"/>
              </a:ext>
            </a:extLst>
          </p:cNvPr>
          <p:cNvSpPr/>
          <p:nvPr/>
        </p:nvSpPr>
        <p:spPr>
          <a:xfrm>
            <a:off x="3587332" y="3638148"/>
            <a:ext cx="5024511" cy="1131506"/>
          </a:xfrm>
          <a:prstGeom prst="roundRect">
            <a:avLst/>
          </a:prstGeom>
          <a:solidFill>
            <a:schemeClr val="accent1">
              <a:lumMod val="20000"/>
              <a:lumOff val="8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US" sz="1050" dirty="0">
                <a:solidFill>
                  <a:schemeClr val="tx1"/>
                </a:solidFill>
              </a:rPr>
              <a:t>6.4 The interdependent nature of business. the interdependent nature of business operations, finance, marketing and human resources within a business context. How these interdependencies underpin business decision making. The impact of risk and reward on business activity. The use of financial information in measuring and understanding business performance and decision making.</a:t>
            </a:r>
            <a:endParaRPr lang="en-GB" sz="1050" dirty="0">
              <a:solidFill>
                <a:schemeClr val="tx1"/>
              </a:solidFill>
            </a:endParaRPr>
          </a:p>
        </p:txBody>
      </p:sp>
    </p:spTree>
    <p:extLst>
      <p:ext uri="{BB962C8B-B14F-4D97-AF65-F5344CB8AC3E}">
        <p14:creationId xmlns:p14="http://schemas.microsoft.com/office/powerpoint/2010/main" val="226399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976D5B15FEC542A8C10688C9FA50AF" ma:contentTypeVersion="5" ma:contentTypeDescription="Create a new document." ma:contentTypeScope="" ma:versionID="69e0696002c837df349150c89bc79485">
  <xsd:schema xmlns:xsd="http://www.w3.org/2001/XMLSchema" xmlns:xs="http://www.w3.org/2001/XMLSchema" xmlns:p="http://schemas.microsoft.com/office/2006/metadata/properties" xmlns:ns2="a57879d6-0bae-4870-b27c-485ed9deed7e" xmlns:ns3="05ebb6a7-91c1-43db-84b5-04ceac9131af" targetNamespace="http://schemas.microsoft.com/office/2006/metadata/properties" ma:root="true" ma:fieldsID="ecddd8dc5662f3032f1813c274bd5d3f" ns2:_="" ns3:_="">
    <xsd:import namespace="a57879d6-0bae-4870-b27c-485ed9deed7e"/>
    <xsd:import namespace="05ebb6a7-91c1-43db-84b5-04ceac9131a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879d6-0bae-4870-b27c-485ed9deed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ebb6a7-91c1-43db-84b5-04ceac9131a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6CD02A-F117-41E4-ABC5-39F68260BB28}"/>
</file>

<file path=customXml/itemProps2.xml><?xml version="1.0" encoding="utf-8"?>
<ds:datastoreItem xmlns:ds="http://schemas.openxmlformats.org/officeDocument/2006/customXml" ds:itemID="{29F1730E-E03C-4602-A7C5-911A6F47C530}"/>
</file>

<file path=customXml/itemProps3.xml><?xml version="1.0" encoding="utf-8"?>
<ds:datastoreItem xmlns:ds="http://schemas.openxmlformats.org/officeDocument/2006/customXml" ds:itemID="{BFC2C292-6715-4DD3-ADFE-D54E0F378702}"/>
</file>

<file path=docProps/app.xml><?xml version="1.0" encoding="utf-8"?>
<Properties xmlns="http://schemas.openxmlformats.org/officeDocument/2006/extended-properties" xmlns:vt="http://schemas.openxmlformats.org/officeDocument/2006/docPropsVTypes">
  <Template>Office Theme</Template>
  <TotalTime>3300</TotalTime>
  <Words>1100</Words>
  <Application>Microsoft Office PowerPoint</Application>
  <PresentationFormat>A3 Paper (297x420 mm)</PresentationFormat>
  <Paragraphs>159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Century Gothic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Coad</dc:creator>
  <cp:lastModifiedBy>Tom Waugh</cp:lastModifiedBy>
  <cp:revision>132</cp:revision>
  <cp:lastPrinted>2022-07-18T12:05:49Z</cp:lastPrinted>
  <dcterms:created xsi:type="dcterms:W3CDTF">2020-02-27T18:15:42Z</dcterms:created>
  <dcterms:modified xsi:type="dcterms:W3CDTF">2023-07-14T13:23:39Z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0x010100A8976D5B15FEC542A8C10688C9FA50AF</vt:lpwstr>
  </property>
</Properties>
</file>