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8" r:id="rId5"/>
    <p:sldId id="259" r:id="rId6"/>
  </p:sldIdLst>
  <p:sldSz cx="9601200" cy="12801600" type="A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Waugh" initials="TW" lastIdx="1" clrIdx="0">
    <p:extLst>
      <p:ext uri="{19B8F6BF-5375-455C-9EA6-DF929625EA0E}">
        <p15:presenceInfo xmlns:p15="http://schemas.microsoft.com/office/powerpoint/2012/main" userId="S-1-5-21-4228362168-1972258968-2422338399-76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7D1"/>
    <a:srgbClr val="B1F7FC"/>
    <a:srgbClr val="FFC000"/>
    <a:srgbClr val="9F18D2"/>
    <a:srgbClr val="9900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EEC5D-86D3-A3FF-9BDF-3C9BB7610D9D}" v="1" dt="2023-07-14T13:27:16.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7" autoAdjust="0"/>
    <p:restoredTop sz="94660"/>
  </p:normalViewPr>
  <p:slideViewPr>
    <p:cSldViewPr snapToGrid="0">
      <p:cViewPr>
        <p:scale>
          <a:sx n="130" d="100"/>
          <a:sy n="130" d="100"/>
        </p:scale>
        <p:origin x="756" y="-2694"/>
      </p:cViewPr>
      <p:guideLst>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Waugh" userId="S::tom.waugh@rugbyfreesecondary.co.uk::562d2f01-6564-4d9b-a8ec-9a176de1dba2" providerId="AD" clId="Web-{0CEEEC5D-86D3-A3FF-9BDF-3C9BB7610D9D}"/>
    <pc:docChg chg="modSld">
      <pc:chgData name="Tom Waugh" userId="S::tom.waugh@rugbyfreesecondary.co.uk::562d2f01-6564-4d9b-a8ec-9a176de1dba2" providerId="AD" clId="Web-{0CEEEC5D-86D3-A3FF-9BDF-3C9BB7610D9D}" dt="2023-07-14T13:27:16.137" v="0" actId="14100"/>
      <pc:docMkLst>
        <pc:docMk/>
      </pc:docMkLst>
      <pc:sldChg chg="modSp">
        <pc:chgData name="Tom Waugh" userId="S::tom.waugh@rugbyfreesecondary.co.uk::562d2f01-6564-4d9b-a8ec-9a176de1dba2" providerId="AD" clId="Web-{0CEEEC5D-86D3-A3FF-9BDF-3C9BB7610D9D}" dt="2023-07-14T13:27:16.137" v="0" actId="14100"/>
        <pc:sldMkLst>
          <pc:docMk/>
          <pc:sldMk cId="2089569354" sldId="259"/>
        </pc:sldMkLst>
        <pc:spChg chg="mod">
          <ac:chgData name="Tom Waugh" userId="S::tom.waugh@rugbyfreesecondary.co.uk::562d2f01-6564-4d9b-a8ec-9a176de1dba2" providerId="AD" clId="Web-{0CEEEC5D-86D3-A3FF-9BDF-3C9BB7610D9D}" dt="2023-07-14T13:27:16.137" v="0" actId="14100"/>
          <ac:spMkLst>
            <pc:docMk/>
            <pc:sldMk cId="2089569354" sldId="259"/>
            <ac:spMk id="48" creationId="{33E1AA70-A2EF-4875-93AB-C20E3F19E1F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385770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428922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270867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202418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374247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382346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305277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230681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127120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395396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a:t>Click icon to add picture</a:t>
            </a:r>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p:cNvSpPr>
            <a:spLocks noGrp="1"/>
          </p:cNvSpPr>
          <p:nvPr>
            <p:ph type="dt" sz="half" idx="10"/>
          </p:nvPr>
        </p:nvSpPr>
        <p:spPr/>
        <p:txBody>
          <a:bodyPr/>
          <a:lstStyle/>
          <a:p>
            <a:fld id="{ACC0C4A8-5652-4B7E-82EB-2A4A470C3957}" type="datetimeFigureOut">
              <a:rPr lang="en-GB" smtClean="0"/>
              <a:t>14/07/2023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8936E3-2A18-4322-A27A-AB077B7BA572}" type="slidenum">
              <a:rPr lang="en-GB" smtClean="0"/>
              <a:t>‹#›</a:t>
            </a:fld>
            <a:endParaRPr lang="en-GB" dirty="0"/>
          </a:p>
        </p:txBody>
      </p:sp>
    </p:spTree>
    <p:extLst>
      <p:ext uri="{BB962C8B-B14F-4D97-AF65-F5344CB8AC3E}">
        <p14:creationId xmlns:p14="http://schemas.microsoft.com/office/powerpoint/2010/main" val="59336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ACC0C4A8-5652-4B7E-82EB-2A4A470C3957}" type="datetimeFigureOut">
              <a:rPr lang="en-GB" smtClean="0"/>
              <a:t>14/07/2023</a:t>
            </a:fld>
            <a:endParaRPr lang="en-GB" dirty="0"/>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C08936E3-2A18-4322-A27A-AB077B7BA572}" type="slidenum">
              <a:rPr lang="en-GB" smtClean="0"/>
              <a:t>‹#›</a:t>
            </a:fld>
            <a:endParaRPr lang="en-GB" dirty="0"/>
          </a:p>
        </p:txBody>
      </p:sp>
    </p:spTree>
    <p:extLst>
      <p:ext uri="{BB962C8B-B14F-4D97-AF65-F5344CB8AC3E}">
        <p14:creationId xmlns:p14="http://schemas.microsoft.com/office/powerpoint/2010/main" val="3864170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624479" y="2089704"/>
            <a:ext cx="7954855" cy="7924976"/>
          </a:xfrm>
          <a:custGeom>
            <a:avLst/>
            <a:gdLst>
              <a:gd name="connsiteX0" fmla="*/ 547466 w 5402434"/>
              <a:gd name="connsiteY0" fmla="*/ 5866666 h 5990266"/>
              <a:gd name="connsiteX1" fmla="*/ 4846751 w 5402434"/>
              <a:gd name="connsiteY1" fmla="*/ 5850624 h 5990266"/>
              <a:gd name="connsiteX2" fmla="*/ 4878835 w 5402434"/>
              <a:gd name="connsiteY2" fmla="*/ 4454961 h 5990266"/>
              <a:gd name="connsiteX3" fmla="*/ 547466 w 5402434"/>
              <a:gd name="connsiteY3" fmla="*/ 4454961 h 5990266"/>
              <a:gd name="connsiteX4" fmla="*/ 531424 w 5402434"/>
              <a:gd name="connsiteY4" fmla="*/ 3011171 h 5990266"/>
              <a:gd name="connsiteX5" fmla="*/ 4830709 w 5402434"/>
              <a:gd name="connsiteY5" fmla="*/ 2995129 h 5990266"/>
              <a:gd name="connsiteX6" fmla="*/ 4878835 w 5402434"/>
              <a:gd name="connsiteY6" fmla="*/ 1551340 h 5990266"/>
              <a:gd name="connsiteX7" fmla="*/ 531424 w 5402434"/>
              <a:gd name="connsiteY7" fmla="*/ 1583424 h 5990266"/>
              <a:gd name="connsiteX8" fmla="*/ 563509 w 5402434"/>
              <a:gd name="connsiteY8" fmla="*/ 107550 h 5990266"/>
              <a:gd name="connsiteX9" fmla="*/ 4878835 w 5402434"/>
              <a:gd name="connsiteY9" fmla="*/ 123592 h 5990266"/>
              <a:gd name="connsiteX0" fmla="*/ 547466 w 5402434"/>
              <a:gd name="connsiteY0" fmla="*/ 5759116 h 5882716"/>
              <a:gd name="connsiteX1" fmla="*/ 4846751 w 5402434"/>
              <a:gd name="connsiteY1" fmla="*/ 5743074 h 5882716"/>
              <a:gd name="connsiteX2" fmla="*/ 4878835 w 5402434"/>
              <a:gd name="connsiteY2" fmla="*/ 4347411 h 5882716"/>
              <a:gd name="connsiteX3" fmla="*/ 547466 w 5402434"/>
              <a:gd name="connsiteY3" fmla="*/ 4347411 h 5882716"/>
              <a:gd name="connsiteX4" fmla="*/ 531424 w 5402434"/>
              <a:gd name="connsiteY4" fmla="*/ 2903621 h 5882716"/>
              <a:gd name="connsiteX5" fmla="*/ 4830709 w 5402434"/>
              <a:gd name="connsiteY5" fmla="*/ 2887579 h 5882716"/>
              <a:gd name="connsiteX6" fmla="*/ 4878835 w 5402434"/>
              <a:gd name="connsiteY6" fmla="*/ 1443790 h 5882716"/>
              <a:gd name="connsiteX7" fmla="*/ 531424 w 5402434"/>
              <a:gd name="connsiteY7" fmla="*/ 1475874 h 5882716"/>
              <a:gd name="connsiteX8" fmla="*/ 563509 w 5402434"/>
              <a:gd name="connsiteY8" fmla="*/ 0 h 5882716"/>
              <a:gd name="connsiteX0" fmla="*/ 547466 w 5402434"/>
              <a:gd name="connsiteY0" fmla="*/ 5759116 h 5882716"/>
              <a:gd name="connsiteX1" fmla="*/ 4846751 w 5402434"/>
              <a:gd name="connsiteY1" fmla="*/ 5743074 h 5882716"/>
              <a:gd name="connsiteX2" fmla="*/ 4878835 w 5402434"/>
              <a:gd name="connsiteY2" fmla="*/ 4347411 h 5882716"/>
              <a:gd name="connsiteX3" fmla="*/ 547466 w 5402434"/>
              <a:gd name="connsiteY3" fmla="*/ 4347411 h 5882716"/>
              <a:gd name="connsiteX4" fmla="*/ 531424 w 5402434"/>
              <a:gd name="connsiteY4" fmla="*/ 2903621 h 5882716"/>
              <a:gd name="connsiteX5" fmla="*/ 4830709 w 5402434"/>
              <a:gd name="connsiteY5" fmla="*/ 2887579 h 5882716"/>
              <a:gd name="connsiteX6" fmla="*/ 4878835 w 5402434"/>
              <a:gd name="connsiteY6" fmla="*/ 1443790 h 5882716"/>
              <a:gd name="connsiteX7" fmla="*/ 563509 w 5402434"/>
              <a:gd name="connsiteY7" fmla="*/ 0 h 5882716"/>
              <a:gd name="connsiteX0" fmla="*/ 547466 w 5402434"/>
              <a:gd name="connsiteY0" fmla="*/ 5759116 h 5882716"/>
              <a:gd name="connsiteX1" fmla="*/ 4846751 w 5402434"/>
              <a:gd name="connsiteY1" fmla="*/ 5743074 h 5882716"/>
              <a:gd name="connsiteX2" fmla="*/ 4878835 w 5402434"/>
              <a:gd name="connsiteY2" fmla="*/ 4347411 h 5882716"/>
              <a:gd name="connsiteX3" fmla="*/ 547466 w 5402434"/>
              <a:gd name="connsiteY3" fmla="*/ 4347411 h 5882716"/>
              <a:gd name="connsiteX4" fmla="*/ 531424 w 5402434"/>
              <a:gd name="connsiteY4" fmla="*/ 2903621 h 5882716"/>
              <a:gd name="connsiteX5" fmla="*/ 4830709 w 5402434"/>
              <a:gd name="connsiteY5" fmla="*/ 2887579 h 5882716"/>
              <a:gd name="connsiteX6" fmla="*/ 563509 w 5402434"/>
              <a:gd name="connsiteY6" fmla="*/ 0 h 5882716"/>
              <a:gd name="connsiteX0" fmla="*/ 547466 w 5402434"/>
              <a:gd name="connsiteY0" fmla="*/ 2907842 h 3031442"/>
              <a:gd name="connsiteX1" fmla="*/ 4846751 w 5402434"/>
              <a:gd name="connsiteY1" fmla="*/ 2891800 h 3031442"/>
              <a:gd name="connsiteX2" fmla="*/ 4878835 w 5402434"/>
              <a:gd name="connsiteY2" fmla="*/ 1496137 h 3031442"/>
              <a:gd name="connsiteX3" fmla="*/ 547466 w 5402434"/>
              <a:gd name="connsiteY3" fmla="*/ 1496137 h 3031442"/>
              <a:gd name="connsiteX4" fmla="*/ 531424 w 5402434"/>
              <a:gd name="connsiteY4" fmla="*/ 52347 h 3031442"/>
              <a:gd name="connsiteX5" fmla="*/ 4830709 w 5402434"/>
              <a:gd name="connsiteY5" fmla="*/ 36305 h 3031442"/>
              <a:gd name="connsiteX0" fmla="*/ 567522 w 5422490"/>
              <a:gd name="connsiteY0" fmla="*/ 2900202 h 3023802"/>
              <a:gd name="connsiteX1" fmla="*/ 4866807 w 5422490"/>
              <a:gd name="connsiteY1" fmla="*/ 2884160 h 3023802"/>
              <a:gd name="connsiteX2" fmla="*/ 4898891 w 5422490"/>
              <a:gd name="connsiteY2" fmla="*/ 1488497 h 3023802"/>
              <a:gd name="connsiteX3" fmla="*/ 567522 w 5422490"/>
              <a:gd name="connsiteY3" fmla="*/ 1488497 h 3023802"/>
              <a:gd name="connsiteX4" fmla="*/ 551480 w 5422490"/>
              <a:gd name="connsiteY4" fmla="*/ 44707 h 3023802"/>
              <a:gd name="connsiteX5" fmla="*/ 5166632 w 5422490"/>
              <a:gd name="connsiteY5" fmla="*/ 97896 h 3023802"/>
              <a:gd name="connsiteX0" fmla="*/ 567522 w 5422490"/>
              <a:gd name="connsiteY0" fmla="*/ 2802306 h 2925906"/>
              <a:gd name="connsiteX1" fmla="*/ 4866807 w 5422490"/>
              <a:gd name="connsiteY1" fmla="*/ 2786264 h 2925906"/>
              <a:gd name="connsiteX2" fmla="*/ 4898891 w 5422490"/>
              <a:gd name="connsiteY2" fmla="*/ 1390601 h 2925906"/>
              <a:gd name="connsiteX3" fmla="*/ 567522 w 5422490"/>
              <a:gd name="connsiteY3" fmla="*/ 1390601 h 2925906"/>
              <a:gd name="connsiteX4" fmla="*/ 551480 w 5422490"/>
              <a:gd name="connsiteY4" fmla="*/ 154504 h 2925906"/>
              <a:gd name="connsiteX5" fmla="*/ 5166632 w 5422490"/>
              <a:gd name="connsiteY5" fmla="*/ 0 h 2925906"/>
              <a:gd name="connsiteX0" fmla="*/ 567522 w 5422490"/>
              <a:gd name="connsiteY0" fmla="*/ 2802306 h 2863696"/>
              <a:gd name="connsiteX1" fmla="*/ 4866807 w 5422490"/>
              <a:gd name="connsiteY1" fmla="*/ 2647802 h 2863696"/>
              <a:gd name="connsiteX2" fmla="*/ 4898891 w 5422490"/>
              <a:gd name="connsiteY2" fmla="*/ 1390601 h 2863696"/>
              <a:gd name="connsiteX3" fmla="*/ 567522 w 5422490"/>
              <a:gd name="connsiteY3" fmla="*/ 1390601 h 2863696"/>
              <a:gd name="connsiteX4" fmla="*/ 551480 w 5422490"/>
              <a:gd name="connsiteY4" fmla="*/ 154504 h 2863696"/>
              <a:gd name="connsiteX5" fmla="*/ 5166632 w 5422490"/>
              <a:gd name="connsiteY5" fmla="*/ 0 h 2863696"/>
              <a:gd name="connsiteX0" fmla="*/ 0 w 5613185"/>
              <a:gd name="connsiteY0" fmla="*/ 2493913 h 2717079"/>
              <a:gd name="connsiteX1" fmla="*/ 5012909 w 5613185"/>
              <a:gd name="connsiteY1" fmla="*/ 2647802 h 2717079"/>
              <a:gd name="connsiteX2" fmla="*/ 5044993 w 5613185"/>
              <a:gd name="connsiteY2" fmla="*/ 1390601 h 2717079"/>
              <a:gd name="connsiteX3" fmla="*/ 713624 w 5613185"/>
              <a:gd name="connsiteY3" fmla="*/ 1390601 h 2717079"/>
              <a:gd name="connsiteX4" fmla="*/ 697582 w 5613185"/>
              <a:gd name="connsiteY4" fmla="*/ 154504 h 2717079"/>
              <a:gd name="connsiteX5" fmla="*/ 5312734 w 5613185"/>
              <a:gd name="connsiteY5" fmla="*/ 0 h 2717079"/>
              <a:gd name="connsiteX0" fmla="*/ 0 w 5666354"/>
              <a:gd name="connsiteY0" fmla="*/ 2493913 h 2707598"/>
              <a:gd name="connsiteX1" fmla="*/ 5012909 w 5666354"/>
              <a:gd name="connsiteY1" fmla="*/ 2647802 h 2707598"/>
              <a:gd name="connsiteX2" fmla="*/ 5138583 w 5666354"/>
              <a:gd name="connsiteY2" fmla="*/ 1522770 h 2707598"/>
              <a:gd name="connsiteX3" fmla="*/ 713624 w 5666354"/>
              <a:gd name="connsiteY3" fmla="*/ 1390601 h 2707598"/>
              <a:gd name="connsiteX4" fmla="*/ 697582 w 5666354"/>
              <a:gd name="connsiteY4" fmla="*/ 154504 h 2707598"/>
              <a:gd name="connsiteX5" fmla="*/ 5312734 w 5666354"/>
              <a:gd name="connsiteY5" fmla="*/ 0 h 2707598"/>
              <a:gd name="connsiteX0" fmla="*/ 0 w 5653951"/>
              <a:gd name="connsiteY0" fmla="*/ 2714194 h 2797160"/>
              <a:gd name="connsiteX1" fmla="*/ 5001210 w 5653951"/>
              <a:gd name="connsiteY1" fmla="*/ 2647802 h 2797160"/>
              <a:gd name="connsiteX2" fmla="*/ 5126884 w 5653951"/>
              <a:gd name="connsiteY2" fmla="*/ 1522770 h 2797160"/>
              <a:gd name="connsiteX3" fmla="*/ 701925 w 5653951"/>
              <a:gd name="connsiteY3" fmla="*/ 1390601 h 2797160"/>
              <a:gd name="connsiteX4" fmla="*/ 685883 w 5653951"/>
              <a:gd name="connsiteY4" fmla="*/ 154504 h 2797160"/>
              <a:gd name="connsiteX5" fmla="*/ 5301035 w 5653951"/>
              <a:gd name="connsiteY5" fmla="*/ 0 h 2797160"/>
              <a:gd name="connsiteX0" fmla="*/ 0 w 5712781"/>
              <a:gd name="connsiteY0" fmla="*/ 2714194 h 2880262"/>
              <a:gd name="connsiteX1" fmla="*/ 5106500 w 5712781"/>
              <a:gd name="connsiteY1" fmla="*/ 2786264 h 2880262"/>
              <a:gd name="connsiteX2" fmla="*/ 5126884 w 5712781"/>
              <a:gd name="connsiteY2" fmla="*/ 1522770 h 2880262"/>
              <a:gd name="connsiteX3" fmla="*/ 701925 w 5712781"/>
              <a:gd name="connsiteY3" fmla="*/ 1390601 h 2880262"/>
              <a:gd name="connsiteX4" fmla="*/ 685883 w 5712781"/>
              <a:gd name="connsiteY4" fmla="*/ 154504 h 2880262"/>
              <a:gd name="connsiteX5" fmla="*/ 5301035 w 5712781"/>
              <a:gd name="connsiteY5" fmla="*/ 0 h 2880262"/>
              <a:gd name="connsiteX0" fmla="*/ 0 w 5712781"/>
              <a:gd name="connsiteY0" fmla="*/ 2959649 h 3125717"/>
              <a:gd name="connsiteX1" fmla="*/ 5106500 w 5712781"/>
              <a:gd name="connsiteY1" fmla="*/ 3031719 h 3125717"/>
              <a:gd name="connsiteX2" fmla="*/ 5126884 w 5712781"/>
              <a:gd name="connsiteY2" fmla="*/ 1768225 h 3125717"/>
              <a:gd name="connsiteX3" fmla="*/ 701925 w 5712781"/>
              <a:gd name="connsiteY3" fmla="*/ 1636056 h 3125717"/>
              <a:gd name="connsiteX4" fmla="*/ 685883 w 5712781"/>
              <a:gd name="connsiteY4" fmla="*/ 399959 h 3125717"/>
              <a:gd name="connsiteX5" fmla="*/ 5359528 w 5712781"/>
              <a:gd name="connsiteY5" fmla="*/ 0 h 3125717"/>
              <a:gd name="connsiteX0" fmla="*/ 0 w 5712781"/>
              <a:gd name="connsiteY0" fmla="*/ 2959649 h 3125717"/>
              <a:gd name="connsiteX1" fmla="*/ 5106500 w 5712781"/>
              <a:gd name="connsiteY1" fmla="*/ 3031719 h 3125717"/>
              <a:gd name="connsiteX2" fmla="*/ 5126884 w 5712781"/>
              <a:gd name="connsiteY2" fmla="*/ 1768225 h 3125717"/>
              <a:gd name="connsiteX3" fmla="*/ 701925 w 5712781"/>
              <a:gd name="connsiteY3" fmla="*/ 1636056 h 3125717"/>
              <a:gd name="connsiteX4" fmla="*/ 685883 w 5712781"/>
              <a:gd name="connsiteY4" fmla="*/ 399959 h 3125717"/>
              <a:gd name="connsiteX5" fmla="*/ 4414575 w 5712781"/>
              <a:gd name="connsiteY5" fmla="*/ 351192 h 3125717"/>
              <a:gd name="connsiteX6" fmla="*/ 5359528 w 5712781"/>
              <a:gd name="connsiteY6" fmla="*/ 0 h 3125717"/>
              <a:gd name="connsiteX0" fmla="*/ 0 w 5699327"/>
              <a:gd name="connsiteY0" fmla="*/ 2959649 h 3054625"/>
              <a:gd name="connsiteX1" fmla="*/ 5083103 w 5699327"/>
              <a:gd name="connsiteY1" fmla="*/ 2918432 h 3054625"/>
              <a:gd name="connsiteX2" fmla="*/ 5126884 w 5699327"/>
              <a:gd name="connsiteY2" fmla="*/ 1768225 h 3054625"/>
              <a:gd name="connsiteX3" fmla="*/ 701925 w 5699327"/>
              <a:gd name="connsiteY3" fmla="*/ 1636056 h 3054625"/>
              <a:gd name="connsiteX4" fmla="*/ 685883 w 5699327"/>
              <a:gd name="connsiteY4" fmla="*/ 399959 h 3054625"/>
              <a:gd name="connsiteX5" fmla="*/ 4414575 w 5699327"/>
              <a:gd name="connsiteY5" fmla="*/ 351192 h 3054625"/>
              <a:gd name="connsiteX6" fmla="*/ 5359528 w 5699327"/>
              <a:gd name="connsiteY6" fmla="*/ 0 h 30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9327" h="3054625">
                <a:moveTo>
                  <a:pt x="0" y="2959649"/>
                </a:moveTo>
                <a:cubicBezTo>
                  <a:pt x="1788695" y="3069270"/>
                  <a:pt x="4228622" y="3117003"/>
                  <a:pt x="5083103" y="2918432"/>
                </a:cubicBezTo>
                <a:cubicBezTo>
                  <a:pt x="5937584" y="2719861"/>
                  <a:pt x="5857080" y="1981954"/>
                  <a:pt x="5126884" y="1768225"/>
                </a:cubicBezTo>
                <a:cubicBezTo>
                  <a:pt x="4396688" y="1554496"/>
                  <a:pt x="1442092" y="1864100"/>
                  <a:pt x="701925" y="1636056"/>
                </a:cubicBezTo>
                <a:cubicBezTo>
                  <a:pt x="-38242" y="1408012"/>
                  <a:pt x="67108" y="614103"/>
                  <a:pt x="685883" y="399959"/>
                </a:cubicBezTo>
                <a:cubicBezTo>
                  <a:pt x="1304658" y="185815"/>
                  <a:pt x="3635634" y="417852"/>
                  <a:pt x="4414575" y="351192"/>
                </a:cubicBezTo>
                <a:cubicBezTo>
                  <a:pt x="5193516" y="284532"/>
                  <a:pt x="5182538" y="44896"/>
                  <a:pt x="5359528" y="0"/>
                </a:cubicBezTo>
              </a:path>
            </a:pathLst>
          </a:custGeom>
          <a:solidFill>
            <a:schemeClr val="bg1"/>
          </a:solidFill>
          <a:ln w="762000">
            <a:gradFill flip="none" rotWithShape="1">
              <a:gsLst>
                <a:gs pos="0">
                  <a:srgbClr val="CCCCFF"/>
                </a:gs>
                <a:gs pos="100000">
                  <a:srgbClr val="9900CC"/>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cxnSp>
        <p:nvCxnSpPr>
          <p:cNvPr id="22" name="Straight Arrow Connector 21"/>
          <p:cNvCxnSpPr>
            <a:cxnSpLocks/>
          </p:cNvCxnSpPr>
          <p:nvPr/>
        </p:nvCxnSpPr>
        <p:spPr>
          <a:xfrm flipV="1">
            <a:off x="8452974" y="1386712"/>
            <a:ext cx="756813" cy="450180"/>
          </a:xfrm>
          <a:prstGeom prst="straightConnector1">
            <a:avLst/>
          </a:prstGeom>
          <a:ln w="508000">
            <a:solidFill>
              <a:srgbClr val="9F18D2"/>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038543" y="2391197"/>
            <a:ext cx="109032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a:t>
            </a:r>
          </a:p>
          <a:p>
            <a:pPr algn="ctr"/>
            <a:r>
              <a:rPr lang="en-US" sz="4000" b="1" dirty="0">
                <a:solidFill>
                  <a:schemeClr val="tx1"/>
                </a:solidFill>
                <a:latin typeface="Century Gothic" panose="020B0502020202020204" pitchFamily="34" charset="0"/>
              </a:rPr>
              <a:t>3</a:t>
            </a:r>
            <a:endParaRPr lang="en-GB" sz="4000" b="1" dirty="0">
              <a:solidFill>
                <a:schemeClr val="tx1"/>
              </a:solidFill>
              <a:latin typeface="Century Gothic" panose="020B0502020202020204" pitchFamily="34" charset="0"/>
            </a:endParaRPr>
          </a:p>
        </p:txBody>
      </p:sp>
      <p:sp>
        <p:nvSpPr>
          <p:cNvPr id="45" name="TextBox 44"/>
          <p:cNvSpPr txBox="1"/>
          <p:nvPr/>
        </p:nvSpPr>
        <p:spPr>
          <a:xfrm>
            <a:off x="0" y="145161"/>
            <a:ext cx="9545695" cy="1107996"/>
          </a:xfrm>
          <a:prstGeom prst="rect">
            <a:avLst/>
          </a:prstGeom>
          <a:noFill/>
        </p:spPr>
        <p:txBody>
          <a:bodyPr wrap="square" lIns="91440" tIns="45720" rIns="91440" bIns="45720" rtlCol="0" anchor="t">
            <a:spAutoFit/>
          </a:bodyPr>
          <a:lstStyle/>
          <a:p>
            <a:pPr algn="ctr"/>
            <a:r>
              <a:rPr lang="en-GB" sz="3300" b="1" dirty="0">
                <a:latin typeface="Century Gothic"/>
              </a:rPr>
              <a:t>Yr 12 Cam Tech L3 Business </a:t>
            </a:r>
            <a:r>
              <a:rPr lang="en-GB" sz="3300" dirty="0">
                <a:latin typeface="Century Gothic"/>
              </a:rPr>
              <a:t>Curriculum Roadmap</a:t>
            </a:r>
          </a:p>
        </p:txBody>
      </p:sp>
      <p:pic>
        <p:nvPicPr>
          <p:cNvPr id="47" name="Picture 46"/>
          <p:cNvPicPr>
            <a:picLocks noChangeAspect="1"/>
          </p:cNvPicPr>
          <p:nvPr/>
        </p:nvPicPr>
        <p:blipFill>
          <a:blip r:embed="rId2">
            <a:extLst>
              <a:ext uri="{BEBA8EAE-BF5A-486C-A8C5-ECC9F3942E4B}">
                <a14:imgProps xmlns:a14="http://schemas.microsoft.com/office/drawing/2010/main">
                  <a14:imgLayer r:embed="rId3">
                    <a14:imgEffect>
                      <a14:backgroundRemoval t="0" b="100000" l="0" r="99609"/>
                    </a14:imgEffect>
                  </a14:imgLayer>
                </a14:imgProps>
              </a:ext>
            </a:extLst>
          </a:blip>
          <a:stretch>
            <a:fillRect/>
          </a:stretch>
        </p:blipFill>
        <p:spPr>
          <a:xfrm flipH="1">
            <a:off x="-1785242" y="2030847"/>
            <a:ext cx="626056" cy="626056"/>
          </a:xfrm>
          <a:prstGeom prst="rect">
            <a:avLst/>
          </a:prstGeom>
        </p:spPr>
      </p:pic>
      <p:sp>
        <p:nvSpPr>
          <p:cNvPr id="63" name="TextBox 62"/>
          <p:cNvSpPr txBox="1"/>
          <p:nvPr/>
        </p:nvSpPr>
        <p:spPr>
          <a:xfrm rot="200891">
            <a:off x="734501" y="9598639"/>
            <a:ext cx="1696865" cy="400110"/>
          </a:xfrm>
          <a:prstGeom prst="rect">
            <a:avLst/>
          </a:prstGeom>
          <a:noFill/>
        </p:spPr>
        <p:txBody>
          <a:bodyPr wrap="square" rtlCol="0">
            <a:spAutoFit/>
          </a:bodyPr>
          <a:lstStyle/>
          <a:p>
            <a:r>
              <a:rPr lang="en-US" sz="2000" b="1" dirty="0">
                <a:latin typeface="Century Gothic" panose="020B0502020202020204" pitchFamily="34" charset="0"/>
              </a:rPr>
              <a:t>LO1</a:t>
            </a:r>
            <a:endParaRPr lang="en-GB" sz="2000" b="1" dirty="0">
              <a:latin typeface="Century Gothic" panose="020B0502020202020204" pitchFamily="34" charset="0"/>
            </a:endParaRPr>
          </a:p>
        </p:txBody>
      </p:sp>
      <p:sp>
        <p:nvSpPr>
          <p:cNvPr id="73" name="TextBox 72"/>
          <p:cNvSpPr txBox="1"/>
          <p:nvPr/>
        </p:nvSpPr>
        <p:spPr>
          <a:xfrm>
            <a:off x="-1418505" y="8828753"/>
            <a:ext cx="1689522" cy="338554"/>
          </a:xfrm>
          <a:prstGeom prst="rect">
            <a:avLst/>
          </a:prstGeom>
          <a:noFill/>
        </p:spPr>
        <p:txBody>
          <a:bodyPr wrap="square" rtlCol="0">
            <a:spAutoFit/>
          </a:bodyPr>
          <a:lstStyle/>
          <a:p>
            <a:r>
              <a:rPr lang="en-US" sz="1600" dirty="0">
                <a:latin typeface="Century Gothic" panose="020B0502020202020204" pitchFamily="34" charset="0"/>
              </a:rPr>
              <a:t>A</a:t>
            </a:r>
            <a:r>
              <a:rPr lang="en-GB" sz="1600" dirty="0">
                <a:latin typeface="Century Gothic" panose="020B0502020202020204" pitchFamily="34" charset="0"/>
              </a:rPr>
              <a:t>ssessment:</a:t>
            </a:r>
          </a:p>
        </p:txBody>
      </p:sp>
      <p:sp>
        <p:nvSpPr>
          <p:cNvPr id="79" name="TextBox 78"/>
          <p:cNvSpPr txBox="1"/>
          <p:nvPr/>
        </p:nvSpPr>
        <p:spPr>
          <a:xfrm rot="20664212">
            <a:off x="-2013122" y="3096703"/>
            <a:ext cx="1974388" cy="338554"/>
          </a:xfrm>
          <a:prstGeom prst="rect">
            <a:avLst/>
          </a:prstGeom>
          <a:noFill/>
        </p:spPr>
        <p:txBody>
          <a:bodyPr wrap="square" rtlCol="0">
            <a:spAutoFit/>
          </a:bodyPr>
          <a:lstStyle/>
          <a:p>
            <a:r>
              <a:rPr lang="en-US" sz="1600" dirty="0">
                <a:latin typeface="Century Gothic" panose="020B0502020202020204" pitchFamily="34" charset="0"/>
              </a:rPr>
              <a:t>A</a:t>
            </a:r>
            <a:r>
              <a:rPr lang="en-GB" sz="1600" dirty="0">
                <a:latin typeface="Century Gothic" panose="020B0502020202020204" pitchFamily="34" charset="0"/>
              </a:rPr>
              <a:t>ssessment:</a:t>
            </a:r>
          </a:p>
        </p:txBody>
      </p:sp>
      <p:sp>
        <p:nvSpPr>
          <p:cNvPr id="80" name="TextBox 79"/>
          <p:cNvSpPr txBox="1"/>
          <p:nvPr/>
        </p:nvSpPr>
        <p:spPr>
          <a:xfrm rot="21442522">
            <a:off x="-1441397" y="4748835"/>
            <a:ext cx="1974388" cy="400110"/>
          </a:xfrm>
          <a:prstGeom prst="rect">
            <a:avLst/>
          </a:prstGeom>
          <a:noFill/>
        </p:spPr>
        <p:txBody>
          <a:bodyPr wrap="square" rtlCol="0">
            <a:spAutoFit/>
          </a:bodyPr>
          <a:lstStyle/>
          <a:p>
            <a:pPr algn="ctr"/>
            <a:r>
              <a:rPr lang="en-US" sz="2000" dirty="0">
                <a:latin typeface="Century Gothic" panose="020B0502020202020204" pitchFamily="34" charset="0"/>
              </a:rPr>
              <a:t>Unit: </a:t>
            </a:r>
            <a:endParaRPr lang="en-GB" sz="2000" dirty="0">
              <a:latin typeface="Century Gothic" panose="020B0502020202020204" pitchFamily="34" charset="0"/>
            </a:endParaRPr>
          </a:p>
        </p:txBody>
      </p:sp>
      <p:grpSp>
        <p:nvGrpSpPr>
          <p:cNvPr id="11" name="Group 10">
            <a:extLst>
              <a:ext uri="{FF2B5EF4-FFF2-40B4-BE49-F238E27FC236}">
                <a16:creationId xmlns:a16="http://schemas.microsoft.com/office/drawing/2014/main" id="{E50E9C8C-19AE-4D0C-895F-DB6110A95B92}"/>
              </a:ext>
            </a:extLst>
          </p:cNvPr>
          <p:cNvGrpSpPr/>
          <p:nvPr/>
        </p:nvGrpSpPr>
        <p:grpSpPr>
          <a:xfrm>
            <a:off x="5007585" y="10010797"/>
            <a:ext cx="1532291" cy="1790132"/>
            <a:chOff x="-1535546" y="4746066"/>
            <a:chExt cx="1262339" cy="2149312"/>
          </a:xfrm>
        </p:grpSpPr>
        <p:sp>
          <p:nvSpPr>
            <p:cNvPr id="106" name="Oval 105"/>
            <p:cNvSpPr/>
            <p:nvPr/>
          </p:nvSpPr>
          <p:spPr>
            <a:xfrm>
              <a:off x="-682444" y="4746066"/>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49B317A8-EFD6-451C-AD4C-7B658CB93F43}"/>
                </a:ext>
              </a:extLst>
            </p:cNvPr>
            <p:cNvGrpSpPr/>
            <p:nvPr/>
          </p:nvGrpSpPr>
          <p:grpSpPr>
            <a:xfrm>
              <a:off x="-1535546" y="4901337"/>
              <a:ext cx="1262339" cy="1994041"/>
              <a:chOff x="-1283734" y="4721685"/>
              <a:chExt cx="1262339" cy="1994041"/>
            </a:xfrm>
          </p:grpSpPr>
          <p:cxnSp>
            <p:nvCxnSpPr>
              <p:cNvPr id="107" name="Straight Connector 106"/>
              <p:cNvCxnSpPr>
                <a:cxnSpLocks/>
                <a:endCxn id="108" idx="0"/>
              </p:cNvCxnSpPr>
              <p:nvPr/>
            </p:nvCxnSpPr>
            <p:spPr>
              <a:xfrm flipH="1">
                <a:off x="-652564" y="4721685"/>
                <a:ext cx="321553" cy="390737"/>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08" name="Rounded Rectangle 107"/>
              <p:cNvSpPr/>
              <p:nvPr/>
            </p:nvSpPr>
            <p:spPr>
              <a:xfrm>
                <a:off x="-1283734" y="5112421"/>
                <a:ext cx="1262339" cy="1603305"/>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US" sz="1050" dirty="0">
                    <a:solidFill>
                      <a:schemeClr val="tx1"/>
                    </a:solidFill>
                  </a:rPr>
                  <a:t>O</a:t>
                </a:r>
                <a:r>
                  <a:rPr lang="en-GB" sz="1050" dirty="0">
                    <a:solidFill>
                      <a:schemeClr val="tx1"/>
                    </a:solidFill>
                  </a:rPr>
                  <a:t>organisational structures, different types, elements and their impact on organisations</a:t>
                </a:r>
              </a:p>
              <a:p>
                <a:endParaRPr lang="en-GB" sz="1050" dirty="0">
                  <a:solidFill>
                    <a:schemeClr val="tx1"/>
                  </a:solidFill>
                </a:endParaRPr>
              </a:p>
              <a:p>
                <a:r>
                  <a:rPr lang="en-GB" sz="1050" dirty="0">
                    <a:solidFill>
                      <a:schemeClr val="tx1"/>
                    </a:solidFill>
                  </a:rPr>
                  <a:t> </a:t>
                </a:r>
              </a:p>
            </p:txBody>
          </p:sp>
        </p:grpSp>
      </p:grpSp>
      <p:pic>
        <p:nvPicPr>
          <p:cNvPr id="2" name="Picture 2" descr="Icon&#10;&#10;Description automatically generated">
            <a:extLst>
              <a:ext uri="{FF2B5EF4-FFF2-40B4-BE49-F238E27FC236}">
                <a16:creationId xmlns:a16="http://schemas.microsoft.com/office/drawing/2014/main" id="{F5A26905-CD01-4AC4-8B0A-77A3179F6B80}"/>
              </a:ext>
            </a:extLst>
          </p:cNvPr>
          <p:cNvPicPr>
            <a:picLocks noChangeAspect="1"/>
          </p:cNvPicPr>
          <p:nvPr/>
        </p:nvPicPr>
        <p:blipFill>
          <a:blip r:embed="rId4"/>
          <a:stretch>
            <a:fillRect/>
          </a:stretch>
        </p:blipFill>
        <p:spPr>
          <a:xfrm>
            <a:off x="6837208" y="11841939"/>
            <a:ext cx="467912" cy="474894"/>
          </a:xfrm>
          <a:prstGeom prst="rect">
            <a:avLst/>
          </a:prstGeom>
        </p:spPr>
      </p:pic>
      <p:pic>
        <p:nvPicPr>
          <p:cNvPr id="3" name="Picture 3" descr="Icon&#10;&#10;Description automatically generated">
            <a:extLst>
              <a:ext uri="{FF2B5EF4-FFF2-40B4-BE49-F238E27FC236}">
                <a16:creationId xmlns:a16="http://schemas.microsoft.com/office/drawing/2014/main" id="{D9D0E8AC-A41F-4FB7-8394-5CFBF23FF552}"/>
              </a:ext>
            </a:extLst>
          </p:cNvPr>
          <p:cNvPicPr>
            <a:picLocks noChangeAspect="1"/>
          </p:cNvPicPr>
          <p:nvPr/>
        </p:nvPicPr>
        <p:blipFill>
          <a:blip r:embed="rId5"/>
          <a:stretch>
            <a:fillRect/>
          </a:stretch>
        </p:blipFill>
        <p:spPr>
          <a:xfrm>
            <a:off x="5288357" y="11842899"/>
            <a:ext cx="474896" cy="474894"/>
          </a:xfrm>
          <a:prstGeom prst="rect">
            <a:avLst/>
          </a:prstGeom>
        </p:spPr>
      </p:pic>
      <p:pic>
        <p:nvPicPr>
          <p:cNvPr id="4" name="Picture 4" descr="Icon&#10;&#10;Description automatically generated">
            <a:extLst>
              <a:ext uri="{FF2B5EF4-FFF2-40B4-BE49-F238E27FC236}">
                <a16:creationId xmlns:a16="http://schemas.microsoft.com/office/drawing/2014/main" id="{444B7654-949E-46A7-A879-10A5ED9BBE45}"/>
              </a:ext>
            </a:extLst>
          </p:cNvPr>
          <p:cNvPicPr>
            <a:picLocks noChangeAspect="1"/>
          </p:cNvPicPr>
          <p:nvPr/>
        </p:nvPicPr>
        <p:blipFill>
          <a:blip r:embed="rId6"/>
          <a:stretch>
            <a:fillRect/>
          </a:stretch>
        </p:blipFill>
        <p:spPr>
          <a:xfrm>
            <a:off x="8356486" y="11833073"/>
            <a:ext cx="474896" cy="474894"/>
          </a:xfrm>
          <a:prstGeom prst="rect">
            <a:avLst/>
          </a:prstGeom>
        </p:spPr>
      </p:pic>
      <p:pic>
        <p:nvPicPr>
          <p:cNvPr id="5" name="Picture 5" descr="Icon&#10;&#10;Description automatically generated">
            <a:extLst>
              <a:ext uri="{FF2B5EF4-FFF2-40B4-BE49-F238E27FC236}">
                <a16:creationId xmlns:a16="http://schemas.microsoft.com/office/drawing/2014/main" id="{13C4C83C-A96F-464A-A58E-79CB51EDBF64}"/>
              </a:ext>
            </a:extLst>
          </p:cNvPr>
          <p:cNvPicPr>
            <a:picLocks noChangeAspect="1"/>
          </p:cNvPicPr>
          <p:nvPr/>
        </p:nvPicPr>
        <p:blipFill>
          <a:blip r:embed="rId7"/>
          <a:stretch>
            <a:fillRect/>
          </a:stretch>
        </p:blipFill>
        <p:spPr>
          <a:xfrm>
            <a:off x="2159844" y="11830918"/>
            <a:ext cx="474896" cy="474894"/>
          </a:xfrm>
          <a:prstGeom prst="rect">
            <a:avLst/>
          </a:prstGeom>
        </p:spPr>
      </p:pic>
      <p:pic>
        <p:nvPicPr>
          <p:cNvPr id="6" name="Picture 6" descr="Logo, icon&#10;&#10;Description automatically generated">
            <a:extLst>
              <a:ext uri="{FF2B5EF4-FFF2-40B4-BE49-F238E27FC236}">
                <a16:creationId xmlns:a16="http://schemas.microsoft.com/office/drawing/2014/main" id="{B9C71129-572C-4EA9-AB1F-CF38E7F450CD}"/>
              </a:ext>
            </a:extLst>
          </p:cNvPr>
          <p:cNvPicPr>
            <a:picLocks noChangeAspect="1"/>
          </p:cNvPicPr>
          <p:nvPr/>
        </p:nvPicPr>
        <p:blipFill>
          <a:blip r:embed="rId8"/>
          <a:stretch>
            <a:fillRect/>
          </a:stretch>
        </p:blipFill>
        <p:spPr>
          <a:xfrm>
            <a:off x="610204" y="11834272"/>
            <a:ext cx="474896" cy="474894"/>
          </a:xfrm>
          <a:prstGeom prst="rect">
            <a:avLst/>
          </a:prstGeom>
        </p:spPr>
      </p:pic>
      <p:pic>
        <p:nvPicPr>
          <p:cNvPr id="7" name="Picture 7" descr="Icon&#10;&#10;Description automatically generated">
            <a:extLst>
              <a:ext uri="{FF2B5EF4-FFF2-40B4-BE49-F238E27FC236}">
                <a16:creationId xmlns:a16="http://schemas.microsoft.com/office/drawing/2014/main" id="{940017D4-1275-405E-B8AC-4907618C3320}"/>
              </a:ext>
            </a:extLst>
          </p:cNvPr>
          <p:cNvPicPr>
            <a:picLocks noChangeAspect="1"/>
          </p:cNvPicPr>
          <p:nvPr/>
        </p:nvPicPr>
        <p:blipFill>
          <a:blip r:embed="rId9"/>
          <a:stretch>
            <a:fillRect/>
          </a:stretch>
        </p:blipFill>
        <p:spPr>
          <a:xfrm>
            <a:off x="3763639" y="11842898"/>
            <a:ext cx="474896" cy="474894"/>
          </a:xfrm>
          <a:prstGeom prst="rect">
            <a:avLst/>
          </a:prstGeom>
        </p:spPr>
      </p:pic>
      <p:graphicFrame>
        <p:nvGraphicFramePr>
          <p:cNvPr id="8" name="Table 8">
            <a:extLst>
              <a:ext uri="{FF2B5EF4-FFF2-40B4-BE49-F238E27FC236}">
                <a16:creationId xmlns:a16="http://schemas.microsoft.com/office/drawing/2014/main" id="{A2152CCC-4C3A-4261-AEF1-431A1541BC4E}"/>
              </a:ext>
            </a:extLst>
          </p:cNvPr>
          <p:cNvGraphicFramePr>
            <a:graphicFrameLocks noGrp="1"/>
          </p:cNvGraphicFramePr>
          <p:nvPr/>
        </p:nvGraphicFramePr>
        <p:xfrm>
          <a:off x="139700" y="12369800"/>
          <a:ext cx="9312384" cy="457200"/>
        </p:xfrm>
        <a:graphic>
          <a:graphicData uri="http://schemas.openxmlformats.org/drawingml/2006/table">
            <a:tbl>
              <a:tblPr firstRow="1" bandRow="1">
                <a:tableStyleId>{5C22544A-7EE6-4342-B048-85BDC9FD1C3A}</a:tableStyleId>
              </a:tblPr>
              <a:tblGrid>
                <a:gridCol w="1552064">
                  <a:extLst>
                    <a:ext uri="{9D8B030D-6E8A-4147-A177-3AD203B41FA5}">
                      <a16:colId xmlns:a16="http://schemas.microsoft.com/office/drawing/2014/main" val="810119476"/>
                    </a:ext>
                  </a:extLst>
                </a:gridCol>
                <a:gridCol w="1552064">
                  <a:extLst>
                    <a:ext uri="{9D8B030D-6E8A-4147-A177-3AD203B41FA5}">
                      <a16:colId xmlns:a16="http://schemas.microsoft.com/office/drawing/2014/main" val="2961773527"/>
                    </a:ext>
                  </a:extLst>
                </a:gridCol>
                <a:gridCol w="1552064">
                  <a:extLst>
                    <a:ext uri="{9D8B030D-6E8A-4147-A177-3AD203B41FA5}">
                      <a16:colId xmlns:a16="http://schemas.microsoft.com/office/drawing/2014/main" val="1409152755"/>
                    </a:ext>
                  </a:extLst>
                </a:gridCol>
                <a:gridCol w="1552064">
                  <a:extLst>
                    <a:ext uri="{9D8B030D-6E8A-4147-A177-3AD203B41FA5}">
                      <a16:colId xmlns:a16="http://schemas.microsoft.com/office/drawing/2014/main" val="3558461847"/>
                    </a:ext>
                  </a:extLst>
                </a:gridCol>
                <a:gridCol w="1552064">
                  <a:extLst>
                    <a:ext uri="{9D8B030D-6E8A-4147-A177-3AD203B41FA5}">
                      <a16:colId xmlns:a16="http://schemas.microsoft.com/office/drawing/2014/main" val="1759410140"/>
                    </a:ext>
                  </a:extLst>
                </a:gridCol>
                <a:gridCol w="1552064">
                  <a:extLst>
                    <a:ext uri="{9D8B030D-6E8A-4147-A177-3AD203B41FA5}">
                      <a16:colId xmlns:a16="http://schemas.microsoft.com/office/drawing/2014/main" val="3338535450"/>
                    </a:ext>
                  </a:extLst>
                </a:gridCol>
              </a:tblGrid>
              <a:tr h="457200">
                <a:tc>
                  <a:txBody>
                    <a:bodyPr/>
                    <a:lstStyle/>
                    <a:p>
                      <a:pPr algn="ctr"/>
                      <a:r>
                        <a:rPr lang="en-GB" sz="1600" dirty="0">
                          <a:solidFill>
                            <a:schemeClr val="tx1"/>
                          </a:solidFill>
                          <a:latin typeface="Century Gothic"/>
                        </a:rPr>
                        <a:t>Resilience </a:t>
                      </a:r>
                    </a:p>
                  </a:txBody>
                  <a:tcPr anchor="ctr">
                    <a:noFill/>
                  </a:tcPr>
                </a:tc>
                <a:tc>
                  <a:txBody>
                    <a:bodyPr/>
                    <a:lstStyle/>
                    <a:p>
                      <a:pPr algn="ctr"/>
                      <a:r>
                        <a:rPr lang="en-GB" sz="1600" dirty="0">
                          <a:solidFill>
                            <a:schemeClr val="tx1"/>
                          </a:solidFill>
                          <a:latin typeface="Century Gothic"/>
                        </a:rPr>
                        <a:t>Kindness </a:t>
                      </a:r>
                    </a:p>
                  </a:txBody>
                  <a:tcPr anchor="ctr">
                    <a:noFill/>
                  </a:tcPr>
                </a:tc>
                <a:tc>
                  <a:txBody>
                    <a:bodyPr/>
                    <a:lstStyle/>
                    <a:p>
                      <a:pPr algn="ctr"/>
                      <a:r>
                        <a:rPr lang="en-GB" sz="1600" dirty="0">
                          <a:solidFill>
                            <a:schemeClr val="tx1"/>
                          </a:solidFill>
                          <a:latin typeface="Century Gothic"/>
                        </a:rPr>
                        <a:t>Respect </a:t>
                      </a:r>
                    </a:p>
                  </a:txBody>
                  <a:tcPr anchor="ctr">
                    <a:noFill/>
                  </a:tcPr>
                </a:tc>
                <a:tc>
                  <a:txBody>
                    <a:bodyPr/>
                    <a:lstStyle/>
                    <a:p>
                      <a:pPr algn="ctr"/>
                      <a:r>
                        <a:rPr lang="en-GB" sz="1600" dirty="0">
                          <a:solidFill>
                            <a:schemeClr val="tx1"/>
                          </a:solidFill>
                          <a:latin typeface="Century Gothic"/>
                        </a:rPr>
                        <a:t>Curiosity </a:t>
                      </a:r>
                    </a:p>
                  </a:txBody>
                  <a:tcPr anchor="ctr">
                    <a:noFill/>
                  </a:tcPr>
                </a:tc>
                <a:tc>
                  <a:txBody>
                    <a:bodyPr/>
                    <a:lstStyle/>
                    <a:p>
                      <a:pPr algn="ctr"/>
                      <a:r>
                        <a:rPr lang="en-GB" sz="1600" dirty="0">
                          <a:solidFill>
                            <a:schemeClr val="tx1"/>
                          </a:solidFill>
                          <a:latin typeface="Century Gothic"/>
                        </a:rPr>
                        <a:t>Collaboration</a:t>
                      </a:r>
                    </a:p>
                  </a:txBody>
                  <a:tcPr anchor="ctr">
                    <a:noFill/>
                  </a:tcPr>
                </a:tc>
                <a:tc>
                  <a:txBody>
                    <a:bodyPr/>
                    <a:lstStyle/>
                    <a:p>
                      <a:pPr algn="ctr"/>
                      <a:r>
                        <a:rPr lang="en-GB" sz="1600" dirty="0">
                          <a:solidFill>
                            <a:schemeClr val="tx1"/>
                          </a:solidFill>
                          <a:latin typeface="Century Gothic"/>
                        </a:rPr>
                        <a:t>Endeavour </a:t>
                      </a:r>
                    </a:p>
                  </a:txBody>
                  <a:tcPr anchor="ctr">
                    <a:noFill/>
                  </a:tcPr>
                </a:tc>
                <a:extLst>
                  <a:ext uri="{0D108BD9-81ED-4DB2-BD59-A6C34878D82A}">
                    <a16:rowId xmlns:a16="http://schemas.microsoft.com/office/drawing/2014/main" val="1291220092"/>
                  </a:ext>
                </a:extLst>
              </a:tr>
            </a:tbl>
          </a:graphicData>
        </a:graphic>
      </p:graphicFrame>
      <p:pic>
        <p:nvPicPr>
          <p:cNvPr id="62" name="Picture 2" descr="Icon&#10;&#10;Description automatically generated">
            <a:extLst>
              <a:ext uri="{FF2B5EF4-FFF2-40B4-BE49-F238E27FC236}">
                <a16:creationId xmlns:a16="http://schemas.microsoft.com/office/drawing/2014/main" id="{C51C5117-475F-4DE3-9B4A-2D3332DADF5F}"/>
              </a:ext>
            </a:extLst>
          </p:cNvPr>
          <p:cNvPicPr>
            <a:picLocks noChangeAspect="1"/>
          </p:cNvPicPr>
          <p:nvPr/>
        </p:nvPicPr>
        <p:blipFill>
          <a:blip r:embed="rId4"/>
          <a:stretch>
            <a:fillRect/>
          </a:stretch>
        </p:blipFill>
        <p:spPr>
          <a:xfrm>
            <a:off x="-1349526" y="9673709"/>
            <a:ext cx="419100" cy="419100"/>
          </a:xfrm>
          <a:prstGeom prst="rect">
            <a:avLst/>
          </a:prstGeom>
        </p:spPr>
      </p:pic>
      <p:pic>
        <p:nvPicPr>
          <p:cNvPr id="71" name="Picture 3" descr="Icon&#10;&#10;Description automatically generated">
            <a:extLst>
              <a:ext uri="{FF2B5EF4-FFF2-40B4-BE49-F238E27FC236}">
                <a16:creationId xmlns:a16="http://schemas.microsoft.com/office/drawing/2014/main" id="{99C7ADB4-C49B-4DFF-ADD8-89E633718492}"/>
              </a:ext>
            </a:extLst>
          </p:cNvPr>
          <p:cNvPicPr>
            <a:picLocks noChangeAspect="1"/>
          </p:cNvPicPr>
          <p:nvPr/>
        </p:nvPicPr>
        <p:blipFill>
          <a:blip r:embed="rId5"/>
          <a:stretch>
            <a:fillRect/>
          </a:stretch>
        </p:blipFill>
        <p:spPr>
          <a:xfrm>
            <a:off x="-1378499" y="9210958"/>
            <a:ext cx="419100" cy="419100"/>
          </a:xfrm>
          <a:prstGeom prst="rect">
            <a:avLst/>
          </a:prstGeom>
        </p:spPr>
      </p:pic>
      <p:pic>
        <p:nvPicPr>
          <p:cNvPr id="78" name="Picture 4" descr="Icon&#10;&#10;Description automatically generated">
            <a:extLst>
              <a:ext uri="{FF2B5EF4-FFF2-40B4-BE49-F238E27FC236}">
                <a16:creationId xmlns:a16="http://schemas.microsoft.com/office/drawing/2014/main" id="{FAF472EB-1623-4534-99D3-A3011A2B92D0}"/>
              </a:ext>
            </a:extLst>
          </p:cNvPr>
          <p:cNvPicPr>
            <a:picLocks noChangeAspect="1"/>
          </p:cNvPicPr>
          <p:nvPr/>
        </p:nvPicPr>
        <p:blipFill>
          <a:blip r:embed="rId6"/>
          <a:stretch>
            <a:fillRect/>
          </a:stretch>
        </p:blipFill>
        <p:spPr>
          <a:xfrm>
            <a:off x="-1131712" y="7240205"/>
            <a:ext cx="419100" cy="419100"/>
          </a:xfrm>
          <a:prstGeom prst="rect">
            <a:avLst/>
          </a:prstGeom>
        </p:spPr>
      </p:pic>
      <p:pic>
        <p:nvPicPr>
          <p:cNvPr id="82" name="Picture 5" descr="Icon&#10;&#10;Description automatically generated">
            <a:extLst>
              <a:ext uri="{FF2B5EF4-FFF2-40B4-BE49-F238E27FC236}">
                <a16:creationId xmlns:a16="http://schemas.microsoft.com/office/drawing/2014/main" id="{1BBA74BC-784F-4787-80EF-89232B3692AD}"/>
              </a:ext>
            </a:extLst>
          </p:cNvPr>
          <p:cNvPicPr>
            <a:picLocks noChangeAspect="1"/>
          </p:cNvPicPr>
          <p:nvPr/>
        </p:nvPicPr>
        <p:blipFill>
          <a:blip r:embed="rId7"/>
          <a:stretch>
            <a:fillRect/>
          </a:stretch>
        </p:blipFill>
        <p:spPr>
          <a:xfrm>
            <a:off x="-1131712" y="6723906"/>
            <a:ext cx="419100" cy="419100"/>
          </a:xfrm>
          <a:prstGeom prst="rect">
            <a:avLst/>
          </a:prstGeom>
        </p:spPr>
      </p:pic>
      <p:pic>
        <p:nvPicPr>
          <p:cNvPr id="85" name="Picture 6" descr="Logo, icon&#10;&#10;Description automatically generated">
            <a:extLst>
              <a:ext uri="{FF2B5EF4-FFF2-40B4-BE49-F238E27FC236}">
                <a16:creationId xmlns:a16="http://schemas.microsoft.com/office/drawing/2014/main" id="{0626C879-80AA-4C37-9AC4-07FF8CB2A53B}"/>
              </a:ext>
            </a:extLst>
          </p:cNvPr>
          <p:cNvPicPr>
            <a:picLocks noChangeAspect="1"/>
          </p:cNvPicPr>
          <p:nvPr/>
        </p:nvPicPr>
        <p:blipFill>
          <a:blip r:embed="rId8"/>
          <a:stretch>
            <a:fillRect/>
          </a:stretch>
        </p:blipFill>
        <p:spPr>
          <a:xfrm>
            <a:off x="-1341262" y="10194757"/>
            <a:ext cx="419100" cy="419100"/>
          </a:xfrm>
          <a:prstGeom prst="rect">
            <a:avLst/>
          </a:prstGeom>
        </p:spPr>
      </p:pic>
      <p:pic>
        <p:nvPicPr>
          <p:cNvPr id="87" name="Picture 7" descr="Icon&#10;&#10;Description automatically generated">
            <a:extLst>
              <a:ext uri="{FF2B5EF4-FFF2-40B4-BE49-F238E27FC236}">
                <a16:creationId xmlns:a16="http://schemas.microsoft.com/office/drawing/2014/main" id="{06E7B550-97A2-4125-814C-2C293F541FB3}"/>
              </a:ext>
            </a:extLst>
          </p:cNvPr>
          <p:cNvPicPr>
            <a:picLocks noChangeAspect="1"/>
          </p:cNvPicPr>
          <p:nvPr/>
        </p:nvPicPr>
        <p:blipFill>
          <a:blip r:embed="rId9"/>
          <a:stretch>
            <a:fillRect/>
          </a:stretch>
        </p:blipFill>
        <p:spPr>
          <a:xfrm>
            <a:off x="8253955" y="9775657"/>
            <a:ext cx="419100" cy="419100"/>
          </a:xfrm>
          <a:prstGeom prst="rect">
            <a:avLst/>
          </a:prstGeom>
        </p:spPr>
      </p:pic>
      <p:sp>
        <p:nvSpPr>
          <p:cNvPr id="40" name="TextBox 39">
            <a:extLst>
              <a:ext uri="{FF2B5EF4-FFF2-40B4-BE49-F238E27FC236}">
                <a16:creationId xmlns:a16="http://schemas.microsoft.com/office/drawing/2014/main" id="{0BD77DFD-E72E-402D-8D94-03A665F548FC}"/>
              </a:ext>
            </a:extLst>
          </p:cNvPr>
          <p:cNvSpPr txBox="1"/>
          <p:nvPr/>
        </p:nvSpPr>
        <p:spPr>
          <a:xfrm>
            <a:off x="-1480850" y="4333368"/>
            <a:ext cx="1974388" cy="400110"/>
          </a:xfrm>
          <a:prstGeom prst="rect">
            <a:avLst/>
          </a:prstGeom>
          <a:noFill/>
        </p:spPr>
        <p:txBody>
          <a:bodyPr wrap="square" rtlCol="0">
            <a:spAutoFit/>
          </a:bodyPr>
          <a:lstStyle/>
          <a:p>
            <a:pPr algn="ctr"/>
            <a:r>
              <a:rPr lang="en-US" sz="2000" dirty="0">
                <a:latin typeface="Century Gothic" panose="020B0502020202020204" pitchFamily="34" charset="0"/>
              </a:rPr>
              <a:t>NEA: </a:t>
            </a:r>
            <a:endParaRPr lang="en-GB" sz="2000" dirty="0">
              <a:latin typeface="Century Gothic" panose="020B0502020202020204" pitchFamily="34" charset="0"/>
            </a:endParaRPr>
          </a:p>
        </p:txBody>
      </p:sp>
      <p:grpSp>
        <p:nvGrpSpPr>
          <p:cNvPr id="38" name="Group 37">
            <a:extLst>
              <a:ext uri="{FF2B5EF4-FFF2-40B4-BE49-F238E27FC236}">
                <a16:creationId xmlns:a16="http://schemas.microsoft.com/office/drawing/2014/main" id="{2A77EAAE-9F4F-4688-8363-16C71697A247}"/>
              </a:ext>
            </a:extLst>
          </p:cNvPr>
          <p:cNvGrpSpPr/>
          <p:nvPr/>
        </p:nvGrpSpPr>
        <p:grpSpPr>
          <a:xfrm>
            <a:off x="2084235" y="10006730"/>
            <a:ext cx="2775953" cy="1746139"/>
            <a:chOff x="1255319" y="7119659"/>
            <a:chExt cx="2148192" cy="2096494"/>
          </a:xfrm>
        </p:grpSpPr>
        <p:sp>
          <p:nvSpPr>
            <p:cNvPr id="39" name="Oval 38">
              <a:extLst>
                <a:ext uri="{FF2B5EF4-FFF2-40B4-BE49-F238E27FC236}">
                  <a16:creationId xmlns:a16="http://schemas.microsoft.com/office/drawing/2014/main" id="{39FE9807-B862-40B0-9183-47D9C4CA9A7F}"/>
                </a:ext>
              </a:extLst>
            </p:cNvPr>
            <p:cNvSpPr/>
            <p:nvPr/>
          </p:nvSpPr>
          <p:spPr>
            <a:xfrm>
              <a:off x="1835378" y="7119659"/>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1" name="Group 40">
              <a:extLst>
                <a:ext uri="{FF2B5EF4-FFF2-40B4-BE49-F238E27FC236}">
                  <a16:creationId xmlns:a16="http://schemas.microsoft.com/office/drawing/2014/main" id="{B1B4A4B3-E933-4A6D-9781-9DFB54D0D649}"/>
                </a:ext>
              </a:extLst>
            </p:cNvPr>
            <p:cNvGrpSpPr/>
            <p:nvPr/>
          </p:nvGrpSpPr>
          <p:grpSpPr>
            <a:xfrm>
              <a:off x="1255319" y="7279857"/>
              <a:ext cx="2148192" cy="1936296"/>
              <a:chOff x="1507131" y="7100205"/>
              <a:chExt cx="2148192" cy="1936296"/>
            </a:xfrm>
          </p:grpSpPr>
          <p:cxnSp>
            <p:nvCxnSpPr>
              <p:cNvPr id="46" name="Straight Connector 45">
                <a:extLst>
                  <a:ext uri="{FF2B5EF4-FFF2-40B4-BE49-F238E27FC236}">
                    <a16:creationId xmlns:a16="http://schemas.microsoft.com/office/drawing/2014/main" id="{B4B723E6-FBF3-446E-8BA9-7CEDE1615B65}"/>
                  </a:ext>
                </a:extLst>
              </p:cNvPr>
              <p:cNvCxnSpPr>
                <a:cxnSpLocks/>
              </p:cNvCxnSpPr>
              <p:nvPr/>
            </p:nvCxnSpPr>
            <p:spPr>
              <a:xfrm flipH="1">
                <a:off x="1759525" y="7100205"/>
                <a:ext cx="388791" cy="655234"/>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49" name="Rounded Rectangle 107">
                <a:extLst>
                  <a:ext uri="{FF2B5EF4-FFF2-40B4-BE49-F238E27FC236}">
                    <a16:creationId xmlns:a16="http://schemas.microsoft.com/office/drawing/2014/main" id="{0576EFC8-BF49-4042-A421-E2D43730D05D}"/>
                  </a:ext>
                </a:extLst>
              </p:cNvPr>
              <p:cNvSpPr/>
              <p:nvPr/>
            </p:nvSpPr>
            <p:spPr>
              <a:xfrm>
                <a:off x="1507131" y="7557383"/>
                <a:ext cx="2148192" cy="1479118"/>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Understanding functional areas of businesses and how they work together. Key tasks of functional areas e.g. marketing, sales, HR, finance, R&amp;D, Operations Management, purchasing and how these areas are interconnected. </a:t>
                </a:r>
                <a:endParaRPr lang="en-GB" sz="1050" dirty="0">
                  <a:solidFill>
                    <a:schemeClr val="tx1"/>
                  </a:solidFill>
                </a:endParaRPr>
              </a:p>
              <a:p>
                <a:endParaRPr lang="en-GB" sz="1050" dirty="0">
                  <a:solidFill>
                    <a:schemeClr val="tx1"/>
                  </a:solidFill>
                </a:endParaRPr>
              </a:p>
              <a:p>
                <a:r>
                  <a:rPr lang="en-GB" sz="1050" dirty="0">
                    <a:solidFill>
                      <a:schemeClr val="tx1"/>
                    </a:solidFill>
                  </a:rPr>
                  <a:t> </a:t>
                </a:r>
              </a:p>
            </p:txBody>
          </p:sp>
        </p:grpSp>
      </p:grpSp>
      <p:grpSp>
        <p:nvGrpSpPr>
          <p:cNvPr id="50" name="Group 49">
            <a:extLst>
              <a:ext uri="{FF2B5EF4-FFF2-40B4-BE49-F238E27FC236}">
                <a16:creationId xmlns:a16="http://schemas.microsoft.com/office/drawing/2014/main" id="{10097AC8-E12E-48D6-92BC-6859AE9711E2}"/>
              </a:ext>
            </a:extLst>
          </p:cNvPr>
          <p:cNvGrpSpPr/>
          <p:nvPr/>
        </p:nvGrpSpPr>
        <p:grpSpPr>
          <a:xfrm>
            <a:off x="4767423" y="8335001"/>
            <a:ext cx="3585092" cy="988760"/>
            <a:chOff x="641832" y="5281058"/>
            <a:chExt cx="1661146" cy="689741"/>
          </a:xfrm>
        </p:grpSpPr>
        <p:sp>
          <p:nvSpPr>
            <p:cNvPr id="51" name="Oval 50">
              <a:extLst>
                <a:ext uri="{FF2B5EF4-FFF2-40B4-BE49-F238E27FC236}">
                  <a16:creationId xmlns:a16="http://schemas.microsoft.com/office/drawing/2014/main" id="{259BC9FA-218B-4E2D-9299-D53CEB4BD4CD}"/>
                </a:ext>
              </a:extLst>
            </p:cNvPr>
            <p:cNvSpPr/>
            <p:nvPr/>
          </p:nvSpPr>
          <p:spPr>
            <a:xfrm>
              <a:off x="2206084" y="5632957"/>
              <a:ext cx="96894" cy="132308"/>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2" name="Group 51">
              <a:extLst>
                <a:ext uri="{FF2B5EF4-FFF2-40B4-BE49-F238E27FC236}">
                  <a16:creationId xmlns:a16="http://schemas.microsoft.com/office/drawing/2014/main" id="{D19E8836-EC3B-4776-B747-714849AD9A0E}"/>
                </a:ext>
              </a:extLst>
            </p:cNvPr>
            <p:cNvGrpSpPr/>
            <p:nvPr/>
          </p:nvGrpSpPr>
          <p:grpSpPr>
            <a:xfrm>
              <a:off x="641832" y="5281058"/>
              <a:ext cx="1605974" cy="689741"/>
              <a:chOff x="893644" y="5101406"/>
              <a:chExt cx="1605974" cy="689741"/>
            </a:xfrm>
          </p:grpSpPr>
          <p:sp>
            <p:nvSpPr>
              <p:cNvPr id="54" name="Rounded Rectangle 107">
                <a:extLst>
                  <a:ext uri="{FF2B5EF4-FFF2-40B4-BE49-F238E27FC236}">
                    <a16:creationId xmlns:a16="http://schemas.microsoft.com/office/drawing/2014/main" id="{FB8CFA5F-870E-412B-B4ED-C937AB995F68}"/>
                  </a:ext>
                </a:extLst>
              </p:cNvPr>
              <p:cNvSpPr/>
              <p:nvPr/>
            </p:nvSpPr>
            <p:spPr>
              <a:xfrm>
                <a:off x="893644" y="5101406"/>
                <a:ext cx="1393887" cy="689741"/>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Businesses and their stakeholders. Internal/external stakeholders, their role and their influence, how businesses respond to conflicts, consequences of not listening to stakeholders</a:t>
                </a:r>
                <a:endParaRPr lang="en-GB" sz="1050" dirty="0">
                  <a:solidFill>
                    <a:schemeClr val="tx1"/>
                  </a:solidFill>
                </a:endParaRPr>
              </a:p>
              <a:p>
                <a:r>
                  <a:rPr lang="en-GB" sz="1050" dirty="0">
                    <a:solidFill>
                      <a:schemeClr val="tx1"/>
                    </a:solidFill>
                  </a:rPr>
                  <a:t> </a:t>
                </a:r>
              </a:p>
            </p:txBody>
          </p:sp>
          <p:cxnSp>
            <p:nvCxnSpPr>
              <p:cNvPr id="53" name="Straight Connector 52">
                <a:extLst>
                  <a:ext uri="{FF2B5EF4-FFF2-40B4-BE49-F238E27FC236}">
                    <a16:creationId xmlns:a16="http://schemas.microsoft.com/office/drawing/2014/main" id="{E7FFD9E2-9F2D-4ADB-BCE0-45BBA53646CC}"/>
                  </a:ext>
                </a:extLst>
              </p:cNvPr>
              <p:cNvCxnSpPr>
                <a:cxnSpLocks/>
                <a:stCxn id="105" idx="0"/>
              </p:cNvCxnSpPr>
              <p:nvPr/>
            </p:nvCxnSpPr>
            <p:spPr>
              <a:xfrm flipH="1" flipV="1">
                <a:off x="2287531" y="5360576"/>
                <a:ext cx="212087" cy="164782"/>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86B06CB4-5DB0-4BE9-979D-E160C6708775}"/>
              </a:ext>
            </a:extLst>
          </p:cNvPr>
          <p:cNvGrpSpPr/>
          <p:nvPr/>
        </p:nvGrpSpPr>
        <p:grpSpPr>
          <a:xfrm>
            <a:off x="283247" y="9964836"/>
            <a:ext cx="1668667" cy="1767340"/>
            <a:chOff x="-400878" y="7395619"/>
            <a:chExt cx="1439551" cy="2121949"/>
          </a:xfrm>
        </p:grpSpPr>
        <p:sp>
          <p:nvSpPr>
            <p:cNvPr id="56" name="Oval 55">
              <a:extLst>
                <a:ext uri="{FF2B5EF4-FFF2-40B4-BE49-F238E27FC236}">
                  <a16:creationId xmlns:a16="http://schemas.microsoft.com/office/drawing/2014/main" id="{36117F3C-10EA-47C8-B5F3-C430ADF7A799}"/>
                </a:ext>
              </a:extLst>
            </p:cNvPr>
            <p:cNvSpPr/>
            <p:nvPr/>
          </p:nvSpPr>
          <p:spPr>
            <a:xfrm>
              <a:off x="49200" y="7395619"/>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7" name="Group 56">
              <a:extLst>
                <a:ext uri="{FF2B5EF4-FFF2-40B4-BE49-F238E27FC236}">
                  <a16:creationId xmlns:a16="http://schemas.microsoft.com/office/drawing/2014/main" id="{B4FD5B43-4B01-4507-9D69-90D252DE1472}"/>
                </a:ext>
              </a:extLst>
            </p:cNvPr>
            <p:cNvGrpSpPr/>
            <p:nvPr/>
          </p:nvGrpSpPr>
          <p:grpSpPr>
            <a:xfrm>
              <a:off x="-400878" y="7528264"/>
              <a:ext cx="1439551" cy="1989304"/>
              <a:chOff x="-149066" y="7348612"/>
              <a:chExt cx="1439551" cy="1989304"/>
            </a:xfrm>
          </p:grpSpPr>
          <p:cxnSp>
            <p:nvCxnSpPr>
              <p:cNvPr id="58" name="Straight Connector 57">
                <a:extLst>
                  <a:ext uri="{FF2B5EF4-FFF2-40B4-BE49-F238E27FC236}">
                    <a16:creationId xmlns:a16="http://schemas.microsoft.com/office/drawing/2014/main" id="{717508CE-989E-4F29-9482-AE2A1A43E5AD}"/>
                  </a:ext>
                </a:extLst>
              </p:cNvPr>
              <p:cNvCxnSpPr/>
              <p:nvPr/>
            </p:nvCxnSpPr>
            <p:spPr>
              <a:xfrm flipH="1">
                <a:off x="46294" y="7348612"/>
                <a:ext cx="302865" cy="454118"/>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59" name="Rounded Rectangle 107">
                <a:extLst>
                  <a:ext uri="{FF2B5EF4-FFF2-40B4-BE49-F238E27FC236}">
                    <a16:creationId xmlns:a16="http://schemas.microsoft.com/office/drawing/2014/main" id="{32AA3DA5-E3BF-4371-9D4D-F188E486E8F2}"/>
                  </a:ext>
                </a:extLst>
              </p:cNvPr>
              <p:cNvSpPr/>
              <p:nvPr/>
            </p:nvSpPr>
            <p:spPr>
              <a:xfrm>
                <a:off x="-149066" y="7796388"/>
                <a:ext cx="1439551" cy="1541528"/>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Different types of businesses and their objectives. Sectors of operation, legal forms of ownership, aims and objectives.</a:t>
                </a:r>
                <a:endParaRPr lang="en-GB" sz="1050" dirty="0">
                  <a:solidFill>
                    <a:schemeClr val="tx1"/>
                  </a:solidFill>
                </a:endParaRPr>
              </a:p>
            </p:txBody>
          </p:sp>
        </p:grpSp>
      </p:grpSp>
      <p:grpSp>
        <p:nvGrpSpPr>
          <p:cNvPr id="64" name="Group 63">
            <a:extLst>
              <a:ext uri="{FF2B5EF4-FFF2-40B4-BE49-F238E27FC236}">
                <a16:creationId xmlns:a16="http://schemas.microsoft.com/office/drawing/2014/main" id="{2A064E8A-198D-480D-B63E-125EB3563905}"/>
              </a:ext>
            </a:extLst>
          </p:cNvPr>
          <p:cNvGrpSpPr/>
          <p:nvPr/>
        </p:nvGrpSpPr>
        <p:grpSpPr>
          <a:xfrm>
            <a:off x="5007585" y="7112134"/>
            <a:ext cx="3557703" cy="1141039"/>
            <a:chOff x="900075" y="5229452"/>
            <a:chExt cx="1139661" cy="714469"/>
          </a:xfrm>
        </p:grpSpPr>
        <p:sp>
          <p:nvSpPr>
            <p:cNvPr id="65" name="Oval 64">
              <a:extLst>
                <a:ext uri="{FF2B5EF4-FFF2-40B4-BE49-F238E27FC236}">
                  <a16:creationId xmlns:a16="http://schemas.microsoft.com/office/drawing/2014/main" id="{7C8E3960-A4EB-479C-AD90-FAFCD9D34484}"/>
                </a:ext>
              </a:extLst>
            </p:cNvPr>
            <p:cNvSpPr/>
            <p:nvPr/>
          </p:nvSpPr>
          <p:spPr>
            <a:xfrm>
              <a:off x="1942842" y="5775799"/>
              <a:ext cx="96894" cy="132308"/>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6" name="Group 65">
              <a:extLst>
                <a:ext uri="{FF2B5EF4-FFF2-40B4-BE49-F238E27FC236}">
                  <a16:creationId xmlns:a16="http://schemas.microsoft.com/office/drawing/2014/main" id="{79FFC460-2ED1-4DF7-BEEE-505A06985B7E}"/>
                </a:ext>
              </a:extLst>
            </p:cNvPr>
            <p:cNvGrpSpPr/>
            <p:nvPr/>
          </p:nvGrpSpPr>
          <p:grpSpPr>
            <a:xfrm>
              <a:off x="900075" y="5229452"/>
              <a:ext cx="1042767" cy="714469"/>
              <a:chOff x="1151887" y="5049800"/>
              <a:chExt cx="1042767" cy="714469"/>
            </a:xfrm>
          </p:grpSpPr>
          <p:cxnSp>
            <p:nvCxnSpPr>
              <p:cNvPr id="67" name="Straight Connector 66">
                <a:extLst>
                  <a:ext uri="{FF2B5EF4-FFF2-40B4-BE49-F238E27FC236}">
                    <a16:creationId xmlns:a16="http://schemas.microsoft.com/office/drawing/2014/main" id="{3E254A81-0DED-427E-AF73-D0C6B4F0328F}"/>
                  </a:ext>
                </a:extLst>
              </p:cNvPr>
              <p:cNvCxnSpPr>
                <a:cxnSpLocks/>
                <a:stCxn id="65" idx="2"/>
              </p:cNvCxnSpPr>
              <p:nvPr/>
            </p:nvCxnSpPr>
            <p:spPr>
              <a:xfrm flipH="1" flipV="1">
                <a:off x="1878755" y="5560987"/>
                <a:ext cx="315899" cy="101314"/>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68" name="Rounded Rectangle 107">
                <a:extLst>
                  <a:ext uri="{FF2B5EF4-FFF2-40B4-BE49-F238E27FC236}">
                    <a16:creationId xmlns:a16="http://schemas.microsoft.com/office/drawing/2014/main" id="{F4B36FE1-0A36-47BB-BACE-7FCA0E9A95FE}"/>
                  </a:ext>
                </a:extLst>
              </p:cNvPr>
              <p:cNvSpPr/>
              <p:nvPr/>
            </p:nvSpPr>
            <p:spPr>
              <a:xfrm>
                <a:off x="1151887" y="5049800"/>
                <a:ext cx="872837" cy="714469"/>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Understanding external influences and constraints. Examining PESTLE factors, legal constraints e.gf Consumer and Employment legislation as well as business ethics</a:t>
                </a:r>
                <a:endParaRPr lang="en-GB" sz="1050" dirty="0">
                  <a:solidFill>
                    <a:schemeClr val="tx1"/>
                  </a:solidFill>
                </a:endParaRPr>
              </a:p>
              <a:p>
                <a:r>
                  <a:rPr lang="en-GB" sz="1050" dirty="0">
                    <a:solidFill>
                      <a:schemeClr val="tx1"/>
                    </a:solidFill>
                  </a:rPr>
                  <a:t> </a:t>
                </a:r>
              </a:p>
            </p:txBody>
          </p:sp>
        </p:grpSp>
      </p:grpSp>
      <p:grpSp>
        <p:nvGrpSpPr>
          <p:cNvPr id="74" name="Group 73">
            <a:extLst>
              <a:ext uri="{FF2B5EF4-FFF2-40B4-BE49-F238E27FC236}">
                <a16:creationId xmlns:a16="http://schemas.microsoft.com/office/drawing/2014/main" id="{41B3DFC1-F03A-4183-B1A4-0E85B6B9A8BA}"/>
              </a:ext>
            </a:extLst>
          </p:cNvPr>
          <p:cNvGrpSpPr/>
          <p:nvPr/>
        </p:nvGrpSpPr>
        <p:grpSpPr>
          <a:xfrm>
            <a:off x="123060" y="6042440"/>
            <a:ext cx="1160075" cy="2797021"/>
            <a:chOff x="368908" y="4294647"/>
            <a:chExt cx="552028" cy="1286487"/>
          </a:xfrm>
          <a:solidFill>
            <a:schemeClr val="accent6">
              <a:lumMod val="40000"/>
              <a:lumOff val="60000"/>
            </a:schemeClr>
          </a:solidFill>
        </p:grpSpPr>
        <p:grpSp>
          <p:nvGrpSpPr>
            <p:cNvPr id="76" name="Group 75">
              <a:extLst>
                <a:ext uri="{FF2B5EF4-FFF2-40B4-BE49-F238E27FC236}">
                  <a16:creationId xmlns:a16="http://schemas.microsoft.com/office/drawing/2014/main" id="{AB7544C2-5610-41F3-B70C-123919CCF2A7}"/>
                </a:ext>
              </a:extLst>
            </p:cNvPr>
            <p:cNvGrpSpPr/>
            <p:nvPr/>
          </p:nvGrpSpPr>
          <p:grpSpPr>
            <a:xfrm>
              <a:off x="368908" y="4400016"/>
              <a:ext cx="449654" cy="1181118"/>
              <a:chOff x="620720" y="4220364"/>
              <a:chExt cx="449654" cy="1181118"/>
            </a:xfrm>
            <a:grpFill/>
          </p:grpSpPr>
          <p:cxnSp>
            <p:nvCxnSpPr>
              <p:cNvPr id="77" name="Straight Connector 76">
                <a:extLst>
                  <a:ext uri="{FF2B5EF4-FFF2-40B4-BE49-F238E27FC236}">
                    <a16:creationId xmlns:a16="http://schemas.microsoft.com/office/drawing/2014/main" id="{2294E254-F867-479E-962D-C50D30B40B55}"/>
                  </a:ext>
                </a:extLst>
              </p:cNvPr>
              <p:cNvCxnSpPr>
                <a:cxnSpLocks/>
                <a:stCxn id="75" idx="3"/>
              </p:cNvCxnSpPr>
              <p:nvPr/>
            </p:nvCxnSpPr>
            <p:spPr>
              <a:xfrm flipH="1">
                <a:off x="904677" y="4220364"/>
                <a:ext cx="165697" cy="728055"/>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83" name="Rounded Rectangle 107">
                <a:extLst>
                  <a:ext uri="{FF2B5EF4-FFF2-40B4-BE49-F238E27FC236}">
                    <a16:creationId xmlns:a16="http://schemas.microsoft.com/office/drawing/2014/main" id="{1E292FE5-A600-4A7C-9E5A-4F6073357D63}"/>
                  </a:ext>
                </a:extLst>
              </p:cNvPr>
              <p:cNvSpPr/>
              <p:nvPr/>
            </p:nvSpPr>
            <p:spPr>
              <a:xfrm>
                <a:off x="620720" y="4642576"/>
                <a:ext cx="443568" cy="758906"/>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US" sz="1050" dirty="0">
                    <a:solidFill>
                      <a:schemeClr val="tx1"/>
                    </a:solidFill>
                  </a:rPr>
                  <a:t>Understand how marketing information informs business decisions</a:t>
                </a:r>
                <a:endParaRPr lang="en-GB" sz="1050" dirty="0">
                  <a:solidFill>
                    <a:schemeClr val="tx1"/>
                  </a:solidFill>
                </a:endParaRPr>
              </a:p>
            </p:txBody>
          </p:sp>
        </p:grpSp>
        <p:sp>
          <p:nvSpPr>
            <p:cNvPr id="75" name="Oval 74">
              <a:extLst>
                <a:ext uri="{FF2B5EF4-FFF2-40B4-BE49-F238E27FC236}">
                  <a16:creationId xmlns:a16="http://schemas.microsoft.com/office/drawing/2014/main" id="{965B55FA-7B3B-4909-914E-BCE2A5A440DA}"/>
                </a:ext>
              </a:extLst>
            </p:cNvPr>
            <p:cNvSpPr/>
            <p:nvPr/>
          </p:nvSpPr>
          <p:spPr>
            <a:xfrm>
              <a:off x="800998" y="4294647"/>
              <a:ext cx="119938" cy="123447"/>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96" name="TextBox 95">
            <a:extLst>
              <a:ext uri="{FF2B5EF4-FFF2-40B4-BE49-F238E27FC236}">
                <a16:creationId xmlns:a16="http://schemas.microsoft.com/office/drawing/2014/main" id="{4C4C044A-B13C-4D29-A94D-C37FC47CF471}"/>
              </a:ext>
            </a:extLst>
          </p:cNvPr>
          <p:cNvSpPr txBox="1"/>
          <p:nvPr/>
        </p:nvSpPr>
        <p:spPr>
          <a:xfrm>
            <a:off x="3222359" y="6274717"/>
            <a:ext cx="650752" cy="400110"/>
          </a:xfrm>
          <a:prstGeom prst="rect">
            <a:avLst/>
          </a:prstGeom>
          <a:noFill/>
        </p:spPr>
        <p:txBody>
          <a:bodyPr wrap="square" rtlCol="0">
            <a:spAutoFit/>
          </a:bodyPr>
          <a:lstStyle/>
          <a:p>
            <a:r>
              <a:rPr lang="en-US" sz="2000" b="1" dirty="0">
                <a:latin typeface="Century Gothic" panose="020B0502020202020204" pitchFamily="34" charset="0"/>
              </a:rPr>
              <a:t>LO1</a:t>
            </a:r>
            <a:endParaRPr lang="en-GB" sz="2000" b="1" dirty="0">
              <a:latin typeface="Century Gothic" panose="020B0502020202020204" pitchFamily="34" charset="0"/>
            </a:endParaRPr>
          </a:p>
        </p:txBody>
      </p:sp>
      <p:sp>
        <p:nvSpPr>
          <p:cNvPr id="110" name="TextBox 109">
            <a:extLst>
              <a:ext uri="{FF2B5EF4-FFF2-40B4-BE49-F238E27FC236}">
                <a16:creationId xmlns:a16="http://schemas.microsoft.com/office/drawing/2014/main" id="{B5D967EB-F2FD-4DDE-B691-D9F5A1C9351B}"/>
              </a:ext>
            </a:extLst>
          </p:cNvPr>
          <p:cNvSpPr txBox="1"/>
          <p:nvPr/>
        </p:nvSpPr>
        <p:spPr>
          <a:xfrm>
            <a:off x="704394" y="3580465"/>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LO1</a:t>
            </a:r>
            <a:endParaRPr lang="en-GB" sz="2000" b="1" dirty="0">
              <a:solidFill>
                <a:schemeClr val="bg1"/>
              </a:solidFill>
              <a:latin typeface="Century Gothic" panose="020B0502020202020204" pitchFamily="34" charset="0"/>
            </a:endParaRPr>
          </a:p>
        </p:txBody>
      </p:sp>
      <p:cxnSp>
        <p:nvCxnSpPr>
          <p:cNvPr id="112" name="Straight Connector 111">
            <a:extLst>
              <a:ext uri="{FF2B5EF4-FFF2-40B4-BE49-F238E27FC236}">
                <a16:creationId xmlns:a16="http://schemas.microsoft.com/office/drawing/2014/main" id="{CA7F0387-FC3C-426C-AF77-FDE3A9E0D034}"/>
              </a:ext>
            </a:extLst>
          </p:cNvPr>
          <p:cNvCxnSpPr>
            <a:cxnSpLocks/>
            <a:stCxn id="124" idx="4"/>
          </p:cNvCxnSpPr>
          <p:nvPr/>
        </p:nvCxnSpPr>
        <p:spPr>
          <a:xfrm>
            <a:off x="3456053" y="3000524"/>
            <a:ext cx="70371" cy="644748"/>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13" name="Rounded Rectangle 107">
            <a:extLst>
              <a:ext uri="{FF2B5EF4-FFF2-40B4-BE49-F238E27FC236}">
                <a16:creationId xmlns:a16="http://schemas.microsoft.com/office/drawing/2014/main" id="{767DD0C7-AEF0-4F62-9883-D401BE465ECE}"/>
              </a:ext>
            </a:extLst>
          </p:cNvPr>
          <p:cNvSpPr/>
          <p:nvPr/>
        </p:nvSpPr>
        <p:spPr>
          <a:xfrm>
            <a:off x="3364287" y="3646395"/>
            <a:ext cx="2790600" cy="1131506"/>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GB" sz="1050" dirty="0">
                <a:solidFill>
                  <a:schemeClr val="tx1"/>
                </a:solidFill>
              </a:rPr>
              <a:t>Establishing a rapport with customers. Verbal, non-verbal and listening skills. The importance of rapport, body language, compliments, making notes and addressing customers.</a:t>
            </a:r>
          </a:p>
        </p:txBody>
      </p:sp>
      <p:sp>
        <p:nvSpPr>
          <p:cNvPr id="114" name="Oval 113">
            <a:extLst>
              <a:ext uri="{FF2B5EF4-FFF2-40B4-BE49-F238E27FC236}">
                <a16:creationId xmlns:a16="http://schemas.microsoft.com/office/drawing/2014/main" id="{1DF74C7C-C3F4-4A01-8279-2431F0D8362F}"/>
              </a:ext>
            </a:extLst>
          </p:cNvPr>
          <p:cNvSpPr/>
          <p:nvPr/>
        </p:nvSpPr>
        <p:spPr>
          <a:xfrm>
            <a:off x="5872507" y="2896250"/>
            <a:ext cx="238652" cy="256368"/>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6" name="Straight Connector 115">
            <a:extLst>
              <a:ext uri="{FF2B5EF4-FFF2-40B4-BE49-F238E27FC236}">
                <a16:creationId xmlns:a16="http://schemas.microsoft.com/office/drawing/2014/main" id="{3FAFA4C5-B4F0-4D62-BFD2-E712418CA86D}"/>
              </a:ext>
            </a:extLst>
          </p:cNvPr>
          <p:cNvCxnSpPr>
            <a:cxnSpLocks/>
          </p:cNvCxnSpPr>
          <p:nvPr/>
        </p:nvCxnSpPr>
        <p:spPr>
          <a:xfrm flipH="1" flipV="1">
            <a:off x="804958" y="2486607"/>
            <a:ext cx="213914" cy="885276"/>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17" name="Rounded Rectangle 107">
            <a:extLst>
              <a:ext uri="{FF2B5EF4-FFF2-40B4-BE49-F238E27FC236}">
                <a16:creationId xmlns:a16="http://schemas.microsoft.com/office/drawing/2014/main" id="{97E63D0B-6819-46AB-8C47-D1A431825ECF}"/>
              </a:ext>
            </a:extLst>
          </p:cNvPr>
          <p:cNvSpPr/>
          <p:nvPr/>
        </p:nvSpPr>
        <p:spPr>
          <a:xfrm>
            <a:off x="271017" y="1016325"/>
            <a:ext cx="1801876" cy="1528005"/>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U</a:t>
            </a:r>
            <a:r>
              <a:rPr lang="en-GB" sz="1050" dirty="0">
                <a:solidFill>
                  <a:schemeClr val="tx1"/>
                </a:solidFill>
              </a:rPr>
              <a:t>nderstand who customers are and their importance. Different types of customer, their behaviour and the importance of customer service</a:t>
            </a:r>
          </a:p>
        </p:txBody>
      </p:sp>
      <p:sp>
        <p:nvSpPr>
          <p:cNvPr id="118" name="Oval 117">
            <a:extLst>
              <a:ext uri="{FF2B5EF4-FFF2-40B4-BE49-F238E27FC236}">
                <a16:creationId xmlns:a16="http://schemas.microsoft.com/office/drawing/2014/main" id="{B84DA264-6B74-47BF-9E52-828BA1E3391F}"/>
              </a:ext>
            </a:extLst>
          </p:cNvPr>
          <p:cNvSpPr/>
          <p:nvPr/>
        </p:nvSpPr>
        <p:spPr>
          <a:xfrm>
            <a:off x="892826" y="3254031"/>
            <a:ext cx="238652" cy="256368"/>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2" name="Straight Connector 121">
            <a:extLst>
              <a:ext uri="{FF2B5EF4-FFF2-40B4-BE49-F238E27FC236}">
                <a16:creationId xmlns:a16="http://schemas.microsoft.com/office/drawing/2014/main" id="{E25D4127-083F-47EC-AB41-86E228F025E2}"/>
              </a:ext>
            </a:extLst>
          </p:cNvPr>
          <p:cNvCxnSpPr>
            <a:cxnSpLocks/>
          </p:cNvCxnSpPr>
          <p:nvPr/>
        </p:nvCxnSpPr>
        <p:spPr>
          <a:xfrm flipV="1">
            <a:off x="6008570" y="2082457"/>
            <a:ext cx="310957" cy="779184"/>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23" name="Rounded Rectangle 107">
            <a:extLst>
              <a:ext uri="{FF2B5EF4-FFF2-40B4-BE49-F238E27FC236}">
                <a16:creationId xmlns:a16="http://schemas.microsoft.com/office/drawing/2014/main" id="{2513446B-8D7D-4009-9127-D0E4DD3BF0CF}"/>
              </a:ext>
            </a:extLst>
          </p:cNvPr>
          <p:cNvSpPr/>
          <p:nvPr/>
        </p:nvSpPr>
        <p:spPr>
          <a:xfrm>
            <a:off x="4145798" y="1218312"/>
            <a:ext cx="2971171" cy="1131506"/>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Be able to convey messages for business purposes. Structure of messages, verbal and written communication and considerations such as technical language, accuracy and timelines</a:t>
            </a:r>
          </a:p>
        </p:txBody>
      </p:sp>
      <p:sp>
        <p:nvSpPr>
          <p:cNvPr id="124" name="Oval 123">
            <a:extLst>
              <a:ext uri="{FF2B5EF4-FFF2-40B4-BE49-F238E27FC236}">
                <a16:creationId xmlns:a16="http://schemas.microsoft.com/office/drawing/2014/main" id="{756137FF-AE1F-4C19-A1B1-7DFF84194DA5}"/>
              </a:ext>
            </a:extLst>
          </p:cNvPr>
          <p:cNvSpPr/>
          <p:nvPr/>
        </p:nvSpPr>
        <p:spPr>
          <a:xfrm>
            <a:off x="3336727" y="2744156"/>
            <a:ext cx="238652" cy="256368"/>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tangle: Rounded Corners 128">
            <a:extLst>
              <a:ext uri="{FF2B5EF4-FFF2-40B4-BE49-F238E27FC236}">
                <a16:creationId xmlns:a16="http://schemas.microsoft.com/office/drawing/2014/main" id="{C420D85B-D68B-4BED-81DE-96D0BCDBDD82}"/>
              </a:ext>
            </a:extLst>
          </p:cNvPr>
          <p:cNvSpPr/>
          <p:nvPr/>
        </p:nvSpPr>
        <p:spPr>
          <a:xfrm>
            <a:off x="-2943641" y="4149986"/>
            <a:ext cx="1811929" cy="432303"/>
          </a:xfrm>
          <a:prstGeom prst="round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30" name="Picture 129">
            <a:extLst>
              <a:ext uri="{FF2B5EF4-FFF2-40B4-BE49-F238E27FC236}">
                <a16:creationId xmlns:a16="http://schemas.microsoft.com/office/drawing/2014/main" id="{2E2B483A-56AB-4405-BA94-7924F60B32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609"/>
                    </a14:imgEffect>
                  </a14:imgLayer>
                </a14:imgProps>
              </a:ext>
            </a:extLst>
          </a:blip>
          <a:stretch>
            <a:fillRect/>
          </a:stretch>
        </p:blipFill>
        <p:spPr>
          <a:xfrm rot="4872991" flipH="1">
            <a:off x="8875510" y="9194531"/>
            <a:ext cx="626056" cy="626056"/>
          </a:xfrm>
          <a:prstGeom prst="rect">
            <a:avLst/>
          </a:prstGeom>
        </p:spPr>
      </p:pic>
      <p:pic>
        <p:nvPicPr>
          <p:cNvPr id="133" name="Picture 4" descr="Icon&#10;&#10;Description automatically generated">
            <a:extLst>
              <a:ext uri="{FF2B5EF4-FFF2-40B4-BE49-F238E27FC236}">
                <a16:creationId xmlns:a16="http://schemas.microsoft.com/office/drawing/2014/main" id="{199F0528-DA31-4719-80EB-9ED0FF42DDEA}"/>
              </a:ext>
            </a:extLst>
          </p:cNvPr>
          <p:cNvPicPr>
            <a:picLocks noChangeAspect="1"/>
          </p:cNvPicPr>
          <p:nvPr/>
        </p:nvPicPr>
        <p:blipFill>
          <a:blip r:embed="rId6"/>
          <a:stretch>
            <a:fillRect/>
          </a:stretch>
        </p:blipFill>
        <p:spPr>
          <a:xfrm>
            <a:off x="-1349517" y="4933697"/>
            <a:ext cx="419100" cy="419100"/>
          </a:xfrm>
          <a:prstGeom prst="rect">
            <a:avLst/>
          </a:prstGeom>
        </p:spPr>
      </p:pic>
      <p:pic>
        <p:nvPicPr>
          <p:cNvPr id="134" name="Picture 3" descr="Icon&#10;&#10;Description automatically generated">
            <a:extLst>
              <a:ext uri="{FF2B5EF4-FFF2-40B4-BE49-F238E27FC236}">
                <a16:creationId xmlns:a16="http://schemas.microsoft.com/office/drawing/2014/main" id="{4C3B1951-3030-4A7C-939F-699219C66B1F}"/>
              </a:ext>
            </a:extLst>
          </p:cNvPr>
          <p:cNvPicPr>
            <a:picLocks noChangeAspect="1"/>
          </p:cNvPicPr>
          <p:nvPr/>
        </p:nvPicPr>
        <p:blipFill>
          <a:blip r:embed="rId5"/>
          <a:stretch>
            <a:fillRect/>
          </a:stretch>
        </p:blipFill>
        <p:spPr>
          <a:xfrm>
            <a:off x="-1159186" y="6008656"/>
            <a:ext cx="419100" cy="419100"/>
          </a:xfrm>
          <a:prstGeom prst="rect">
            <a:avLst/>
          </a:prstGeom>
        </p:spPr>
      </p:pic>
      <p:pic>
        <p:nvPicPr>
          <p:cNvPr id="136" name="Picture 6" descr="Logo, icon&#10;&#10;Description automatically generated">
            <a:extLst>
              <a:ext uri="{FF2B5EF4-FFF2-40B4-BE49-F238E27FC236}">
                <a16:creationId xmlns:a16="http://schemas.microsoft.com/office/drawing/2014/main" id="{BB8C4D53-9FE6-4525-82CE-7550804C1D93}"/>
              </a:ext>
            </a:extLst>
          </p:cNvPr>
          <p:cNvPicPr>
            <a:picLocks noChangeAspect="1"/>
          </p:cNvPicPr>
          <p:nvPr/>
        </p:nvPicPr>
        <p:blipFill>
          <a:blip r:embed="rId8"/>
          <a:stretch>
            <a:fillRect/>
          </a:stretch>
        </p:blipFill>
        <p:spPr>
          <a:xfrm>
            <a:off x="-2389037" y="6045803"/>
            <a:ext cx="419100" cy="419100"/>
          </a:xfrm>
          <a:prstGeom prst="rect">
            <a:avLst/>
          </a:prstGeom>
        </p:spPr>
      </p:pic>
      <p:pic>
        <p:nvPicPr>
          <p:cNvPr id="137" name="Picture 6" descr="Logo, icon&#10;&#10;Description automatically generated">
            <a:extLst>
              <a:ext uri="{FF2B5EF4-FFF2-40B4-BE49-F238E27FC236}">
                <a16:creationId xmlns:a16="http://schemas.microsoft.com/office/drawing/2014/main" id="{6921FDBA-192D-4D53-BC52-8A61EB300B2E}"/>
              </a:ext>
            </a:extLst>
          </p:cNvPr>
          <p:cNvPicPr>
            <a:picLocks noChangeAspect="1"/>
          </p:cNvPicPr>
          <p:nvPr/>
        </p:nvPicPr>
        <p:blipFill>
          <a:blip r:embed="rId8"/>
          <a:stretch>
            <a:fillRect/>
          </a:stretch>
        </p:blipFill>
        <p:spPr>
          <a:xfrm>
            <a:off x="-1093234" y="2350924"/>
            <a:ext cx="419100" cy="419100"/>
          </a:xfrm>
          <a:prstGeom prst="rect">
            <a:avLst/>
          </a:prstGeom>
        </p:spPr>
      </p:pic>
      <p:pic>
        <p:nvPicPr>
          <p:cNvPr id="138" name="Picture 5" descr="Icon&#10;&#10;Description automatically generated">
            <a:extLst>
              <a:ext uri="{FF2B5EF4-FFF2-40B4-BE49-F238E27FC236}">
                <a16:creationId xmlns:a16="http://schemas.microsoft.com/office/drawing/2014/main" id="{37354463-2350-454C-9D7B-0D7BB24F874F}"/>
              </a:ext>
            </a:extLst>
          </p:cNvPr>
          <p:cNvPicPr>
            <a:picLocks noChangeAspect="1"/>
          </p:cNvPicPr>
          <p:nvPr/>
        </p:nvPicPr>
        <p:blipFill>
          <a:blip r:embed="rId7"/>
          <a:stretch>
            <a:fillRect/>
          </a:stretch>
        </p:blipFill>
        <p:spPr>
          <a:xfrm>
            <a:off x="8903520" y="6671743"/>
            <a:ext cx="419100" cy="419100"/>
          </a:xfrm>
          <a:prstGeom prst="rect">
            <a:avLst/>
          </a:prstGeom>
        </p:spPr>
      </p:pic>
      <p:pic>
        <p:nvPicPr>
          <p:cNvPr id="139" name="Picture 7" descr="Icon&#10;&#10;Description automatically generated">
            <a:extLst>
              <a:ext uri="{FF2B5EF4-FFF2-40B4-BE49-F238E27FC236}">
                <a16:creationId xmlns:a16="http://schemas.microsoft.com/office/drawing/2014/main" id="{E7D4541F-C338-4648-B169-EB1A00E2021B}"/>
              </a:ext>
            </a:extLst>
          </p:cNvPr>
          <p:cNvPicPr>
            <a:picLocks noChangeAspect="1"/>
          </p:cNvPicPr>
          <p:nvPr/>
        </p:nvPicPr>
        <p:blipFill>
          <a:blip r:embed="rId9"/>
          <a:stretch>
            <a:fillRect/>
          </a:stretch>
        </p:blipFill>
        <p:spPr>
          <a:xfrm>
            <a:off x="-2364617" y="5533820"/>
            <a:ext cx="419100" cy="419100"/>
          </a:xfrm>
          <a:prstGeom prst="rect">
            <a:avLst/>
          </a:prstGeom>
        </p:spPr>
      </p:pic>
      <p:sp>
        <p:nvSpPr>
          <p:cNvPr id="95" name="TextBox 94">
            <a:extLst>
              <a:ext uri="{FF2B5EF4-FFF2-40B4-BE49-F238E27FC236}">
                <a16:creationId xmlns:a16="http://schemas.microsoft.com/office/drawing/2014/main" id="{3EA2FAEE-E8DF-4A6D-A4D5-92A253BAA476}"/>
              </a:ext>
            </a:extLst>
          </p:cNvPr>
          <p:cNvSpPr txBox="1"/>
          <p:nvPr/>
        </p:nvSpPr>
        <p:spPr>
          <a:xfrm>
            <a:off x="5513004" y="9740637"/>
            <a:ext cx="890655" cy="400110"/>
          </a:xfrm>
          <a:prstGeom prst="rect">
            <a:avLst/>
          </a:prstGeom>
          <a:noFill/>
        </p:spPr>
        <p:txBody>
          <a:bodyPr wrap="square" rtlCol="0">
            <a:spAutoFit/>
          </a:bodyPr>
          <a:lstStyle/>
          <a:p>
            <a:r>
              <a:rPr lang="en-US" sz="2000" b="1" dirty="0">
                <a:latin typeface="Century Gothic" panose="020B0502020202020204" pitchFamily="34" charset="0"/>
              </a:rPr>
              <a:t>LO3</a:t>
            </a:r>
            <a:endParaRPr lang="en-GB" sz="2000" b="1" dirty="0">
              <a:latin typeface="Century Gothic" panose="020B0502020202020204" pitchFamily="34" charset="0"/>
            </a:endParaRPr>
          </a:p>
        </p:txBody>
      </p:sp>
      <p:sp>
        <p:nvSpPr>
          <p:cNvPr id="101" name="TextBox 100">
            <a:extLst>
              <a:ext uri="{FF2B5EF4-FFF2-40B4-BE49-F238E27FC236}">
                <a16:creationId xmlns:a16="http://schemas.microsoft.com/office/drawing/2014/main" id="{BD5180D4-E91E-4BE1-8D99-88E33C77FBC7}"/>
              </a:ext>
            </a:extLst>
          </p:cNvPr>
          <p:cNvSpPr txBox="1"/>
          <p:nvPr/>
        </p:nvSpPr>
        <p:spPr>
          <a:xfrm rot="200891">
            <a:off x="2538297" y="9673168"/>
            <a:ext cx="1339633" cy="400110"/>
          </a:xfrm>
          <a:prstGeom prst="rect">
            <a:avLst/>
          </a:prstGeom>
          <a:noFill/>
        </p:spPr>
        <p:txBody>
          <a:bodyPr wrap="square" rtlCol="0">
            <a:spAutoFit/>
          </a:bodyPr>
          <a:lstStyle/>
          <a:p>
            <a:r>
              <a:rPr lang="en-US" sz="2000" b="1" dirty="0">
                <a:latin typeface="Century Gothic" panose="020B0502020202020204" pitchFamily="34" charset="0"/>
              </a:rPr>
              <a:t>LO2 </a:t>
            </a:r>
            <a:endParaRPr lang="en-GB" sz="2000" b="1" dirty="0">
              <a:latin typeface="Century Gothic" panose="020B0502020202020204" pitchFamily="34" charset="0"/>
            </a:endParaRPr>
          </a:p>
        </p:txBody>
      </p:sp>
      <p:sp>
        <p:nvSpPr>
          <p:cNvPr id="102" name="TextBox 101">
            <a:extLst>
              <a:ext uri="{FF2B5EF4-FFF2-40B4-BE49-F238E27FC236}">
                <a16:creationId xmlns:a16="http://schemas.microsoft.com/office/drawing/2014/main" id="{0C7B21C8-6C95-44B2-9139-6CB45002FEEC}"/>
              </a:ext>
            </a:extLst>
          </p:cNvPr>
          <p:cNvSpPr txBox="1"/>
          <p:nvPr/>
        </p:nvSpPr>
        <p:spPr>
          <a:xfrm rot="21401280">
            <a:off x="7718759" y="6731687"/>
            <a:ext cx="785248" cy="400110"/>
          </a:xfrm>
          <a:prstGeom prst="rect">
            <a:avLst/>
          </a:prstGeom>
          <a:noFill/>
        </p:spPr>
        <p:txBody>
          <a:bodyPr wrap="square" rtlCol="0">
            <a:spAutoFit/>
          </a:bodyPr>
          <a:lstStyle/>
          <a:p>
            <a:r>
              <a:rPr lang="en-US" sz="2000" b="1" dirty="0">
                <a:latin typeface="Century Gothic" panose="020B0502020202020204" pitchFamily="34" charset="0"/>
              </a:rPr>
              <a:t>LO7 </a:t>
            </a:r>
            <a:endParaRPr lang="en-GB" sz="2000" b="1" dirty="0">
              <a:latin typeface="Century Gothic" panose="020B0502020202020204" pitchFamily="34" charset="0"/>
            </a:endParaRPr>
          </a:p>
        </p:txBody>
      </p:sp>
      <p:sp>
        <p:nvSpPr>
          <p:cNvPr id="104" name="TextBox 103">
            <a:extLst>
              <a:ext uri="{FF2B5EF4-FFF2-40B4-BE49-F238E27FC236}">
                <a16:creationId xmlns:a16="http://schemas.microsoft.com/office/drawing/2014/main" id="{9B3E84CF-EFD4-46E0-BEF9-D2088EE883F2}"/>
              </a:ext>
            </a:extLst>
          </p:cNvPr>
          <p:cNvSpPr txBox="1"/>
          <p:nvPr/>
        </p:nvSpPr>
        <p:spPr>
          <a:xfrm rot="20871010">
            <a:off x="6942205" y="9598639"/>
            <a:ext cx="936387" cy="400110"/>
          </a:xfrm>
          <a:prstGeom prst="rect">
            <a:avLst/>
          </a:prstGeom>
          <a:noFill/>
        </p:spPr>
        <p:txBody>
          <a:bodyPr wrap="square" rtlCol="0">
            <a:spAutoFit/>
          </a:bodyPr>
          <a:lstStyle/>
          <a:p>
            <a:r>
              <a:rPr lang="en-US" sz="2000" b="1" dirty="0">
                <a:latin typeface="Century Gothic" panose="020B0502020202020204" pitchFamily="34" charset="0"/>
              </a:rPr>
              <a:t>LO4 </a:t>
            </a:r>
            <a:endParaRPr lang="en-GB" sz="2000" b="1" dirty="0">
              <a:latin typeface="Century Gothic" panose="020B0502020202020204" pitchFamily="34" charset="0"/>
            </a:endParaRPr>
          </a:p>
        </p:txBody>
      </p:sp>
      <p:sp>
        <p:nvSpPr>
          <p:cNvPr id="105" name="TextBox 104">
            <a:extLst>
              <a:ext uri="{FF2B5EF4-FFF2-40B4-BE49-F238E27FC236}">
                <a16:creationId xmlns:a16="http://schemas.microsoft.com/office/drawing/2014/main" id="{B1B7735F-2C60-408E-B146-8D67E39A8603}"/>
              </a:ext>
            </a:extLst>
          </p:cNvPr>
          <p:cNvSpPr txBox="1"/>
          <p:nvPr/>
        </p:nvSpPr>
        <p:spPr>
          <a:xfrm rot="20772228">
            <a:off x="7922906" y="8936974"/>
            <a:ext cx="716488" cy="400110"/>
          </a:xfrm>
          <a:prstGeom prst="rect">
            <a:avLst/>
          </a:prstGeom>
          <a:noFill/>
        </p:spPr>
        <p:txBody>
          <a:bodyPr wrap="square" rtlCol="0">
            <a:spAutoFit/>
          </a:bodyPr>
          <a:lstStyle/>
          <a:p>
            <a:r>
              <a:rPr lang="en-US" sz="2000" b="1" dirty="0">
                <a:latin typeface="Century Gothic" panose="020B0502020202020204" pitchFamily="34" charset="0"/>
              </a:rPr>
              <a:t>LO5 </a:t>
            </a:r>
            <a:endParaRPr lang="en-GB" sz="2000" b="1" dirty="0">
              <a:latin typeface="Century Gothic" panose="020B0502020202020204" pitchFamily="34" charset="0"/>
            </a:endParaRPr>
          </a:p>
        </p:txBody>
      </p:sp>
      <p:sp>
        <p:nvSpPr>
          <p:cNvPr id="109" name="TextBox 108">
            <a:extLst>
              <a:ext uri="{FF2B5EF4-FFF2-40B4-BE49-F238E27FC236}">
                <a16:creationId xmlns:a16="http://schemas.microsoft.com/office/drawing/2014/main" id="{531ECDEC-3851-44D6-A1C5-DA8B365036AE}"/>
              </a:ext>
            </a:extLst>
          </p:cNvPr>
          <p:cNvSpPr txBox="1"/>
          <p:nvPr/>
        </p:nvSpPr>
        <p:spPr>
          <a:xfrm rot="200891">
            <a:off x="8209519" y="7680563"/>
            <a:ext cx="739630" cy="400110"/>
          </a:xfrm>
          <a:prstGeom prst="rect">
            <a:avLst/>
          </a:prstGeom>
          <a:noFill/>
        </p:spPr>
        <p:txBody>
          <a:bodyPr wrap="square" rtlCol="0">
            <a:spAutoFit/>
          </a:bodyPr>
          <a:lstStyle/>
          <a:p>
            <a:r>
              <a:rPr lang="en-US" sz="2000" b="1" dirty="0">
                <a:latin typeface="Century Gothic" panose="020B0502020202020204" pitchFamily="34" charset="0"/>
              </a:rPr>
              <a:t>LO6 </a:t>
            </a:r>
            <a:endParaRPr lang="en-GB" sz="2000" b="1" dirty="0">
              <a:latin typeface="Century Gothic" panose="020B0502020202020204" pitchFamily="34" charset="0"/>
            </a:endParaRPr>
          </a:p>
        </p:txBody>
      </p:sp>
      <p:sp>
        <p:nvSpPr>
          <p:cNvPr id="115" name="TextBox 114">
            <a:extLst>
              <a:ext uri="{FF2B5EF4-FFF2-40B4-BE49-F238E27FC236}">
                <a16:creationId xmlns:a16="http://schemas.microsoft.com/office/drawing/2014/main" id="{FD82D3D2-7E3A-47F8-8457-EEA6D5A88F46}"/>
              </a:ext>
            </a:extLst>
          </p:cNvPr>
          <p:cNvSpPr txBox="1"/>
          <p:nvPr/>
        </p:nvSpPr>
        <p:spPr>
          <a:xfrm rot="21285471">
            <a:off x="6109580" y="6245136"/>
            <a:ext cx="770062" cy="400110"/>
          </a:xfrm>
          <a:prstGeom prst="rect">
            <a:avLst/>
          </a:prstGeom>
          <a:noFill/>
        </p:spPr>
        <p:txBody>
          <a:bodyPr wrap="square" rtlCol="0">
            <a:spAutoFit/>
          </a:bodyPr>
          <a:lstStyle/>
          <a:p>
            <a:r>
              <a:rPr lang="en-US" sz="2000" b="1" dirty="0">
                <a:latin typeface="Century Gothic" panose="020B0502020202020204" pitchFamily="34" charset="0"/>
              </a:rPr>
              <a:t>LO8 </a:t>
            </a:r>
            <a:endParaRPr lang="en-GB" sz="2000" b="1" dirty="0">
              <a:latin typeface="Century Gothic" panose="020B0502020202020204" pitchFamily="34" charset="0"/>
            </a:endParaRPr>
          </a:p>
        </p:txBody>
      </p:sp>
      <p:sp>
        <p:nvSpPr>
          <p:cNvPr id="34" name="Oval 33"/>
          <p:cNvSpPr/>
          <p:nvPr/>
        </p:nvSpPr>
        <p:spPr>
          <a:xfrm>
            <a:off x="4020793" y="9470029"/>
            <a:ext cx="109032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a:t>
            </a:r>
          </a:p>
          <a:p>
            <a:pPr algn="ctr"/>
            <a:r>
              <a:rPr lang="en-US" sz="4000" b="1" dirty="0">
                <a:solidFill>
                  <a:schemeClr val="tx1"/>
                </a:solidFill>
                <a:latin typeface="Century Gothic" panose="020B0502020202020204" pitchFamily="34" charset="0"/>
              </a:rPr>
              <a:t>1</a:t>
            </a:r>
            <a:endParaRPr lang="en-GB" sz="4000" b="1" dirty="0">
              <a:solidFill>
                <a:schemeClr val="tx1"/>
              </a:solidFill>
              <a:latin typeface="Century Gothic" panose="020B0502020202020204" pitchFamily="34" charset="0"/>
            </a:endParaRPr>
          </a:p>
        </p:txBody>
      </p:sp>
      <p:grpSp>
        <p:nvGrpSpPr>
          <p:cNvPr id="119" name="Group 118">
            <a:extLst>
              <a:ext uri="{FF2B5EF4-FFF2-40B4-BE49-F238E27FC236}">
                <a16:creationId xmlns:a16="http://schemas.microsoft.com/office/drawing/2014/main" id="{E323ACCF-D137-4212-A3BB-702BD56F2423}"/>
              </a:ext>
            </a:extLst>
          </p:cNvPr>
          <p:cNvGrpSpPr/>
          <p:nvPr/>
        </p:nvGrpSpPr>
        <p:grpSpPr>
          <a:xfrm>
            <a:off x="6653871" y="9676825"/>
            <a:ext cx="2798214" cy="2098072"/>
            <a:chOff x="-1593066" y="4366295"/>
            <a:chExt cx="2414005" cy="2519039"/>
          </a:xfrm>
        </p:grpSpPr>
        <p:sp>
          <p:nvSpPr>
            <p:cNvPr id="120" name="Oval 119">
              <a:extLst>
                <a:ext uri="{FF2B5EF4-FFF2-40B4-BE49-F238E27FC236}">
                  <a16:creationId xmlns:a16="http://schemas.microsoft.com/office/drawing/2014/main" id="{8669F561-B08B-4D38-9B16-E7FAC41BF86E}"/>
                </a:ext>
              </a:extLst>
            </p:cNvPr>
            <p:cNvSpPr/>
            <p:nvPr/>
          </p:nvSpPr>
          <p:spPr>
            <a:xfrm>
              <a:off x="-776121" y="4366295"/>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1" name="Group 120">
              <a:extLst>
                <a:ext uri="{FF2B5EF4-FFF2-40B4-BE49-F238E27FC236}">
                  <a16:creationId xmlns:a16="http://schemas.microsoft.com/office/drawing/2014/main" id="{2E9ED3E2-AFDC-44A7-AE95-54374DEF7A51}"/>
                </a:ext>
              </a:extLst>
            </p:cNvPr>
            <p:cNvGrpSpPr/>
            <p:nvPr/>
          </p:nvGrpSpPr>
          <p:grpSpPr>
            <a:xfrm>
              <a:off x="-1593066" y="4581004"/>
              <a:ext cx="2414005" cy="2304330"/>
              <a:chOff x="-1341254" y="4401352"/>
              <a:chExt cx="2414005" cy="2304330"/>
            </a:xfrm>
          </p:grpSpPr>
          <p:cxnSp>
            <p:nvCxnSpPr>
              <p:cNvPr id="125" name="Straight Connector 124">
                <a:extLst>
                  <a:ext uri="{FF2B5EF4-FFF2-40B4-BE49-F238E27FC236}">
                    <a16:creationId xmlns:a16="http://schemas.microsoft.com/office/drawing/2014/main" id="{9ED92BD4-AA3F-4F2D-BBD7-12D043097836}"/>
                  </a:ext>
                </a:extLst>
              </p:cNvPr>
              <p:cNvCxnSpPr>
                <a:cxnSpLocks/>
                <a:stCxn id="120" idx="4"/>
              </p:cNvCxnSpPr>
              <p:nvPr/>
            </p:nvCxnSpPr>
            <p:spPr>
              <a:xfrm>
                <a:off x="-410459" y="4401352"/>
                <a:ext cx="604002" cy="877084"/>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26" name="Rounded Rectangle 107">
                <a:extLst>
                  <a:ext uri="{FF2B5EF4-FFF2-40B4-BE49-F238E27FC236}">
                    <a16:creationId xmlns:a16="http://schemas.microsoft.com/office/drawing/2014/main" id="{42309792-A801-4B2A-8812-3B1F5EFAACF6}"/>
                  </a:ext>
                </a:extLst>
              </p:cNvPr>
              <p:cNvSpPr/>
              <p:nvPr/>
            </p:nvSpPr>
            <p:spPr>
              <a:xfrm>
                <a:off x="-1341254" y="4956550"/>
                <a:ext cx="2414005" cy="1749132"/>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US" sz="1050" dirty="0">
                    <a:solidFill>
                      <a:schemeClr val="tx1"/>
                    </a:solidFill>
                  </a:rPr>
                  <a:t>U</a:t>
                </a:r>
                <a:r>
                  <a:rPr lang="en-GB" sz="1050" dirty="0">
                    <a:solidFill>
                      <a:schemeClr val="tx1"/>
                    </a:solidFill>
                  </a:rPr>
                  <a:t>sing financial information to check the financial health of an organisation. Using and calculating costs, revenue, cash flow, profit, M.o.S and break-even.</a:t>
                </a:r>
              </a:p>
              <a:p>
                <a:r>
                  <a:rPr lang="en-US" sz="1050" dirty="0">
                    <a:solidFill>
                      <a:schemeClr val="tx1"/>
                    </a:solidFill>
                  </a:rPr>
                  <a:t>I</a:t>
                </a:r>
                <a:r>
                  <a:rPr lang="en-GB" sz="1050" dirty="0">
                    <a:solidFill>
                      <a:schemeClr val="tx1"/>
                    </a:solidFill>
                  </a:rPr>
                  <a:t>interpreting income statements, cash flow forecasts/statements and statements of financial position.</a:t>
                </a:r>
              </a:p>
              <a:p>
                <a:endParaRPr lang="en-GB" sz="1050" dirty="0">
                  <a:solidFill>
                    <a:schemeClr val="tx1"/>
                  </a:solidFill>
                </a:endParaRPr>
              </a:p>
              <a:p>
                <a:r>
                  <a:rPr lang="en-GB" sz="1050" dirty="0">
                    <a:solidFill>
                      <a:schemeClr val="tx1"/>
                    </a:solidFill>
                  </a:rPr>
                  <a:t> </a:t>
                </a:r>
              </a:p>
            </p:txBody>
          </p:sp>
        </p:grpSp>
      </p:grpSp>
      <p:grpSp>
        <p:nvGrpSpPr>
          <p:cNvPr id="143" name="Group 142">
            <a:extLst>
              <a:ext uri="{FF2B5EF4-FFF2-40B4-BE49-F238E27FC236}">
                <a16:creationId xmlns:a16="http://schemas.microsoft.com/office/drawing/2014/main" id="{329C574B-4170-4A67-A325-FF24FF440687}"/>
              </a:ext>
            </a:extLst>
          </p:cNvPr>
          <p:cNvGrpSpPr/>
          <p:nvPr/>
        </p:nvGrpSpPr>
        <p:grpSpPr>
          <a:xfrm>
            <a:off x="7658298" y="4888845"/>
            <a:ext cx="1742265" cy="1857009"/>
            <a:chOff x="1133145" y="5179078"/>
            <a:chExt cx="639767" cy="1162780"/>
          </a:xfrm>
        </p:grpSpPr>
        <p:sp>
          <p:nvSpPr>
            <p:cNvPr id="144" name="Oval 143">
              <a:extLst>
                <a:ext uri="{FF2B5EF4-FFF2-40B4-BE49-F238E27FC236}">
                  <a16:creationId xmlns:a16="http://schemas.microsoft.com/office/drawing/2014/main" id="{A8C9C95A-18FF-4DFA-B27E-45503A9B42A5}"/>
                </a:ext>
              </a:extLst>
            </p:cNvPr>
            <p:cNvSpPr/>
            <p:nvPr/>
          </p:nvSpPr>
          <p:spPr>
            <a:xfrm flipH="1">
              <a:off x="1133145" y="6186442"/>
              <a:ext cx="82507" cy="155416"/>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5" name="Group 144">
              <a:extLst>
                <a:ext uri="{FF2B5EF4-FFF2-40B4-BE49-F238E27FC236}">
                  <a16:creationId xmlns:a16="http://schemas.microsoft.com/office/drawing/2014/main" id="{18F76957-3435-4885-AF20-B69EC7B7FFFF}"/>
                </a:ext>
              </a:extLst>
            </p:cNvPr>
            <p:cNvGrpSpPr/>
            <p:nvPr/>
          </p:nvGrpSpPr>
          <p:grpSpPr>
            <a:xfrm>
              <a:off x="1134649" y="5179078"/>
              <a:ext cx="638263" cy="1030124"/>
              <a:chOff x="1386461" y="4999426"/>
              <a:chExt cx="638263" cy="1030124"/>
            </a:xfrm>
          </p:grpSpPr>
          <p:cxnSp>
            <p:nvCxnSpPr>
              <p:cNvPr id="146" name="Straight Connector 145">
                <a:extLst>
                  <a:ext uri="{FF2B5EF4-FFF2-40B4-BE49-F238E27FC236}">
                    <a16:creationId xmlns:a16="http://schemas.microsoft.com/office/drawing/2014/main" id="{6482EF39-E444-4E6C-B4B4-BBD01262DEBC}"/>
                  </a:ext>
                </a:extLst>
              </p:cNvPr>
              <p:cNvCxnSpPr>
                <a:cxnSpLocks/>
                <a:stCxn id="144" idx="1"/>
              </p:cNvCxnSpPr>
              <p:nvPr/>
            </p:nvCxnSpPr>
            <p:spPr>
              <a:xfrm flipV="1">
                <a:off x="1455381" y="5700072"/>
                <a:ext cx="190565" cy="329478"/>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47" name="Rounded Rectangle 107">
                <a:extLst>
                  <a:ext uri="{FF2B5EF4-FFF2-40B4-BE49-F238E27FC236}">
                    <a16:creationId xmlns:a16="http://schemas.microsoft.com/office/drawing/2014/main" id="{65787C07-DB9F-4D24-A291-04304E6E3B5C}"/>
                  </a:ext>
                </a:extLst>
              </p:cNvPr>
              <p:cNvSpPr/>
              <p:nvPr/>
            </p:nvSpPr>
            <p:spPr>
              <a:xfrm>
                <a:off x="1386461" y="4999426"/>
                <a:ext cx="638263" cy="827752"/>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GB" sz="1050" dirty="0">
                    <a:solidFill>
                      <a:schemeClr val="tx1"/>
                    </a:solidFill>
                  </a:rPr>
                  <a:t>Understand why businesses plan, how they measure risk,/avoid failure. Sources of finance and creating business plans </a:t>
                </a:r>
              </a:p>
            </p:txBody>
          </p:sp>
        </p:grpSp>
      </p:grpSp>
      <p:grpSp>
        <p:nvGrpSpPr>
          <p:cNvPr id="148" name="Group 147">
            <a:extLst>
              <a:ext uri="{FF2B5EF4-FFF2-40B4-BE49-F238E27FC236}">
                <a16:creationId xmlns:a16="http://schemas.microsoft.com/office/drawing/2014/main" id="{B193C94F-749C-4AFA-BBB7-1B3B33FF87DD}"/>
              </a:ext>
            </a:extLst>
          </p:cNvPr>
          <p:cNvGrpSpPr/>
          <p:nvPr/>
        </p:nvGrpSpPr>
        <p:grpSpPr>
          <a:xfrm>
            <a:off x="5164706" y="4835964"/>
            <a:ext cx="2376979" cy="1659324"/>
            <a:chOff x="900075" y="5229452"/>
            <a:chExt cx="872837" cy="1038997"/>
          </a:xfrm>
        </p:grpSpPr>
        <p:sp>
          <p:nvSpPr>
            <p:cNvPr id="149" name="Oval 148">
              <a:extLst>
                <a:ext uri="{FF2B5EF4-FFF2-40B4-BE49-F238E27FC236}">
                  <a16:creationId xmlns:a16="http://schemas.microsoft.com/office/drawing/2014/main" id="{4850E623-792B-4F78-902C-844006C3F006}"/>
                </a:ext>
              </a:extLst>
            </p:cNvPr>
            <p:cNvSpPr/>
            <p:nvPr/>
          </p:nvSpPr>
          <p:spPr>
            <a:xfrm>
              <a:off x="1486543" y="6136141"/>
              <a:ext cx="96894" cy="132308"/>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0" name="Group 149">
              <a:extLst>
                <a:ext uri="{FF2B5EF4-FFF2-40B4-BE49-F238E27FC236}">
                  <a16:creationId xmlns:a16="http://schemas.microsoft.com/office/drawing/2014/main" id="{7AD4DFBC-AA15-4592-AFD3-A687FCE29E0E}"/>
                </a:ext>
              </a:extLst>
            </p:cNvPr>
            <p:cNvGrpSpPr/>
            <p:nvPr/>
          </p:nvGrpSpPr>
          <p:grpSpPr>
            <a:xfrm>
              <a:off x="900075" y="5229452"/>
              <a:ext cx="872837" cy="1019621"/>
              <a:chOff x="1151887" y="5049800"/>
              <a:chExt cx="872837" cy="1019621"/>
            </a:xfrm>
          </p:grpSpPr>
          <p:cxnSp>
            <p:nvCxnSpPr>
              <p:cNvPr id="151" name="Straight Connector 150">
                <a:extLst>
                  <a:ext uri="{FF2B5EF4-FFF2-40B4-BE49-F238E27FC236}">
                    <a16:creationId xmlns:a16="http://schemas.microsoft.com/office/drawing/2014/main" id="{45F084B1-0E9A-4632-821F-24261C553833}"/>
                  </a:ext>
                </a:extLst>
              </p:cNvPr>
              <p:cNvCxnSpPr>
                <a:cxnSpLocks/>
                <a:stCxn id="149" idx="3"/>
              </p:cNvCxnSpPr>
              <p:nvPr/>
            </p:nvCxnSpPr>
            <p:spPr>
              <a:xfrm flipV="1">
                <a:off x="1752545" y="5750032"/>
                <a:ext cx="159868" cy="319389"/>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52" name="Rounded Rectangle 107">
                <a:extLst>
                  <a:ext uri="{FF2B5EF4-FFF2-40B4-BE49-F238E27FC236}">
                    <a16:creationId xmlns:a16="http://schemas.microsoft.com/office/drawing/2014/main" id="{64CE7886-0383-401F-A6F9-8B607F2A6E13}"/>
                  </a:ext>
                </a:extLst>
              </p:cNvPr>
              <p:cNvSpPr/>
              <p:nvPr/>
            </p:nvSpPr>
            <p:spPr>
              <a:xfrm>
                <a:off x="1151887" y="5049800"/>
                <a:ext cx="872837" cy="714469"/>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Understanding external influences and constraints. Examining PESTLE factors, legal constraints e.gf Consumer and Employment legislation as well as business ethics</a:t>
                </a:r>
                <a:endParaRPr lang="en-GB" sz="1050" dirty="0">
                  <a:solidFill>
                    <a:schemeClr val="tx1"/>
                  </a:solidFill>
                </a:endParaRPr>
              </a:p>
              <a:p>
                <a:r>
                  <a:rPr lang="en-GB" sz="1050" dirty="0">
                    <a:solidFill>
                      <a:schemeClr val="tx1"/>
                    </a:solidFill>
                  </a:rPr>
                  <a:t> </a:t>
                </a:r>
              </a:p>
            </p:txBody>
          </p:sp>
        </p:grpSp>
      </p:grpSp>
      <p:sp>
        <p:nvSpPr>
          <p:cNvPr id="153" name="TextBox 152">
            <a:extLst>
              <a:ext uri="{FF2B5EF4-FFF2-40B4-BE49-F238E27FC236}">
                <a16:creationId xmlns:a16="http://schemas.microsoft.com/office/drawing/2014/main" id="{98F5EEB3-C32F-47EB-A0FC-1B5991E44699}"/>
              </a:ext>
            </a:extLst>
          </p:cNvPr>
          <p:cNvSpPr txBox="1"/>
          <p:nvPr/>
        </p:nvSpPr>
        <p:spPr>
          <a:xfrm>
            <a:off x="500093" y="4853762"/>
            <a:ext cx="776558" cy="400110"/>
          </a:xfrm>
          <a:prstGeom prst="rect">
            <a:avLst/>
          </a:prstGeom>
          <a:noFill/>
        </p:spPr>
        <p:txBody>
          <a:bodyPr wrap="square" rtlCol="0">
            <a:spAutoFit/>
          </a:bodyPr>
          <a:lstStyle/>
          <a:p>
            <a:r>
              <a:rPr lang="en-US" sz="2000" b="1" dirty="0">
                <a:latin typeface="Century Gothic" panose="020B0502020202020204" pitchFamily="34" charset="0"/>
              </a:rPr>
              <a:t>LO5</a:t>
            </a:r>
            <a:endParaRPr lang="en-GB" sz="2000" b="1" dirty="0">
              <a:latin typeface="Century Gothic" panose="020B0502020202020204" pitchFamily="34" charset="0"/>
            </a:endParaRPr>
          </a:p>
        </p:txBody>
      </p:sp>
      <p:sp>
        <p:nvSpPr>
          <p:cNvPr id="154" name="TextBox 153">
            <a:extLst>
              <a:ext uri="{FF2B5EF4-FFF2-40B4-BE49-F238E27FC236}">
                <a16:creationId xmlns:a16="http://schemas.microsoft.com/office/drawing/2014/main" id="{4995A78D-690D-45C6-A123-8EE7B6BE19CA}"/>
              </a:ext>
            </a:extLst>
          </p:cNvPr>
          <p:cNvSpPr txBox="1"/>
          <p:nvPr/>
        </p:nvSpPr>
        <p:spPr>
          <a:xfrm>
            <a:off x="743199" y="5680967"/>
            <a:ext cx="776558" cy="400110"/>
          </a:xfrm>
          <a:prstGeom prst="rect">
            <a:avLst/>
          </a:prstGeom>
          <a:noFill/>
        </p:spPr>
        <p:txBody>
          <a:bodyPr wrap="square" rtlCol="0">
            <a:spAutoFit/>
          </a:bodyPr>
          <a:lstStyle/>
          <a:p>
            <a:r>
              <a:rPr lang="en-US" sz="2000" b="1" dirty="0">
                <a:latin typeface="Century Gothic" panose="020B0502020202020204" pitchFamily="34" charset="0"/>
              </a:rPr>
              <a:t>LO4</a:t>
            </a:r>
            <a:endParaRPr lang="en-GB" sz="2000" b="1" dirty="0">
              <a:latin typeface="Century Gothic" panose="020B0502020202020204" pitchFamily="34" charset="0"/>
            </a:endParaRPr>
          </a:p>
        </p:txBody>
      </p:sp>
      <p:sp>
        <p:nvSpPr>
          <p:cNvPr id="155" name="TextBox 154">
            <a:extLst>
              <a:ext uri="{FF2B5EF4-FFF2-40B4-BE49-F238E27FC236}">
                <a16:creationId xmlns:a16="http://schemas.microsoft.com/office/drawing/2014/main" id="{F4400628-E834-4BBB-A4D8-73E99F09C008}"/>
              </a:ext>
            </a:extLst>
          </p:cNvPr>
          <p:cNvSpPr txBox="1"/>
          <p:nvPr/>
        </p:nvSpPr>
        <p:spPr>
          <a:xfrm>
            <a:off x="1342445" y="6052192"/>
            <a:ext cx="776558" cy="400110"/>
          </a:xfrm>
          <a:prstGeom prst="rect">
            <a:avLst/>
          </a:prstGeom>
          <a:noFill/>
        </p:spPr>
        <p:txBody>
          <a:bodyPr wrap="square" rtlCol="0">
            <a:spAutoFit/>
          </a:bodyPr>
          <a:lstStyle/>
          <a:p>
            <a:r>
              <a:rPr lang="en-US" sz="2000" b="1" dirty="0">
                <a:latin typeface="Century Gothic" panose="020B0502020202020204" pitchFamily="34" charset="0"/>
              </a:rPr>
              <a:t>LO3</a:t>
            </a:r>
            <a:endParaRPr lang="en-GB" sz="2000" b="1" dirty="0">
              <a:latin typeface="Century Gothic" panose="020B0502020202020204" pitchFamily="34" charset="0"/>
            </a:endParaRPr>
          </a:p>
        </p:txBody>
      </p:sp>
      <p:sp>
        <p:nvSpPr>
          <p:cNvPr id="157" name="TextBox 156">
            <a:extLst>
              <a:ext uri="{FF2B5EF4-FFF2-40B4-BE49-F238E27FC236}">
                <a16:creationId xmlns:a16="http://schemas.microsoft.com/office/drawing/2014/main" id="{25A0192E-6462-4B63-AD53-43A28F4A2D32}"/>
              </a:ext>
            </a:extLst>
          </p:cNvPr>
          <p:cNvSpPr txBox="1"/>
          <p:nvPr/>
        </p:nvSpPr>
        <p:spPr>
          <a:xfrm>
            <a:off x="2285667" y="6145453"/>
            <a:ext cx="776558" cy="400110"/>
          </a:xfrm>
          <a:prstGeom prst="rect">
            <a:avLst/>
          </a:prstGeom>
          <a:noFill/>
        </p:spPr>
        <p:txBody>
          <a:bodyPr wrap="square" rtlCol="0">
            <a:spAutoFit/>
          </a:bodyPr>
          <a:lstStyle/>
          <a:p>
            <a:r>
              <a:rPr lang="en-US" sz="2000" b="1" dirty="0">
                <a:latin typeface="Century Gothic" panose="020B0502020202020204" pitchFamily="34" charset="0"/>
              </a:rPr>
              <a:t>LO2</a:t>
            </a:r>
            <a:endParaRPr lang="en-GB" sz="2000" b="1" dirty="0">
              <a:latin typeface="Century Gothic" panose="020B0502020202020204" pitchFamily="34" charset="0"/>
            </a:endParaRPr>
          </a:p>
        </p:txBody>
      </p:sp>
      <p:grpSp>
        <p:nvGrpSpPr>
          <p:cNvPr id="27" name="Group 26">
            <a:extLst>
              <a:ext uri="{FF2B5EF4-FFF2-40B4-BE49-F238E27FC236}">
                <a16:creationId xmlns:a16="http://schemas.microsoft.com/office/drawing/2014/main" id="{6FA5A51C-8E9C-4057-92CE-FEF62BD518F9}"/>
              </a:ext>
            </a:extLst>
          </p:cNvPr>
          <p:cNvGrpSpPr/>
          <p:nvPr/>
        </p:nvGrpSpPr>
        <p:grpSpPr>
          <a:xfrm>
            <a:off x="3368207" y="6679588"/>
            <a:ext cx="1291709" cy="2173511"/>
            <a:chOff x="3427387" y="6380198"/>
            <a:chExt cx="1291709" cy="2898615"/>
          </a:xfrm>
        </p:grpSpPr>
        <p:cxnSp>
          <p:nvCxnSpPr>
            <p:cNvPr id="91" name="Straight Connector 90">
              <a:extLst>
                <a:ext uri="{FF2B5EF4-FFF2-40B4-BE49-F238E27FC236}">
                  <a16:creationId xmlns:a16="http://schemas.microsoft.com/office/drawing/2014/main" id="{7033511F-A396-4BE3-B64F-DC3C1390C66F}"/>
                </a:ext>
              </a:extLst>
            </p:cNvPr>
            <p:cNvCxnSpPr>
              <a:cxnSpLocks/>
            </p:cNvCxnSpPr>
            <p:nvPr/>
          </p:nvCxnSpPr>
          <p:spPr>
            <a:xfrm flipH="1" flipV="1">
              <a:off x="3750053" y="6635770"/>
              <a:ext cx="209681" cy="1029804"/>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A9CBD58-E4F0-46B9-B462-F92A1D63F6EB}"/>
                </a:ext>
              </a:extLst>
            </p:cNvPr>
            <p:cNvSpPr/>
            <p:nvPr/>
          </p:nvSpPr>
          <p:spPr>
            <a:xfrm>
              <a:off x="3576043" y="6380198"/>
              <a:ext cx="280504" cy="245907"/>
            </a:xfrm>
            <a:prstGeom prst="ellipse">
              <a:avLst/>
            </a:prstGeom>
            <a:solidFill>
              <a:schemeClr val="accent6">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9" name="Rounded Rectangle 107">
              <a:extLst>
                <a:ext uri="{FF2B5EF4-FFF2-40B4-BE49-F238E27FC236}">
                  <a16:creationId xmlns:a16="http://schemas.microsoft.com/office/drawing/2014/main" id="{47542278-833F-4AC7-93ED-56463557553E}"/>
                </a:ext>
              </a:extLst>
            </p:cNvPr>
            <p:cNvSpPr/>
            <p:nvPr/>
          </p:nvSpPr>
          <p:spPr>
            <a:xfrm>
              <a:off x="3427387" y="7082534"/>
              <a:ext cx="1291709" cy="2196279"/>
            </a:xfrm>
            <a:prstGeom prst="roundRect">
              <a:avLst/>
            </a:prstGeom>
            <a:solidFill>
              <a:schemeClr val="accent6">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rPr>
                <a:t>Learning:</a:t>
              </a:r>
            </a:p>
            <a:p>
              <a:r>
                <a:rPr lang="en-US" sz="1050" dirty="0">
                  <a:solidFill>
                    <a:schemeClr val="tx1"/>
                  </a:solidFill>
                </a:rPr>
                <a:t>Understand factors to be taken into account when making business decisions</a:t>
              </a:r>
              <a:endParaRPr lang="en-GB" sz="1050" dirty="0">
                <a:solidFill>
                  <a:schemeClr val="tx1"/>
                </a:solidFill>
              </a:endParaRPr>
            </a:p>
          </p:txBody>
        </p:sp>
      </p:grpSp>
      <p:cxnSp>
        <p:nvCxnSpPr>
          <p:cNvPr id="162" name="Straight Connector 161">
            <a:extLst>
              <a:ext uri="{FF2B5EF4-FFF2-40B4-BE49-F238E27FC236}">
                <a16:creationId xmlns:a16="http://schemas.microsoft.com/office/drawing/2014/main" id="{D56C0F95-779A-4C16-8912-ED8FDABEDADD}"/>
              </a:ext>
            </a:extLst>
          </p:cNvPr>
          <p:cNvCxnSpPr>
            <a:cxnSpLocks/>
            <a:endCxn id="163" idx="4"/>
          </p:cNvCxnSpPr>
          <p:nvPr/>
        </p:nvCxnSpPr>
        <p:spPr>
          <a:xfrm flipH="1" flipV="1">
            <a:off x="2629605" y="6741862"/>
            <a:ext cx="264364" cy="1039468"/>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id="{B9188D71-B3BF-4A80-9346-4D73D2F885D1}"/>
              </a:ext>
            </a:extLst>
          </p:cNvPr>
          <p:cNvSpPr/>
          <p:nvPr/>
        </p:nvSpPr>
        <p:spPr>
          <a:xfrm>
            <a:off x="2510279" y="6485494"/>
            <a:ext cx="238652" cy="256368"/>
          </a:xfrm>
          <a:prstGeom prst="ellipse">
            <a:avLst/>
          </a:prstGeom>
          <a:solidFill>
            <a:schemeClr val="accent6">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ounded Rectangle 107">
            <a:extLst>
              <a:ext uri="{FF2B5EF4-FFF2-40B4-BE49-F238E27FC236}">
                <a16:creationId xmlns:a16="http://schemas.microsoft.com/office/drawing/2014/main" id="{06614D5E-7A82-49BF-B5D5-02F996BB8C56}"/>
              </a:ext>
            </a:extLst>
          </p:cNvPr>
          <p:cNvSpPr/>
          <p:nvPr/>
        </p:nvSpPr>
        <p:spPr>
          <a:xfrm>
            <a:off x="2251695" y="7213253"/>
            <a:ext cx="1015915" cy="1646251"/>
          </a:xfrm>
          <a:prstGeom prst="roundRect">
            <a:avLst/>
          </a:prstGeom>
          <a:solidFill>
            <a:schemeClr val="accent6">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Be able to use financial data to inform business decisions</a:t>
            </a:r>
            <a:endParaRPr lang="en-GB" sz="1050" dirty="0">
              <a:solidFill>
                <a:schemeClr val="tx1"/>
              </a:solidFill>
            </a:endParaRPr>
          </a:p>
        </p:txBody>
      </p:sp>
      <p:cxnSp>
        <p:nvCxnSpPr>
          <p:cNvPr id="164" name="Straight Connector 163">
            <a:extLst>
              <a:ext uri="{FF2B5EF4-FFF2-40B4-BE49-F238E27FC236}">
                <a16:creationId xmlns:a16="http://schemas.microsoft.com/office/drawing/2014/main" id="{F685C1A4-F06E-4819-95EC-09C8C6FD382F}"/>
              </a:ext>
            </a:extLst>
          </p:cNvPr>
          <p:cNvCxnSpPr>
            <a:cxnSpLocks/>
          </p:cNvCxnSpPr>
          <p:nvPr/>
        </p:nvCxnSpPr>
        <p:spPr>
          <a:xfrm flipV="1">
            <a:off x="1573251" y="6617986"/>
            <a:ext cx="309332" cy="979055"/>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EBE47665-A2DA-4551-B67A-CEB1FC89F5E3}"/>
              </a:ext>
            </a:extLst>
          </p:cNvPr>
          <p:cNvSpPr/>
          <p:nvPr/>
        </p:nvSpPr>
        <p:spPr>
          <a:xfrm>
            <a:off x="1793387" y="6367104"/>
            <a:ext cx="238652" cy="256368"/>
          </a:xfrm>
          <a:prstGeom prst="ellipse">
            <a:avLst/>
          </a:prstGeom>
          <a:solidFill>
            <a:schemeClr val="accent6">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Rounded Rectangle 107">
            <a:extLst>
              <a:ext uri="{FF2B5EF4-FFF2-40B4-BE49-F238E27FC236}">
                <a16:creationId xmlns:a16="http://schemas.microsoft.com/office/drawing/2014/main" id="{E971FAE5-5E68-47CB-9803-D04F71467FC5}"/>
              </a:ext>
            </a:extLst>
          </p:cNvPr>
          <p:cNvSpPr/>
          <p:nvPr/>
        </p:nvSpPr>
        <p:spPr>
          <a:xfrm>
            <a:off x="1109217" y="7191380"/>
            <a:ext cx="1060369" cy="1667041"/>
          </a:xfrm>
          <a:prstGeom prst="roundRect">
            <a:avLst/>
          </a:prstGeom>
          <a:solidFill>
            <a:schemeClr val="accent6">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Understand how human resource information informs business decisions</a:t>
            </a:r>
            <a:endParaRPr lang="en-GB" sz="1050" dirty="0">
              <a:solidFill>
                <a:schemeClr val="tx1"/>
              </a:solidFill>
            </a:endParaRPr>
          </a:p>
        </p:txBody>
      </p:sp>
      <p:grpSp>
        <p:nvGrpSpPr>
          <p:cNvPr id="167" name="Group 166">
            <a:extLst>
              <a:ext uri="{FF2B5EF4-FFF2-40B4-BE49-F238E27FC236}">
                <a16:creationId xmlns:a16="http://schemas.microsoft.com/office/drawing/2014/main" id="{12F2CE08-A3F5-4752-868E-43F57F076AE6}"/>
              </a:ext>
            </a:extLst>
          </p:cNvPr>
          <p:cNvGrpSpPr/>
          <p:nvPr/>
        </p:nvGrpSpPr>
        <p:grpSpPr>
          <a:xfrm>
            <a:off x="852013" y="4989066"/>
            <a:ext cx="3386522" cy="1090437"/>
            <a:chOff x="-100283" y="5225096"/>
            <a:chExt cx="1103315" cy="471681"/>
          </a:xfrm>
          <a:solidFill>
            <a:schemeClr val="accent6">
              <a:lumMod val="40000"/>
              <a:lumOff val="60000"/>
            </a:schemeClr>
          </a:solidFill>
        </p:grpSpPr>
        <p:grpSp>
          <p:nvGrpSpPr>
            <p:cNvPr id="168" name="Group 167">
              <a:extLst>
                <a:ext uri="{FF2B5EF4-FFF2-40B4-BE49-F238E27FC236}">
                  <a16:creationId xmlns:a16="http://schemas.microsoft.com/office/drawing/2014/main" id="{56DA0E4F-3BE1-4436-AB7A-409D4416C552}"/>
                </a:ext>
              </a:extLst>
            </p:cNvPr>
            <p:cNvGrpSpPr/>
            <p:nvPr/>
          </p:nvGrpSpPr>
          <p:grpSpPr>
            <a:xfrm>
              <a:off x="-17203" y="5225096"/>
              <a:ext cx="1020235" cy="471681"/>
              <a:chOff x="234609" y="5045444"/>
              <a:chExt cx="1020235" cy="471681"/>
            </a:xfrm>
            <a:grpFill/>
          </p:grpSpPr>
          <p:cxnSp>
            <p:nvCxnSpPr>
              <p:cNvPr id="170" name="Straight Connector 169">
                <a:extLst>
                  <a:ext uri="{FF2B5EF4-FFF2-40B4-BE49-F238E27FC236}">
                    <a16:creationId xmlns:a16="http://schemas.microsoft.com/office/drawing/2014/main" id="{672BA716-02F8-464A-B936-4A9EA34F5CDE}"/>
                  </a:ext>
                </a:extLst>
              </p:cNvPr>
              <p:cNvCxnSpPr>
                <a:cxnSpLocks/>
              </p:cNvCxnSpPr>
              <p:nvPr/>
            </p:nvCxnSpPr>
            <p:spPr>
              <a:xfrm flipH="1" flipV="1">
                <a:off x="234609" y="5243839"/>
                <a:ext cx="523927" cy="56778"/>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71" name="Rounded Rectangle 107">
                <a:extLst>
                  <a:ext uri="{FF2B5EF4-FFF2-40B4-BE49-F238E27FC236}">
                    <a16:creationId xmlns:a16="http://schemas.microsoft.com/office/drawing/2014/main" id="{BCFD00A4-95E0-4504-9845-7F539670570E}"/>
                  </a:ext>
                </a:extLst>
              </p:cNvPr>
              <p:cNvSpPr/>
              <p:nvPr/>
            </p:nvSpPr>
            <p:spPr>
              <a:xfrm>
                <a:off x="528741" y="5045444"/>
                <a:ext cx="726103" cy="471681"/>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rPr>
                  <a:t>Learning:</a:t>
                </a:r>
              </a:p>
              <a:p>
                <a:r>
                  <a:rPr lang="en-US" sz="1050" dirty="0">
                    <a:solidFill>
                      <a:schemeClr val="tx1"/>
                    </a:solidFill>
                  </a:rPr>
                  <a:t>Be able to use resource, project and change management information to inform business decisions</a:t>
                </a:r>
                <a:endParaRPr lang="en-GB" sz="1050" dirty="0">
                  <a:solidFill>
                    <a:schemeClr val="tx1"/>
                  </a:solidFill>
                </a:endParaRPr>
              </a:p>
            </p:txBody>
          </p:sp>
        </p:grpSp>
        <p:sp>
          <p:nvSpPr>
            <p:cNvPr id="169" name="Oval 168">
              <a:extLst>
                <a:ext uri="{FF2B5EF4-FFF2-40B4-BE49-F238E27FC236}">
                  <a16:creationId xmlns:a16="http://schemas.microsoft.com/office/drawing/2014/main" id="{337C5D43-EBF0-4504-BFCA-975B65ACBF62}"/>
                </a:ext>
              </a:extLst>
            </p:cNvPr>
            <p:cNvSpPr/>
            <p:nvPr/>
          </p:nvSpPr>
          <p:spPr>
            <a:xfrm>
              <a:off x="-100283" y="5356079"/>
              <a:ext cx="93940" cy="123447"/>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77" name="TextBox 176">
            <a:extLst>
              <a:ext uri="{FF2B5EF4-FFF2-40B4-BE49-F238E27FC236}">
                <a16:creationId xmlns:a16="http://schemas.microsoft.com/office/drawing/2014/main" id="{B3D0560B-2F21-4027-8F10-9C410BC9B4D3}"/>
              </a:ext>
            </a:extLst>
          </p:cNvPr>
          <p:cNvSpPr txBox="1"/>
          <p:nvPr/>
        </p:nvSpPr>
        <p:spPr>
          <a:xfrm>
            <a:off x="2646985" y="2653919"/>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LO3</a:t>
            </a:r>
            <a:endParaRPr lang="en-GB" sz="2000" b="1" dirty="0">
              <a:solidFill>
                <a:schemeClr val="bg1"/>
              </a:solidFill>
              <a:latin typeface="Century Gothic" panose="020B0502020202020204" pitchFamily="34" charset="0"/>
            </a:endParaRPr>
          </a:p>
        </p:txBody>
      </p:sp>
      <p:sp>
        <p:nvSpPr>
          <p:cNvPr id="178" name="TextBox 177">
            <a:extLst>
              <a:ext uri="{FF2B5EF4-FFF2-40B4-BE49-F238E27FC236}">
                <a16:creationId xmlns:a16="http://schemas.microsoft.com/office/drawing/2014/main" id="{BB57D245-294E-45BA-8F79-FD776FDEA573}"/>
              </a:ext>
            </a:extLst>
          </p:cNvPr>
          <p:cNvSpPr txBox="1"/>
          <p:nvPr/>
        </p:nvSpPr>
        <p:spPr>
          <a:xfrm>
            <a:off x="1628635" y="2741559"/>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LO2</a:t>
            </a:r>
            <a:endParaRPr lang="en-GB" sz="2000" b="1" dirty="0">
              <a:solidFill>
                <a:schemeClr val="bg1"/>
              </a:solidFill>
              <a:latin typeface="Century Gothic" panose="020B0502020202020204" pitchFamily="34" charset="0"/>
            </a:endParaRPr>
          </a:p>
        </p:txBody>
      </p:sp>
      <p:sp>
        <p:nvSpPr>
          <p:cNvPr id="179" name="TextBox 178">
            <a:extLst>
              <a:ext uri="{FF2B5EF4-FFF2-40B4-BE49-F238E27FC236}">
                <a16:creationId xmlns:a16="http://schemas.microsoft.com/office/drawing/2014/main" id="{3A8BE39D-1372-469A-912B-D05F5404DA1A}"/>
              </a:ext>
            </a:extLst>
          </p:cNvPr>
          <p:cNvSpPr txBox="1"/>
          <p:nvPr/>
        </p:nvSpPr>
        <p:spPr>
          <a:xfrm>
            <a:off x="5248860" y="2808015"/>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LO4</a:t>
            </a:r>
            <a:endParaRPr lang="en-GB" sz="2000" b="1" dirty="0">
              <a:solidFill>
                <a:schemeClr val="bg1"/>
              </a:solidFill>
              <a:latin typeface="Century Gothic" panose="020B0502020202020204" pitchFamily="34" charset="0"/>
            </a:endParaRPr>
          </a:p>
        </p:txBody>
      </p:sp>
      <p:sp>
        <p:nvSpPr>
          <p:cNvPr id="180" name="TextBox 179">
            <a:extLst>
              <a:ext uri="{FF2B5EF4-FFF2-40B4-BE49-F238E27FC236}">
                <a16:creationId xmlns:a16="http://schemas.microsoft.com/office/drawing/2014/main" id="{E79F1692-9A07-4542-9CD9-08DC0AE9DF30}"/>
              </a:ext>
            </a:extLst>
          </p:cNvPr>
          <p:cNvSpPr txBox="1"/>
          <p:nvPr/>
        </p:nvSpPr>
        <p:spPr>
          <a:xfrm>
            <a:off x="6523244" y="2711709"/>
            <a:ext cx="776558"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LO5</a:t>
            </a:r>
            <a:endParaRPr lang="en-GB" sz="2000" b="1" dirty="0">
              <a:solidFill>
                <a:schemeClr val="bg1"/>
              </a:solidFill>
              <a:latin typeface="Century Gothic" panose="020B0502020202020204" pitchFamily="34" charset="0"/>
            </a:endParaRPr>
          </a:p>
        </p:txBody>
      </p:sp>
      <p:cxnSp>
        <p:nvCxnSpPr>
          <p:cNvPr id="181" name="Straight Connector 180">
            <a:extLst>
              <a:ext uri="{FF2B5EF4-FFF2-40B4-BE49-F238E27FC236}">
                <a16:creationId xmlns:a16="http://schemas.microsoft.com/office/drawing/2014/main" id="{6165356D-A78F-409D-8823-37B248B047E9}"/>
              </a:ext>
            </a:extLst>
          </p:cNvPr>
          <p:cNvCxnSpPr>
            <a:cxnSpLocks/>
          </p:cNvCxnSpPr>
          <p:nvPr/>
        </p:nvCxnSpPr>
        <p:spPr>
          <a:xfrm flipV="1">
            <a:off x="2300332" y="2285152"/>
            <a:ext cx="419893" cy="328509"/>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82" name="Rounded Rectangle 107">
            <a:extLst>
              <a:ext uri="{FF2B5EF4-FFF2-40B4-BE49-F238E27FC236}">
                <a16:creationId xmlns:a16="http://schemas.microsoft.com/office/drawing/2014/main" id="{7F71134D-097B-460D-A472-C1754F8DDDB6}"/>
              </a:ext>
            </a:extLst>
          </p:cNvPr>
          <p:cNvSpPr/>
          <p:nvPr/>
        </p:nvSpPr>
        <p:spPr>
          <a:xfrm>
            <a:off x="2158633" y="1146842"/>
            <a:ext cx="1862160" cy="1220443"/>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GB" sz="1050" dirty="0">
                <a:solidFill>
                  <a:schemeClr val="tx1"/>
                </a:solidFill>
              </a:rPr>
              <a:t> Communicating with customers. Methods, advantages and disadvantages, formats, styles, corporate profiles</a:t>
            </a:r>
          </a:p>
        </p:txBody>
      </p:sp>
      <p:sp>
        <p:nvSpPr>
          <p:cNvPr id="183" name="Oval 182">
            <a:extLst>
              <a:ext uri="{FF2B5EF4-FFF2-40B4-BE49-F238E27FC236}">
                <a16:creationId xmlns:a16="http://schemas.microsoft.com/office/drawing/2014/main" id="{8427A587-DE50-4DD4-9AA3-21022938444C}"/>
              </a:ext>
            </a:extLst>
          </p:cNvPr>
          <p:cNvSpPr/>
          <p:nvPr/>
        </p:nvSpPr>
        <p:spPr>
          <a:xfrm>
            <a:off x="2158633" y="2579770"/>
            <a:ext cx="238652" cy="216203"/>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4" name="Straight Connector 183">
            <a:extLst>
              <a:ext uri="{FF2B5EF4-FFF2-40B4-BE49-F238E27FC236}">
                <a16:creationId xmlns:a16="http://schemas.microsoft.com/office/drawing/2014/main" id="{4BC2C53F-BE94-4070-ABE6-120D10BE3FDB}"/>
              </a:ext>
            </a:extLst>
          </p:cNvPr>
          <p:cNvCxnSpPr>
            <a:cxnSpLocks/>
            <a:stCxn id="180" idx="3"/>
          </p:cNvCxnSpPr>
          <p:nvPr/>
        </p:nvCxnSpPr>
        <p:spPr>
          <a:xfrm>
            <a:off x="7299802" y="2911764"/>
            <a:ext cx="57366" cy="1039356"/>
          </a:xfrm>
          <a:prstGeom prst="line">
            <a:avLst/>
          </a:prstGeom>
          <a:solidFill>
            <a:schemeClr val="accent6">
              <a:lumMod val="40000"/>
              <a:lumOff val="60000"/>
            </a:schemeClr>
          </a:solid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85" name="Rounded Rectangle 107">
            <a:extLst>
              <a:ext uri="{FF2B5EF4-FFF2-40B4-BE49-F238E27FC236}">
                <a16:creationId xmlns:a16="http://schemas.microsoft.com/office/drawing/2014/main" id="{366C182A-DF02-4672-BF16-8777B0990A7D}"/>
              </a:ext>
            </a:extLst>
          </p:cNvPr>
          <p:cNvSpPr/>
          <p:nvPr/>
        </p:nvSpPr>
        <p:spPr>
          <a:xfrm>
            <a:off x="6275596" y="3432361"/>
            <a:ext cx="3199729" cy="1333173"/>
          </a:xfrm>
          <a:prstGeom prst="roundRect">
            <a:avLst/>
          </a:prstGeom>
          <a:solidFill>
            <a:schemeClr val="accent2">
              <a:lumMod val="40000"/>
              <a:lumOff val="60000"/>
            </a:schemeClr>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K</a:t>
            </a:r>
            <a:r>
              <a:rPr lang="en-GB" sz="1050" dirty="0">
                <a:solidFill>
                  <a:schemeClr val="tx1"/>
                </a:solidFill>
              </a:rPr>
              <a:t>now the constraints and issues surrounding sharing, storing and use of information in business communications. Legal constraints such as Copyright, F.o.I and computer misuse. Ethical issues including organisational policies. Security issues including confidentiality and storage/back-up costs.</a:t>
            </a:r>
          </a:p>
        </p:txBody>
      </p:sp>
      <p:sp>
        <p:nvSpPr>
          <p:cNvPr id="186" name="Oval 185">
            <a:extLst>
              <a:ext uri="{FF2B5EF4-FFF2-40B4-BE49-F238E27FC236}">
                <a16:creationId xmlns:a16="http://schemas.microsoft.com/office/drawing/2014/main" id="{2BE50590-7450-4569-98E5-17DD73F7AA0D}"/>
              </a:ext>
            </a:extLst>
          </p:cNvPr>
          <p:cNvSpPr/>
          <p:nvPr/>
        </p:nvSpPr>
        <p:spPr>
          <a:xfrm>
            <a:off x="7198849" y="2725327"/>
            <a:ext cx="238652" cy="256368"/>
          </a:xfrm>
          <a:prstGeom prst="ellipse">
            <a:avLst/>
          </a:prstGeom>
          <a:solidFill>
            <a:schemeClr val="accent2">
              <a:lumMod val="40000"/>
              <a:lumOff val="60000"/>
            </a:schemeClr>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p:nvSpPr>
        <p:spPr>
          <a:xfrm>
            <a:off x="4038542" y="5956419"/>
            <a:ext cx="109032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a:t>
            </a:r>
            <a:r>
              <a:rPr lang="en-GB" dirty="0">
                <a:solidFill>
                  <a:schemeClr val="tx1"/>
                </a:solidFill>
                <a:latin typeface="Century Gothic" panose="020B0502020202020204" pitchFamily="34" charset="0"/>
              </a:rPr>
              <a:t>nit </a:t>
            </a:r>
          </a:p>
          <a:p>
            <a:pPr algn="ctr"/>
            <a:r>
              <a:rPr lang="en-US" sz="4000" b="1" dirty="0">
                <a:solidFill>
                  <a:schemeClr val="tx1"/>
                </a:solidFill>
                <a:latin typeface="Century Gothic" panose="020B0502020202020204" pitchFamily="34" charset="0"/>
              </a:rPr>
              <a:t>2</a:t>
            </a:r>
            <a:endParaRPr lang="en-GB" sz="4000" b="1" dirty="0">
              <a:solidFill>
                <a:schemeClr val="tx1"/>
              </a:solidFill>
              <a:latin typeface="Century Gothic" panose="020B0502020202020204" pitchFamily="34" charset="0"/>
            </a:endParaRPr>
          </a:p>
        </p:txBody>
      </p:sp>
      <p:sp>
        <p:nvSpPr>
          <p:cNvPr id="135" name="TextBox 134">
            <a:extLst>
              <a:ext uri="{FF2B5EF4-FFF2-40B4-BE49-F238E27FC236}">
                <a16:creationId xmlns:a16="http://schemas.microsoft.com/office/drawing/2014/main" id="{AC1E8554-BB58-4346-94A6-6869AAB4946A}"/>
              </a:ext>
            </a:extLst>
          </p:cNvPr>
          <p:cNvSpPr txBox="1"/>
          <p:nvPr/>
        </p:nvSpPr>
        <p:spPr>
          <a:xfrm>
            <a:off x="553254" y="4078205"/>
            <a:ext cx="776558" cy="400110"/>
          </a:xfrm>
          <a:prstGeom prst="rect">
            <a:avLst/>
          </a:prstGeom>
          <a:noFill/>
        </p:spPr>
        <p:txBody>
          <a:bodyPr wrap="square" rtlCol="0">
            <a:spAutoFit/>
          </a:bodyPr>
          <a:lstStyle/>
          <a:p>
            <a:r>
              <a:rPr lang="en-US" sz="2000" b="1" dirty="0">
                <a:latin typeface="Century Gothic" panose="020B0502020202020204" pitchFamily="34" charset="0"/>
              </a:rPr>
              <a:t>LO6</a:t>
            </a:r>
            <a:endParaRPr lang="en-GB" sz="2000" b="1" dirty="0">
              <a:latin typeface="Century Gothic" panose="020B0502020202020204" pitchFamily="34" charset="0"/>
            </a:endParaRPr>
          </a:p>
        </p:txBody>
      </p:sp>
      <p:grpSp>
        <p:nvGrpSpPr>
          <p:cNvPr id="140" name="Group 139">
            <a:extLst>
              <a:ext uri="{FF2B5EF4-FFF2-40B4-BE49-F238E27FC236}">
                <a16:creationId xmlns:a16="http://schemas.microsoft.com/office/drawing/2014/main" id="{DBBA1873-F084-4ADD-B0EE-053CCD9F2BB2}"/>
              </a:ext>
            </a:extLst>
          </p:cNvPr>
          <p:cNvGrpSpPr/>
          <p:nvPr/>
        </p:nvGrpSpPr>
        <p:grpSpPr>
          <a:xfrm>
            <a:off x="682859" y="3534788"/>
            <a:ext cx="2486734" cy="1379037"/>
            <a:chOff x="-109543" y="5021729"/>
            <a:chExt cx="1112575" cy="596518"/>
          </a:xfrm>
          <a:solidFill>
            <a:schemeClr val="accent6">
              <a:lumMod val="40000"/>
              <a:lumOff val="60000"/>
            </a:schemeClr>
          </a:solidFill>
        </p:grpSpPr>
        <p:grpSp>
          <p:nvGrpSpPr>
            <p:cNvPr id="141" name="Group 140">
              <a:extLst>
                <a:ext uri="{FF2B5EF4-FFF2-40B4-BE49-F238E27FC236}">
                  <a16:creationId xmlns:a16="http://schemas.microsoft.com/office/drawing/2014/main" id="{4D090350-4A4F-4F98-8559-F792442DD3D3}"/>
                </a:ext>
              </a:extLst>
            </p:cNvPr>
            <p:cNvGrpSpPr/>
            <p:nvPr/>
          </p:nvGrpSpPr>
          <p:grpSpPr>
            <a:xfrm>
              <a:off x="-23354" y="5021729"/>
              <a:ext cx="1026386" cy="596518"/>
              <a:chOff x="228458" y="4842077"/>
              <a:chExt cx="1026386" cy="596518"/>
            </a:xfrm>
            <a:grpFill/>
          </p:grpSpPr>
          <p:cxnSp>
            <p:nvCxnSpPr>
              <p:cNvPr id="156" name="Straight Connector 155">
                <a:extLst>
                  <a:ext uri="{FF2B5EF4-FFF2-40B4-BE49-F238E27FC236}">
                    <a16:creationId xmlns:a16="http://schemas.microsoft.com/office/drawing/2014/main" id="{90F78695-3134-44FC-A06B-8004AB13D879}"/>
                  </a:ext>
                </a:extLst>
              </p:cNvPr>
              <p:cNvCxnSpPr>
                <a:cxnSpLocks/>
              </p:cNvCxnSpPr>
              <p:nvPr/>
            </p:nvCxnSpPr>
            <p:spPr>
              <a:xfrm flipH="1">
                <a:off x="228458" y="5291853"/>
                <a:ext cx="503533" cy="25072"/>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58" name="Rounded Rectangle 107">
                <a:extLst>
                  <a:ext uri="{FF2B5EF4-FFF2-40B4-BE49-F238E27FC236}">
                    <a16:creationId xmlns:a16="http://schemas.microsoft.com/office/drawing/2014/main" id="{27D9397D-8B3E-4D34-862E-3BB01D16B54C}"/>
                  </a:ext>
                </a:extLst>
              </p:cNvPr>
              <p:cNvSpPr/>
              <p:nvPr/>
            </p:nvSpPr>
            <p:spPr>
              <a:xfrm>
                <a:off x="528741" y="4842077"/>
                <a:ext cx="726103" cy="596518"/>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rPr>
                  <a:t>Learning:</a:t>
                </a:r>
              </a:p>
              <a:p>
                <a:r>
                  <a:rPr lang="en-US" sz="1050" dirty="0">
                    <a:solidFill>
                      <a:schemeClr val="tx1"/>
                    </a:solidFill>
                  </a:rPr>
                  <a:t>Be able to use resource, project and change management information to inform business decisions</a:t>
                </a:r>
                <a:endParaRPr lang="en-GB" sz="1050" dirty="0">
                  <a:solidFill>
                    <a:schemeClr val="tx1"/>
                  </a:solidFill>
                </a:endParaRPr>
              </a:p>
            </p:txBody>
          </p:sp>
        </p:grpSp>
        <p:sp>
          <p:nvSpPr>
            <p:cNvPr id="142" name="Oval 141">
              <a:extLst>
                <a:ext uri="{FF2B5EF4-FFF2-40B4-BE49-F238E27FC236}">
                  <a16:creationId xmlns:a16="http://schemas.microsoft.com/office/drawing/2014/main" id="{D02E3388-8C3C-4478-BCC0-31AD09A690BF}"/>
                </a:ext>
              </a:extLst>
            </p:cNvPr>
            <p:cNvSpPr/>
            <p:nvPr/>
          </p:nvSpPr>
          <p:spPr>
            <a:xfrm>
              <a:off x="-109543" y="5423398"/>
              <a:ext cx="93940" cy="123447"/>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extLst>
      <p:ext uri="{BB962C8B-B14F-4D97-AF65-F5344CB8AC3E}">
        <p14:creationId xmlns:p14="http://schemas.microsoft.com/office/powerpoint/2010/main" val="385317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500" y="1614562"/>
            <a:ext cx="8676781" cy="8252132"/>
          </a:xfrm>
          <a:custGeom>
            <a:avLst/>
            <a:gdLst>
              <a:gd name="connsiteX0" fmla="*/ 547466 w 5402434"/>
              <a:gd name="connsiteY0" fmla="*/ 5866666 h 5990266"/>
              <a:gd name="connsiteX1" fmla="*/ 4846751 w 5402434"/>
              <a:gd name="connsiteY1" fmla="*/ 5850624 h 5990266"/>
              <a:gd name="connsiteX2" fmla="*/ 4878835 w 5402434"/>
              <a:gd name="connsiteY2" fmla="*/ 4454961 h 5990266"/>
              <a:gd name="connsiteX3" fmla="*/ 547466 w 5402434"/>
              <a:gd name="connsiteY3" fmla="*/ 4454961 h 5990266"/>
              <a:gd name="connsiteX4" fmla="*/ 531424 w 5402434"/>
              <a:gd name="connsiteY4" fmla="*/ 3011171 h 5990266"/>
              <a:gd name="connsiteX5" fmla="*/ 4830709 w 5402434"/>
              <a:gd name="connsiteY5" fmla="*/ 2995129 h 5990266"/>
              <a:gd name="connsiteX6" fmla="*/ 4878835 w 5402434"/>
              <a:gd name="connsiteY6" fmla="*/ 1551340 h 5990266"/>
              <a:gd name="connsiteX7" fmla="*/ 531424 w 5402434"/>
              <a:gd name="connsiteY7" fmla="*/ 1583424 h 5990266"/>
              <a:gd name="connsiteX8" fmla="*/ 563509 w 5402434"/>
              <a:gd name="connsiteY8" fmla="*/ 107550 h 5990266"/>
              <a:gd name="connsiteX9" fmla="*/ 4878835 w 5402434"/>
              <a:gd name="connsiteY9" fmla="*/ 123592 h 5990266"/>
              <a:gd name="connsiteX0" fmla="*/ 0 w 5646228"/>
              <a:gd name="connsiteY0" fmla="*/ 5731819 h 5939533"/>
              <a:gd name="connsiteX1" fmla="*/ 5043972 w 5646228"/>
              <a:gd name="connsiteY1" fmla="*/ 5850624 h 5939533"/>
              <a:gd name="connsiteX2" fmla="*/ 5076056 w 5646228"/>
              <a:gd name="connsiteY2" fmla="*/ 4454961 h 5939533"/>
              <a:gd name="connsiteX3" fmla="*/ 744687 w 5646228"/>
              <a:gd name="connsiteY3" fmla="*/ 4454961 h 5939533"/>
              <a:gd name="connsiteX4" fmla="*/ 728645 w 5646228"/>
              <a:gd name="connsiteY4" fmla="*/ 3011171 h 5939533"/>
              <a:gd name="connsiteX5" fmla="*/ 5027930 w 5646228"/>
              <a:gd name="connsiteY5" fmla="*/ 2995129 h 5939533"/>
              <a:gd name="connsiteX6" fmla="*/ 5076056 w 5646228"/>
              <a:gd name="connsiteY6" fmla="*/ 1551340 h 5939533"/>
              <a:gd name="connsiteX7" fmla="*/ 728645 w 5646228"/>
              <a:gd name="connsiteY7" fmla="*/ 1583424 h 5939533"/>
              <a:gd name="connsiteX8" fmla="*/ 760730 w 5646228"/>
              <a:gd name="connsiteY8" fmla="*/ 107550 h 5939533"/>
              <a:gd name="connsiteX9" fmla="*/ 5076056 w 5646228"/>
              <a:gd name="connsiteY9" fmla="*/ 123592 h 5939533"/>
              <a:gd name="connsiteX0" fmla="*/ 0 w 5646228"/>
              <a:gd name="connsiteY0" fmla="*/ 5624269 h 5831983"/>
              <a:gd name="connsiteX1" fmla="*/ 5043972 w 5646228"/>
              <a:gd name="connsiteY1" fmla="*/ 5743074 h 5831983"/>
              <a:gd name="connsiteX2" fmla="*/ 5076056 w 5646228"/>
              <a:gd name="connsiteY2" fmla="*/ 4347411 h 5831983"/>
              <a:gd name="connsiteX3" fmla="*/ 744687 w 5646228"/>
              <a:gd name="connsiteY3" fmla="*/ 4347411 h 5831983"/>
              <a:gd name="connsiteX4" fmla="*/ 728645 w 5646228"/>
              <a:gd name="connsiteY4" fmla="*/ 2903621 h 5831983"/>
              <a:gd name="connsiteX5" fmla="*/ 5027930 w 5646228"/>
              <a:gd name="connsiteY5" fmla="*/ 2887579 h 5831983"/>
              <a:gd name="connsiteX6" fmla="*/ 5076056 w 5646228"/>
              <a:gd name="connsiteY6" fmla="*/ 1443790 h 5831983"/>
              <a:gd name="connsiteX7" fmla="*/ 728645 w 5646228"/>
              <a:gd name="connsiteY7" fmla="*/ 1475874 h 5831983"/>
              <a:gd name="connsiteX8" fmla="*/ 760730 w 5646228"/>
              <a:gd name="connsiteY8" fmla="*/ 0 h 5831983"/>
              <a:gd name="connsiteX0" fmla="*/ 0 w 5646228"/>
              <a:gd name="connsiteY0" fmla="*/ 4244400 h 4452114"/>
              <a:gd name="connsiteX1" fmla="*/ 5043972 w 5646228"/>
              <a:gd name="connsiteY1" fmla="*/ 4363205 h 4452114"/>
              <a:gd name="connsiteX2" fmla="*/ 5076056 w 5646228"/>
              <a:gd name="connsiteY2" fmla="*/ 2967542 h 4452114"/>
              <a:gd name="connsiteX3" fmla="*/ 744687 w 5646228"/>
              <a:gd name="connsiteY3" fmla="*/ 2967542 h 4452114"/>
              <a:gd name="connsiteX4" fmla="*/ 728645 w 5646228"/>
              <a:gd name="connsiteY4" fmla="*/ 1523752 h 4452114"/>
              <a:gd name="connsiteX5" fmla="*/ 5027930 w 5646228"/>
              <a:gd name="connsiteY5" fmla="*/ 1507710 h 4452114"/>
              <a:gd name="connsiteX6" fmla="*/ 5076056 w 5646228"/>
              <a:gd name="connsiteY6" fmla="*/ 63921 h 4452114"/>
              <a:gd name="connsiteX7" fmla="*/ 728645 w 5646228"/>
              <a:gd name="connsiteY7" fmla="*/ 96005 h 4452114"/>
              <a:gd name="connsiteX0" fmla="*/ 0 w 5609668"/>
              <a:gd name="connsiteY0" fmla="*/ 3852377 h 4388197"/>
              <a:gd name="connsiteX1" fmla="*/ 5009602 w 5609668"/>
              <a:gd name="connsiteY1" fmla="*/ 4363205 h 4388197"/>
              <a:gd name="connsiteX2" fmla="*/ 5041686 w 5609668"/>
              <a:gd name="connsiteY2" fmla="*/ 2967542 h 4388197"/>
              <a:gd name="connsiteX3" fmla="*/ 710317 w 5609668"/>
              <a:gd name="connsiteY3" fmla="*/ 2967542 h 4388197"/>
              <a:gd name="connsiteX4" fmla="*/ 694275 w 5609668"/>
              <a:gd name="connsiteY4" fmla="*/ 1523752 h 4388197"/>
              <a:gd name="connsiteX5" fmla="*/ 4993560 w 5609668"/>
              <a:gd name="connsiteY5" fmla="*/ 1507710 h 4388197"/>
              <a:gd name="connsiteX6" fmla="*/ 5041686 w 5609668"/>
              <a:gd name="connsiteY6" fmla="*/ 63921 h 4388197"/>
              <a:gd name="connsiteX7" fmla="*/ 694275 w 5609668"/>
              <a:gd name="connsiteY7" fmla="*/ 96005 h 4388197"/>
              <a:gd name="connsiteX0" fmla="*/ 0 w 5609668"/>
              <a:gd name="connsiteY0" fmla="*/ 3852377 h 4408979"/>
              <a:gd name="connsiteX1" fmla="*/ 5009602 w 5609668"/>
              <a:gd name="connsiteY1" fmla="*/ 4363205 h 4408979"/>
              <a:gd name="connsiteX2" fmla="*/ 5041686 w 5609668"/>
              <a:gd name="connsiteY2" fmla="*/ 2967542 h 4408979"/>
              <a:gd name="connsiteX3" fmla="*/ 710317 w 5609668"/>
              <a:gd name="connsiteY3" fmla="*/ 2967542 h 4408979"/>
              <a:gd name="connsiteX4" fmla="*/ 694275 w 5609668"/>
              <a:gd name="connsiteY4" fmla="*/ 1523752 h 4408979"/>
              <a:gd name="connsiteX5" fmla="*/ 4993560 w 5609668"/>
              <a:gd name="connsiteY5" fmla="*/ 1507710 h 4408979"/>
              <a:gd name="connsiteX6" fmla="*/ 5041686 w 5609668"/>
              <a:gd name="connsiteY6" fmla="*/ 63921 h 4408979"/>
              <a:gd name="connsiteX7" fmla="*/ 694275 w 5609668"/>
              <a:gd name="connsiteY7" fmla="*/ 96005 h 4408979"/>
              <a:gd name="connsiteX0" fmla="*/ 0 w 5606805"/>
              <a:gd name="connsiteY0" fmla="*/ 3852377 h 4408979"/>
              <a:gd name="connsiteX1" fmla="*/ 5009602 w 5606805"/>
              <a:gd name="connsiteY1" fmla="*/ 4363205 h 4408979"/>
              <a:gd name="connsiteX2" fmla="*/ 5041686 w 5606805"/>
              <a:gd name="connsiteY2" fmla="*/ 2967542 h 4408979"/>
              <a:gd name="connsiteX3" fmla="*/ 757099 w 5606805"/>
              <a:gd name="connsiteY3" fmla="*/ 2639751 h 4408979"/>
              <a:gd name="connsiteX4" fmla="*/ 694275 w 5606805"/>
              <a:gd name="connsiteY4" fmla="*/ 1523752 h 4408979"/>
              <a:gd name="connsiteX5" fmla="*/ 4993560 w 5606805"/>
              <a:gd name="connsiteY5" fmla="*/ 1507710 h 4408979"/>
              <a:gd name="connsiteX6" fmla="*/ 5041686 w 5606805"/>
              <a:gd name="connsiteY6" fmla="*/ 63921 h 4408979"/>
              <a:gd name="connsiteX7" fmla="*/ 694275 w 5606805"/>
              <a:gd name="connsiteY7" fmla="*/ 96005 h 4408979"/>
              <a:gd name="connsiteX0" fmla="*/ 0 w 5606805"/>
              <a:gd name="connsiteY0" fmla="*/ 3838094 h 4394696"/>
              <a:gd name="connsiteX1" fmla="*/ 5009602 w 5606805"/>
              <a:gd name="connsiteY1" fmla="*/ 4348922 h 4394696"/>
              <a:gd name="connsiteX2" fmla="*/ 5041686 w 5606805"/>
              <a:gd name="connsiteY2" fmla="*/ 2953259 h 4394696"/>
              <a:gd name="connsiteX3" fmla="*/ 757099 w 5606805"/>
              <a:gd name="connsiteY3" fmla="*/ 2625468 h 4394696"/>
              <a:gd name="connsiteX4" fmla="*/ 694275 w 5606805"/>
              <a:gd name="connsiteY4" fmla="*/ 1509469 h 4394696"/>
              <a:gd name="connsiteX5" fmla="*/ 5076727 w 5606805"/>
              <a:gd name="connsiteY5" fmla="*/ 1264152 h 4394696"/>
              <a:gd name="connsiteX6" fmla="*/ 5041686 w 5606805"/>
              <a:gd name="connsiteY6" fmla="*/ 49638 h 4394696"/>
              <a:gd name="connsiteX7" fmla="*/ 694275 w 5606805"/>
              <a:gd name="connsiteY7" fmla="*/ 81722 h 4394696"/>
              <a:gd name="connsiteX0" fmla="*/ 0 w 5606805"/>
              <a:gd name="connsiteY0" fmla="*/ 3838094 h 4394696"/>
              <a:gd name="connsiteX1" fmla="*/ 5009602 w 5606805"/>
              <a:gd name="connsiteY1" fmla="*/ 4348922 h 4394696"/>
              <a:gd name="connsiteX2" fmla="*/ 5041686 w 5606805"/>
              <a:gd name="connsiteY2" fmla="*/ 2953259 h 4394696"/>
              <a:gd name="connsiteX3" fmla="*/ 757099 w 5606805"/>
              <a:gd name="connsiteY3" fmla="*/ 2625468 h 4394696"/>
              <a:gd name="connsiteX4" fmla="*/ 694275 w 5606805"/>
              <a:gd name="connsiteY4" fmla="*/ 1509469 h 4394696"/>
              <a:gd name="connsiteX5" fmla="*/ 5076727 w 5606805"/>
              <a:gd name="connsiteY5" fmla="*/ 1264152 h 4394696"/>
              <a:gd name="connsiteX6" fmla="*/ 5041686 w 5606805"/>
              <a:gd name="connsiteY6" fmla="*/ 49638 h 4394696"/>
              <a:gd name="connsiteX7" fmla="*/ 694275 w 5606805"/>
              <a:gd name="connsiteY7" fmla="*/ 81722 h 4394696"/>
              <a:gd name="connsiteX0" fmla="*/ 0 w 5606805"/>
              <a:gd name="connsiteY0" fmla="*/ 3833483 h 4390085"/>
              <a:gd name="connsiteX1" fmla="*/ 5009602 w 5606805"/>
              <a:gd name="connsiteY1" fmla="*/ 4344311 h 4390085"/>
              <a:gd name="connsiteX2" fmla="*/ 5041686 w 5606805"/>
              <a:gd name="connsiteY2" fmla="*/ 2948648 h 4390085"/>
              <a:gd name="connsiteX3" fmla="*/ 757099 w 5606805"/>
              <a:gd name="connsiteY3" fmla="*/ 2620857 h 4390085"/>
              <a:gd name="connsiteX4" fmla="*/ 694275 w 5606805"/>
              <a:gd name="connsiteY4" fmla="*/ 1504858 h 4390085"/>
              <a:gd name="connsiteX5" fmla="*/ 5052965 w 5606805"/>
              <a:gd name="connsiteY5" fmla="*/ 1183116 h 4390085"/>
              <a:gd name="connsiteX6" fmla="*/ 5041686 w 5606805"/>
              <a:gd name="connsiteY6" fmla="*/ 45027 h 4390085"/>
              <a:gd name="connsiteX7" fmla="*/ 694275 w 5606805"/>
              <a:gd name="connsiteY7" fmla="*/ 77111 h 4390085"/>
              <a:gd name="connsiteX0" fmla="*/ 0 w 5606805"/>
              <a:gd name="connsiteY0" fmla="*/ 3933105 h 4489707"/>
              <a:gd name="connsiteX1" fmla="*/ 5009602 w 5606805"/>
              <a:gd name="connsiteY1" fmla="*/ 4443933 h 4489707"/>
              <a:gd name="connsiteX2" fmla="*/ 5041686 w 5606805"/>
              <a:gd name="connsiteY2" fmla="*/ 3048270 h 4489707"/>
              <a:gd name="connsiteX3" fmla="*/ 757099 w 5606805"/>
              <a:gd name="connsiteY3" fmla="*/ 2720479 h 4489707"/>
              <a:gd name="connsiteX4" fmla="*/ 694275 w 5606805"/>
              <a:gd name="connsiteY4" fmla="*/ 1604480 h 4489707"/>
              <a:gd name="connsiteX5" fmla="*/ 5052965 w 5606805"/>
              <a:gd name="connsiteY5" fmla="*/ 1282738 h 4489707"/>
              <a:gd name="connsiteX6" fmla="*/ 5041686 w 5606805"/>
              <a:gd name="connsiteY6" fmla="*/ 144649 h 4489707"/>
              <a:gd name="connsiteX7" fmla="*/ 664572 w 5606805"/>
              <a:gd name="connsiteY7" fmla="*/ 0 h 4489707"/>
              <a:gd name="connsiteX0" fmla="*/ 0 w 5606805"/>
              <a:gd name="connsiteY0" fmla="*/ 3933105 h 4489707"/>
              <a:gd name="connsiteX1" fmla="*/ 5009602 w 5606805"/>
              <a:gd name="connsiteY1" fmla="*/ 4443933 h 4489707"/>
              <a:gd name="connsiteX2" fmla="*/ 5041686 w 5606805"/>
              <a:gd name="connsiteY2" fmla="*/ 3048270 h 4489707"/>
              <a:gd name="connsiteX3" fmla="*/ 757099 w 5606805"/>
              <a:gd name="connsiteY3" fmla="*/ 2720479 h 4489707"/>
              <a:gd name="connsiteX4" fmla="*/ 694275 w 5606805"/>
              <a:gd name="connsiteY4" fmla="*/ 1604480 h 4489707"/>
              <a:gd name="connsiteX5" fmla="*/ 5052965 w 5606805"/>
              <a:gd name="connsiteY5" fmla="*/ 1282738 h 4489707"/>
              <a:gd name="connsiteX6" fmla="*/ 4988222 w 5606805"/>
              <a:gd name="connsiteY6" fmla="*/ 158979 h 4489707"/>
              <a:gd name="connsiteX7" fmla="*/ 664572 w 5606805"/>
              <a:gd name="connsiteY7" fmla="*/ 0 h 4489707"/>
              <a:gd name="connsiteX0" fmla="*/ 0 w 5610806"/>
              <a:gd name="connsiteY0" fmla="*/ 3933105 h 4489707"/>
              <a:gd name="connsiteX1" fmla="*/ 5009602 w 5610806"/>
              <a:gd name="connsiteY1" fmla="*/ 4443933 h 4489707"/>
              <a:gd name="connsiteX2" fmla="*/ 5041686 w 5610806"/>
              <a:gd name="connsiteY2" fmla="*/ 3048270 h 4489707"/>
              <a:gd name="connsiteX3" fmla="*/ 691754 w 5610806"/>
              <a:gd name="connsiteY3" fmla="*/ 2519864 h 4489707"/>
              <a:gd name="connsiteX4" fmla="*/ 694275 w 5610806"/>
              <a:gd name="connsiteY4" fmla="*/ 1604480 h 4489707"/>
              <a:gd name="connsiteX5" fmla="*/ 5052965 w 5610806"/>
              <a:gd name="connsiteY5" fmla="*/ 1282738 h 4489707"/>
              <a:gd name="connsiteX6" fmla="*/ 4988222 w 5610806"/>
              <a:gd name="connsiteY6" fmla="*/ 158979 h 4489707"/>
              <a:gd name="connsiteX7" fmla="*/ 664572 w 5610806"/>
              <a:gd name="connsiteY7" fmla="*/ 0 h 4489707"/>
              <a:gd name="connsiteX0" fmla="*/ 106837 w 5717643"/>
              <a:gd name="connsiteY0" fmla="*/ 3933105 h 4489707"/>
              <a:gd name="connsiteX1" fmla="*/ 5116439 w 5717643"/>
              <a:gd name="connsiteY1" fmla="*/ 4443933 h 4489707"/>
              <a:gd name="connsiteX2" fmla="*/ 5148523 w 5717643"/>
              <a:gd name="connsiteY2" fmla="*/ 3048270 h 4489707"/>
              <a:gd name="connsiteX3" fmla="*/ 798591 w 5717643"/>
              <a:gd name="connsiteY3" fmla="*/ 2519864 h 4489707"/>
              <a:gd name="connsiteX4" fmla="*/ 403097 w 5717643"/>
              <a:gd name="connsiteY4" fmla="*/ 1341770 h 4489707"/>
              <a:gd name="connsiteX5" fmla="*/ 5159802 w 5717643"/>
              <a:gd name="connsiteY5" fmla="*/ 1282738 h 4489707"/>
              <a:gd name="connsiteX6" fmla="*/ 5095059 w 5717643"/>
              <a:gd name="connsiteY6" fmla="*/ 158979 h 4489707"/>
              <a:gd name="connsiteX7" fmla="*/ 771409 w 5717643"/>
              <a:gd name="connsiteY7" fmla="*/ 0 h 4489707"/>
              <a:gd name="connsiteX0" fmla="*/ 0 w 5610806"/>
              <a:gd name="connsiteY0" fmla="*/ 3933105 h 4489707"/>
              <a:gd name="connsiteX1" fmla="*/ 5009602 w 5610806"/>
              <a:gd name="connsiteY1" fmla="*/ 4443933 h 4489707"/>
              <a:gd name="connsiteX2" fmla="*/ 5041686 w 5610806"/>
              <a:gd name="connsiteY2" fmla="*/ 3048270 h 4489707"/>
              <a:gd name="connsiteX3" fmla="*/ 691754 w 5610806"/>
              <a:gd name="connsiteY3" fmla="*/ 2519864 h 4489707"/>
              <a:gd name="connsiteX4" fmla="*/ 634869 w 5610806"/>
              <a:gd name="connsiteY4" fmla="*/ 1389535 h 4489707"/>
              <a:gd name="connsiteX5" fmla="*/ 5052965 w 5610806"/>
              <a:gd name="connsiteY5" fmla="*/ 1282738 h 4489707"/>
              <a:gd name="connsiteX6" fmla="*/ 4988222 w 5610806"/>
              <a:gd name="connsiteY6" fmla="*/ 158979 h 4489707"/>
              <a:gd name="connsiteX7" fmla="*/ 664572 w 5610806"/>
              <a:gd name="connsiteY7" fmla="*/ 0 h 4489707"/>
              <a:gd name="connsiteX0" fmla="*/ 0 w 5610806"/>
              <a:gd name="connsiteY0" fmla="*/ 4148050 h 4704652"/>
              <a:gd name="connsiteX1" fmla="*/ 5009602 w 5610806"/>
              <a:gd name="connsiteY1" fmla="*/ 4658878 h 4704652"/>
              <a:gd name="connsiteX2" fmla="*/ 5041686 w 5610806"/>
              <a:gd name="connsiteY2" fmla="*/ 3263215 h 4704652"/>
              <a:gd name="connsiteX3" fmla="*/ 691754 w 5610806"/>
              <a:gd name="connsiteY3" fmla="*/ 2734809 h 4704652"/>
              <a:gd name="connsiteX4" fmla="*/ 634869 w 5610806"/>
              <a:gd name="connsiteY4" fmla="*/ 1604480 h 4704652"/>
              <a:gd name="connsiteX5" fmla="*/ 5052965 w 5610806"/>
              <a:gd name="connsiteY5" fmla="*/ 1497683 h 4704652"/>
              <a:gd name="connsiteX6" fmla="*/ 4988222 w 5610806"/>
              <a:gd name="connsiteY6" fmla="*/ 373924 h 4704652"/>
              <a:gd name="connsiteX7" fmla="*/ 571159 w 5610806"/>
              <a:gd name="connsiteY7" fmla="*/ 0 h 4704652"/>
              <a:gd name="connsiteX0" fmla="*/ 0 w 5610806"/>
              <a:gd name="connsiteY0" fmla="*/ 4123485 h 4680087"/>
              <a:gd name="connsiteX1" fmla="*/ 5009602 w 5610806"/>
              <a:gd name="connsiteY1" fmla="*/ 4634313 h 4680087"/>
              <a:gd name="connsiteX2" fmla="*/ 5041686 w 5610806"/>
              <a:gd name="connsiteY2" fmla="*/ 3238650 h 4680087"/>
              <a:gd name="connsiteX3" fmla="*/ 691754 w 5610806"/>
              <a:gd name="connsiteY3" fmla="*/ 2710244 h 4680087"/>
              <a:gd name="connsiteX4" fmla="*/ 634869 w 5610806"/>
              <a:gd name="connsiteY4" fmla="*/ 1579915 h 4680087"/>
              <a:gd name="connsiteX5" fmla="*/ 5052965 w 5610806"/>
              <a:gd name="connsiteY5" fmla="*/ 1473118 h 4680087"/>
              <a:gd name="connsiteX6" fmla="*/ 4988222 w 5610806"/>
              <a:gd name="connsiteY6" fmla="*/ 349359 h 4680087"/>
              <a:gd name="connsiteX7" fmla="*/ 556788 w 5610806"/>
              <a:gd name="connsiteY7" fmla="*/ 0 h 4680087"/>
              <a:gd name="connsiteX0" fmla="*/ 0 w 5610806"/>
              <a:gd name="connsiteY0" fmla="*/ 4098920 h 4655522"/>
              <a:gd name="connsiteX1" fmla="*/ 5009602 w 5610806"/>
              <a:gd name="connsiteY1" fmla="*/ 4609748 h 4655522"/>
              <a:gd name="connsiteX2" fmla="*/ 5041686 w 5610806"/>
              <a:gd name="connsiteY2" fmla="*/ 3214085 h 4655522"/>
              <a:gd name="connsiteX3" fmla="*/ 691754 w 5610806"/>
              <a:gd name="connsiteY3" fmla="*/ 2685679 h 4655522"/>
              <a:gd name="connsiteX4" fmla="*/ 634869 w 5610806"/>
              <a:gd name="connsiteY4" fmla="*/ 1555350 h 4655522"/>
              <a:gd name="connsiteX5" fmla="*/ 5052965 w 5610806"/>
              <a:gd name="connsiteY5" fmla="*/ 1448553 h 4655522"/>
              <a:gd name="connsiteX6" fmla="*/ 4988222 w 5610806"/>
              <a:gd name="connsiteY6" fmla="*/ 324794 h 4655522"/>
              <a:gd name="connsiteX7" fmla="*/ 556788 w 5610806"/>
              <a:gd name="connsiteY7" fmla="*/ 0 h 4655522"/>
              <a:gd name="connsiteX0" fmla="*/ 0 w 5784389"/>
              <a:gd name="connsiteY0" fmla="*/ 4098920 h 4655522"/>
              <a:gd name="connsiteX1" fmla="*/ 5009602 w 5784389"/>
              <a:gd name="connsiteY1" fmla="*/ 4609748 h 4655522"/>
              <a:gd name="connsiteX2" fmla="*/ 5041686 w 5784389"/>
              <a:gd name="connsiteY2" fmla="*/ 3214085 h 4655522"/>
              <a:gd name="connsiteX3" fmla="*/ 691754 w 5784389"/>
              <a:gd name="connsiteY3" fmla="*/ 2685679 h 4655522"/>
              <a:gd name="connsiteX4" fmla="*/ 634869 w 5784389"/>
              <a:gd name="connsiteY4" fmla="*/ 1555350 h 4655522"/>
              <a:gd name="connsiteX5" fmla="*/ 5052965 w 5784389"/>
              <a:gd name="connsiteY5" fmla="*/ 1448553 h 4655522"/>
              <a:gd name="connsiteX6" fmla="*/ 5333132 w 5784389"/>
              <a:gd name="connsiteY6" fmla="*/ 91425 h 4655522"/>
              <a:gd name="connsiteX7" fmla="*/ 556788 w 5784389"/>
              <a:gd name="connsiteY7" fmla="*/ 0 h 4655522"/>
              <a:gd name="connsiteX0" fmla="*/ 0 w 5727515"/>
              <a:gd name="connsiteY0" fmla="*/ 4098920 h 4655522"/>
              <a:gd name="connsiteX1" fmla="*/ 5009602 w 5727515"/>
              <a:gd name="connsiteY1" fmla="*/ 4609748 h 4655522"/>
              <a:gd name="connsiteX2" fmla="*/ 5041686 w 5727515"/>
              <a:gd name="connsiteY2" fmla="*/ 3214085 h 4655522"/>
              <a:gd name="connsiteX3" fmla="*/ 691754 w 5727515"/>
              <a:gd name="connsiteY3" fmla="*/ 2685679 h 4655522"/>
              <a:gd name="connsiteX4" fmla="*/ 634869 w 5727515"/>
              <a:gd name="connsiteY4" fmla="*/ 1555350 h 4655522"/>
              <a:gd name="connsiteX5" fmla="*/ 5052965 w 5727515"/>
              <a:gd name="connsiteY5" fmla="*/ 1448553 h 4655522"/>
              <a:gd name="connsiteX6" fmla="*/ 5246905 w 5727515"/>
              <a:gd name="connsiteY6" fmla="*/ 183544 h 4655522"/>
              <a:gd name="connsiteX7" fmla="*/ 556788 w 5727515"/>
              <a:gd name="connsiteY7" fmla="*/ 0 h 465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7515" h="4655522">
                <a:moveTo>
                  <a:pt x="0" y="4098920"/>
                </a:moveTo>
                <a:cubicBezTo>
                  <a:pt x="1674128" y="4538197"/>
                  <a:pt x="4169321" y="4757221"/>
                  <a:pt x="5009602" y="4609748"/>
                </a:cubicBezTo>
                <a:cubicBezTo>
                  <a:pt x="5849883" y="4462275"/>
                  <a:pt x="5761327" y="3534763"/>
                  <a:pt x="5041686" y="3214085"/>
                </a:cubicBezTo>
                <a:cubicBezTo>
                  <a:pt x="4322045" y="2893407"/>
                  <a:pt x="1426223" y="2962135"/>
                  <a:pt x="691754" y="2685679"/>
                </a:cubicBezTo>
                <a:cubicBezTo>
                  <a:pt x="-42715" y="2409223"/>
                  <a:pt x="-91999" y="1761538"/>
                  <a:pt x="634869" y="1555350"/>
                </a:cubicBezTo>
                <a:cubicBezTo>
                  <a:pt x="1361737" y="1349162"/>
                  <a:pt x="4284292" y="1677187"/>
                  <a:pt x="5052965" y="1448553"/>
                </a:cubicBezTo>
                <a:cubicBezTo>
                  <a:pt x="5821638" y="1219919"/>
                  <a:pt x="5996268" y="424969"/>
                  <a:pt x="5246905" y="183544"/>
                </a:cubicBezTo>
                <a:cubicBezTo>
                  <a:pt x="4497542" y="-57881"/>
                  <a:pt x="1276009" y="240632"/>
                  <a:pt x="556788" y="0"/>
                </a:cubicBezTo>
              </a:path>
            </a:pathLst>
          </a:custGeom>
          <a:solidFill>
            <a:schemeClr val="bg1"/>
          </a:solidFill>
          <a:ln w="762000">
            <a:gradFill flip="none" rotWithShape="1">
              <a:gsLst>
                <a:gs pos="0">
                  <a:srgbClr val="CCCCFF"/>
                </a:gs>
                <a:gs pos="100000">
                  <a:srgbClr val="9900CC"/>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cxnSp>
        <p:nvCxnSpPr>
          <p:cNvPr id="22" name="Straight Arrow Connector 21"/>
          <p:cNvCxnSpPr>
            <a:cxnSpLocks/>
          </p:cNvCxnSpPr>
          <p:nvPr/>
        </p:nvCxnSpPr>
        <p:spPr>
          <a:xfrm flipH="1" flipV="1">
            <a:off x="214381" y="771671"/>
            <a:ext cx="901293" cy="617767"/>
          </a:xfrm>
          <a:prstGeom prst="straightConnector1">
            <a:avLst/>
          </a:prstGeom>
          <a:ln w="508000">
            <a:solidFill>
              <a:srgbClr val="9F18D2"/>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4381" y="4943448"/>
            <a:ext cx="109032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Unit</a:t>
            </a:r>
            <a:r>
              <a:rPr lang="en-GB" dirty="0">
                <a:solidFill>
                  <a:schemeClr val="tx1"/>
                </a:solidFill>
                <a:latin typeface="Century Gothic" panose="020B0502020202020204" pitchFamily="34" charset="0"/>
              </a:rPr>
              <a:t> </a:t>
            </a:r>
          </a:p>
          <a:p>
            <a:pPr algn="ctr"/>
            <a:r>
              <a:rPr lang="en-US" sz="4000" b="1" dirty="0">
                <a:solidFill>
                  <a:schemeClr val="tx1"/>
                </a:solidFill>
                <a:latin typeface="Century Gothic" panose="020B0502020202020204" pitchFamily="34" charset="0"/>
              </a:rPr>
              <a:t>5</a:t>
            </a:r>
            <a:endParaRPr lang="en-GB" sz="4000" b="1" dirty="0">
              <a:solidFill>
                <a:schemeClr val="tx1"/>
              </a:solidFill>
              <a:latin typeface="Century Gothic" panose="020B0502020202020204" pitchFamily="34" charset="0"/>
            </a:endParaRPr>
          </a:p>
        </p:txBody>
      </p:sp>
      <p:sp>
        <p:nvSpPr>
          <p:cNvPr id="45" name="TextBox 44"/>
          <p:cNvSpPr txBox="1"/>
          <p:nvPr/>
        </p:nvSpPr>
        <p:spPr>
          <a:xfrm>
            <a:off x="91783" y="33196"/>
            <a:ext cx="9318734" cy="1446550"/>
          </a:xfrm>
          <a:prstGeom prst="rect">
            <a:avLst/>
          </a:prstGeom>
          <a:noFill/>
        </p:spPr>
        <p:txBody>
          <a:bodyPr wrap="square" lIns="91440" tIns="45720" rIns="91440" bIns="45720" rtlCol="0" anchor="t">
            <a:spAutoFit/>
          </a:bodyPr>
          <a:lstStyle/>
          <a:p>
            <a:pPr algn="ctr"/>
            <a:r>
              <a:rPr lang="en-GB" sz="4400" b="1" dirty="0">
                <a:latin typeface="Century Gothic"/>
              </a:rPr>
              <a:t>Yr 13 Cam Tech L3 Business</a:t>
            </a:r>
            <a:r>
              <a:rPr lang="en-GB" sz="4400" dirty="0">
                <a:latin typeface="Century Gothic"/>
              </a:rPr>
              <a:t> Curriculum Roadmap</a:t>
            </a:r>
          </a:p>
        </p:txBody>
      </p:sp>
      <p:pic>
        <p:nvPicPr>
          <p:cNvPr id="47" name="Picture 46"/>
          <p:cNvPicPr>
            <a:picLocks noChangeAspect="1"/>
          </p:cNvPicPr>
          <p:nvPr/>
        </p:nvPicPr>
        <p:blipFill>
          <a:blip r:embed="rId2">
            <a:extLst>
              <a:ext uri="{BEBA8EAE-BF5A-486C-A8C5-ECC9F3942E4B}">
                <a14:imgProps xmlns:a14="http://schemas.microsoft.com/office/drawing/2010/main">
                  <a14:imgLayer r:embed="rId3">
                    <a14:imgEffect>
                      <a14:backgroundRemoval t="0" b="100000" l="0" r="99609"/>
                    </a14:imgEffect>
                  </a14:imgLayer>
                </a14:imgProps>
              </a:ext>
            </a:extLst>
          </a:blip>
          <a:stretch>
            <a:fillRect/>
          </a:stretch>
        </p:blipFill>
        <p:spPr>
          <a:xfrm flipH="1">
            <a:off x="-1097463" y="4594276"/>
            <a:ext cx="626056" cy="626056"/>
          </a:xfrm>
          <a:prstGeom prst="rect">
            <a:avLst/>
          </a:prstGeom>
        </p:spPr>
      </p:pic>
      <p:sp>
        <p:nvSpPr>
          <p:cNvPr id="73" name="TextBox 72"/>
          <p:cNvSpPr txBox="1"/>
          <p:nvPr/>
        </p:nvSpPr>
        <p:spPr>
          <a:xfrm>
            <a:off x="-3201031" y="9798309"/>
            <a:ext cx="1689522" cy="338554"/>
          </a:xfrm>
          <a:prstGeom prst="rect">
            <a:avLst/>
          </a:prstGeom>
          <a:noFill/>
        </p:spPr>
        <p:txBody>
          <a:bodyPr wrap="square" rtlCol="0">
            <a:spAutoFit/>
          </a:bodyPr>
          <a:lstStyle/>
          <a:p>
            <a:r>
              <a:rPr lang="en-US" sz="1600" dirty="0">
                <a:latin typeface="Century Gothic" panose="020B0502020202020204" pitchFamily="34" charset="0"/>
              </a:rPr>
              <a:t>A</a:t>
            </a:r>
            <a:r>
              <a:rPr lang="en-GB" sz="1600" dirty="0">
                <a:latin typeface="Century Gothic" panose="020B0502020202020204" pitchFamily="34" charset="0"/>
              </a:rPr>
              <a:t>ssessment:</a:t>
            </a:r>
          </a:p>
        </p:txBody>
      </p:sp>
      <p:sp>
        <p:nvSpPr>
          <p:cNvPr id="80" name="TextBox 79"/>
          <p:cNvSpPr txBox="1"/>
          <p:nvPr/>
        </p:nvSpPr>
        <p:spPr>
          <a:xfrm rot="21442522">
            <a:off x="-3535017" y="4757365"/>
            <a:ext cx="1974388" cy="400110"/>
          </a:xfrm>
          <a:prstGeom prst="rect">
            <a:avLst/>
          </a:prstGeom>
          <a:noFill/>
        </p:spPr>
        <p:txBody>
          <a:bodyPr wrap="square" rtlCol="0">
            <a:spAutoFit/>
          </a:bodyPr>
          <a:lstStyle/>
          <a:p>
            <a:pPr algn="ctr"/>
            <a:r>
              <a:rPr lang="en-US" sz="2000" dirty="0">
                <a:latin typeface="Century Gothic" panose="020B0502020202020204" pitchFamily="34" charset="0"/>
              </a:rPr>
              <a:t>Unit: </a:t>
            </a:r>
            <a:endParaRPr lang="en-GB" sz="2000" dirty="0">
              <a:latin typeface="Century Gothic" panose="020B0502020202020204" pitchFamily="34" charset="0"/>
            </a:endParaRPr>
          </a:p>
        </p:txBody>
      </p:sp>
      <p:grpSp>
        <p:nvGrpSpPr>
          <p:cNvPr id="13" name="Group 12">
            <a:extLst>
              <a:ext uri="{FF2B5EF4-FFF2-40B4-BE49-F238E27FC236}">
                <a16:creationId xmlns:a16="http://schemas.microsoft.com/office/drawing/2014/main" id="{E1412149-EEB2-47A1-8439-86D2E7B9EC7A}"/>
              </a:ext>
            </a:extLst>
          </p:cNvPr>
          <p:cNvGrpSpPr/>
          <p:nvPr/>
        </p:nvGrpSpPr>
        <p:grpSpPr>
          <a:xfrm>
            <a:off x="265520" y="9340227"/>
            <a:ext cx="4535081" cy="2472509"/>
            <a:chOff x="1876104" y="9340227"/>
            <a:chExt cx="2632986" cy="2472509"/>
          </a:xfrm>
        </p:grpSpPr>
        <p:sp>
          <p:nvSpPr>
            <p:cNvPr id="106" name="Oval 105"/>
            <p:cNvSpPr/>
            <p:nvPr/>
          </p:nvSpPr>
          <p:spPr>
            <a:xfrm>
              <a:off x="3269381" y="9340227"/>
              <a:ext cx="202318" cy="232162"/>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7" name="Straight Connector 106"/>
            <p:cNvCxnSpPr>
              <a:cxnSpLocks/>
            </p:cNvCxnSpPr>
            <p:nvPr/>
          </p:nvCxnSpPr>
          <p:spPr>
            <a:xfrm flipH="1">
              <a:off x="3111367" y="9566372"/>
              <a:ext cx="238426" cy="845032"/>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08" name="Rounded Rectangle 107"/>
            <p:cNvSpPr/>
            <p:nvPr/>
          </p:nvSpPr>
          <p:spPr>
            <a:xfrm>
              <a:off x="1876104" y="10111082"/>
              <a:ext cx="2632986" cy="1701654"/>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rPr>
                <a:t>Learning: Be able to prepare for a business event </a:t>
              </a:r>
            </a:p>
            <a:p>
              <a:endParaRPr lang="en-US" sz="1050" dirty="0">
                <a:solidFill>
                  <a:schemeClr val="tx1"/>
                </a:solidFill>
              </a:endParaRPr>
            </a:p>
            <a:p>
              <a:r>
                <a:rPr lang="en-US" sz="1050" dirty="0">
                  <a:solidFill>
                    <a:schemeClr val="tx1"/>
                  </a:solidFill>
                </a:rPr>
                <a:t>Understanding the roles and accountabilities of others involved in </a:t>
              </a:r>
              <a:r>
                <a:rPr lang="en-US" sz="1050" dirty="0" err="1">
                  <a:solidFill>
                    <a:schemeClr val="tx1"/>
                  </a:solidFill>
                </a:rPr>
                <a:t>organising</a:t>
              </a:r>
              <a:r>
                <a:rPr lang="en-US" sz="1050" dirty="0">
                  <a:solidFill>
                    <a:schemeClr val="tx1"/>
                  </a:solidFill>
                </a:rPr>
                <a:t> and running business events and how your role fits. How event </a:t>
              </a:r>
              <a:r>
                <a:rPr lang="en-US" sz="1050" dirty="0" err="1">
                  <a:solidFill>
                    <a:schemeClr val="tx1"/>
                  </a:solidFill>
                </a:rPr>
                <a:t>organisers</a:t>
              </a:r>
              <a:r>
                <a:rPr lang="en-US" sz="1050" dirty="0">
                  <a:solidFill>
                    <a:schemeClr val="tx1"/>
                  </a:solidFill>
                </a:rPr>
                <a:t> liaise with internal and external customers and suppliers. The skillset of an effective business event team. How to identify objectives and success criteria. How to plan for a business event. Producing documents and resources to aid the running of a business event and how to prepare for a business event</a:t>
              </a:r>
              <a:endParaRPr lang="en-GB" sz="1050" dirty="0">
                <a:solidFill>
                  <a:schemeClr val="tx1"/>
                </a:solidFill>
              </a:endParaRPr>
            </a:p>
          </p:txBody>
        </p:sp>
      </p:grpSp>
      <p:pic>
        <p:nvPicPr>
          <p:cNvPr id="2" name="Picture 2" descr="Icon&#10;&#10;Description automatically generated">
            <a:extLst>
              <a:ext uri="{FF2B5EF4-FFF2-40B4-BE49-F238E27FC236}">
                <a16:creationId xmlns:a16="http://schemas.microsoft.com/office/drawing/2014/main" id="{F5A26905-CD01-4AC4-8B0A-77A3179F6B80}"/>
              </a:ext>
            </a:extLst>
          </p:cNvPr>
          <p:cNvPicPr>
            <a:picLocks noChangeAspect="1"/>
          </p:cNvPicPr>
          <p:nvPr/>
        </p:nvPicPr>
        <p:blipFill>
          <a:blip r:embed="rId4"/>
          <a:stretch>
            <a:fillRect/>
          </a:stretch>
        </p:blipFill>
        <p:spPr>
          <a:xfrm>
            <a:off x="6786045" y="11892044"/>
            <a:ext cx="549225" cy="557422"/>
          </a:xfrm>
          <a:prstGeom prst="rect">
            <a:avLst/>
          </a:prstGeom>
        </p:spPr>
      </p:pic>
      <p:pic>
        <p:nvPicPr>
          <p:cNvPr id="3" name="Picture 3" descr="Icon&#10;&#10;Description automatically generated">
            <a:extLst>
              <a:ext uri="{FF2B5EF4-FFF2-40B4-BE49-F238E27FC236}">
                <a16:creationId xmlns:a16="http://schemas.microsoft.com/office/drawing/2014/main" id="{D9D0E8AC-A41F-4FB7-8394-5CFBF23FF552}"/>
              </a:ext>
            </a:extLst>
          </p:cNvPr>
          <p:cNvPicPr>
            <a:picLocks noChangeAspect="1"/>
          </p:cNvPicPr>
          <p:nvPr/>
        </p:nvPicPr>
        <p:blipFill>
          <a:blip r:embed="rId5"/>
          <a:stretch>
            <a:fillRect/>
          </a:stretch>
        </p:blipFill>
        <p:spPr>
          <a:xfrm>
            <a:off x="5236405" y="11893004"/>
            <a:ext cx="557422" cy="557422"/>
          </a:xfrm>
          <a:prstGeom prst="rect">
            <a:avLst/>
          </a:prstGeom>
        </p:spPr>
      </p:pic>
      <p:pic>
        <p:nvPicPr>
          <p:cNvPr id="4" name="Picture 4" descr="Icon&#10;&#10;Description automatically generated">
            <a:extLst>
              <a:ext uri="{FF2B5EF4-FFF2-40B4-BE49-F238E27FC236}">
                <a16:creationId xmlns:a16="http://schemas.microsoft.com/office/drawing/2014/main" id="{444B7654-949E-46A7-A879-10A5ED9BBE45}"/>
              </a:ext>
            </a:extLst>
          </p:cNvPr>
          <p:cNvPicPr>
            <a:picLocks noChangeAspect="1"/>
          </p:cNvPicPr>
          <p:nvPr/>
        </p:nvPicPr>
        <p:blipFill>
          <a:blip r:embed="rId6"/>
          <a:stretch>
            <a:fillRect/>
          </a:stretch>
        </p:blipFill>
        <p:spPr>
          <a:xfrm>
            <a:off x="8304534" y="11883178"/>
            <a:ext cx="557422" cy="557422"/>
          </a:xfrm>
          <a:prstGeom prst="rect">
            <a:avLst/>
          </a:prstGeom>
        </p:spPr>
      </p:pic>
      <p:pic>
        <p:nvPicPr>
          <p:cNvPr id="5" name="Picture 5" descr="Icon&#10;&#10;Description automatically generated">
            <a:extLst>
              <a:ext uri="{FF2B5EF4-FFF2-40B4-BE49-F238E27FC236}">
                <a16:creationId xmlns:a16="http://schemas.microsoft.com/office/drawing/2014/main" id="{13C4C83C-A96F-464A-A58E-79CB51EDBF64}"/>
              </a:ext>
            </a:extLst>
          </p:cNvPr>
          <p:cNvPicPr>
            <a:picLocks noChangeAspect="1"/>
          </p:cNvPicPr>
          <p:nvPr/>
        </p:nvPicPr>
        <p:blipFill>
          <a:blip r:embed="rId7"/>
          <a:stretch>
            <a:fillRect/>
          </a:stretch>
        </p:blipFill>
        <p:spPr>
          <a:xfrm>
            <a:off x="2107892" y="11881023"/>
            <a:ext cx="557422" cy="557422"/>
          </a:xfrm>
          <a:prstGeom prst="rect">
            <a:avLst/>
          </a:prstGeom>
        </p:spPr>
      </p:pic>
      <p:pic>
        <p:nvPicPr>
          <p:cNvPr id="6" name="Picture 6" descr="Logo, icon&#10;&#10;Description automatically generated">
            <a:extLst>
              <a:ext uri="{FF2B5EF4-FFF2-40B4-BE49-F238E27FC236}">
                <a16:creationId xmlns:a16="http://schemas.microsoft.com/office/drawing/2014/main" id="{B9C71129-572C-4EA9-AB1F-CF38E7F450CD}"/>
              </a:ext>
            </a:extLst>
          </p:cNvPr>
          <p:cNvPicPr>
            <a:picLocks noChangeAspect="1"/>
          </p:cNvPicPr>
          <p:nvPr/>
        </p:nvPicPr>
        <p:blipFill>
          <a:blip r:embed="rId8"/>
          <a:stretch>
            <a:fillRect/>
          </a:stretch>
        </p:blipFill>
        <p:spPr>
          <a:xfrm>
            <a:off x="558252" y="11884377"/>
            <a:ext cx="557422" cy="557422"/>
          </a:xfrm>
          <a:prstGeom prst="rect">
            <a:avLst/>
          </a:prstGeom>
        </p:spPr>
      </p:pic>
      <p:pic>
        <p:nvPicPr>
          <p:cNvPr id="7" name="Picture 7" descr="Icon&#10;&#10;Description automatically generated">
            <a:extLst>
              <a:ext uri="{FF2B5EF4-FFF2-40B4-BE49-F238E27FC236}">
                <a16:creationId xmlns:a16="http://schemas.microsoft.com/office/drawing/2014/main" id="{940017D4-1275-405E-B8AC-4907618C3320}"/>
              </a:ext>
            </a:extLst>
          </p:cNvPr>
          <p:cNvPicPr>
            <a:picLocks noChangeAspect="1"/>
          </p:cNvPicPr>
          <p:nvPr/>
        </p:nvPicPr>
        <p:blipFill>
          <a:blip r:embed="rId9"/>
          <a:stretch>
            <a:fillRect/>
          </a:stretch>
        </p:blipFill>
        <p:spPr>
          <a:xfrm>
            <a:off x="3711687" y="11893003"/>
            <a:ext cx="557422" cy="557422"/>
          </a:xfrm>
          <a:prstGeom prst="rect">
            <a:avLst/>
          </a:prstGeom>
        </p:spPr>
      </p:pic>
      <p:graphicFrame>
        <p:nvGraphicFramePr>
          <p:cNvPr id="8" name="Table 8">
            <a:extLst>
              <a:ext uri="{FF2B5EF4-FFF2-40B4-BE49-F238E27FC236}">
                <a16:creationId xmlns:a16="http://schemas.microsoft.com/office/drawing/2014/main" id="{A2152CCC-4C3A-4261-AEF1-431A1541BC4E}"/>
              </a:ext>
            </a:extLst>
          </p:cNvPr>
          <p:cNvGraphicFramePr>
            <a:graphicFrameLocks noGrp="1"/>
          </p:cNvGraphicFramePr>
          <p:nvPr/>
        </p:nvGraphicFramePr>
        <p:xfrm>
          <a:off x="139700" y="12369800"/>
          <a:ext cx="9312384" cy="457200"/>
        </p:xfrm>
        <a:graphic>
          <a:graphicData uri="http://schemas.openxmlformats.org/drawingml/2006/table">
            <a:tbl>
              <a:tblPr firstRow="1" bandRow="1">
                <a:tableStyleId>{5C22544A-7EE6-4342-B048-85BDC9FD1C3A}</a:tableStyleId>
              </a:tblPr>
              <a:tblGrid>
                <a:gridCol w="1552064">
                  <a:extLst>
                    <a:ext uri="{9D8B030D-6E8A-4147-A177-3AD203B41FA5}">
                      <a16:colId xmlns:a16="http://schemas.microsoft.com/office/drawing/2014/main" val="810119476"/>
                    </a:ext>
                  </a:extLst>
                </a:gridCol>
                <a:gridCol w="1552064">
                  <a:extLst>
                    <a:ext uri="{9D8B030D-6E8A-4147-A177-3AD203B41FA5}">
                      <a16:colId xmlns:a16="http://schemas.microsoft.com/office/drawing/2014/main" val="2961773527"/>
                    </a:ext>
                  </a:extLst>
                </a:gridCol>
                <a:gridCol w="1552064">
                  <a:extLst>
                    <a:ext uri="{9D8B030D-6E8A-4147-A177-3AD203B41FA5}">
                      <a16:colId xmlns:a16="http://schemas.microsoft.com/office/drawing/2014/main" val="1409152755"/>
                    </a:ext>
                  </a:extLst>
                </a:gridCol>
                <a:gridCol w="1552064">
                  <a:extLst>
                    <a:ext uri="{9D8B030D-6E8A-4147-A177-3AD203B41FA5}">
                      <a16:colId xmlns:a16="http://schemas.microsoft.com/office/drawing/2014/main" val="3558461847"/>
                    </a:ext>
                  </a:extLst>
                </a:gridCol>
                <a:gridCol w="1552064">
                  <a:extLst>
                    <a:ext uri="{9D8B030D-6E8A-4147-A177-3AD203B41FA5}">
                      <a16:colId xmlns:a16="http://schemas.microsoft.com/office/drawing/2014/main" val="1759410140"/>
                    </a:ext>
                  </a:extLst>
                </a:gridCol>
                <a:gridCol w="1552064">
                  <a:extLst>
                    <a:ext uri="{9D8B030D-6E8A-4147-A177-3AD203B41FA5}">
                      <a16:colId xmlns:a16="http://schemas.microsoft.com/office/drawing/2014/main" val="3338535450"/>
                    </a:ext>
                  </a:extLst>
                </a:gridCol>
              </a:tblGrid>
              <a:tr h="457200">
                <a:tc>
                  <a:txBody>
                    <a:bodyPr/>
                    <a:lstStyle/>
                    <a:p>
                      <a:pPr algn="ctr"/>
                      <a:r>
                        <a:rPr lang="en-GB" sz="1600" dirty="0">
                          <a:solidFill>
                            <a:schemeClr val="tx1"/>
                          </a:solidFill>
                          <a:latin typeface="Century Gothic"/>
                        </a:rPr>
                        <a:t>Resilience </a:t>
                      </a:r>
                    </a:p>
                  </a:txBody>
                  <a:tcPr anchor="ctr">
                    <a:noFill/>
                  </a:tcPr>
                </a:tc>
                <a:tc>
                  <a:txBody>
                    <a:bodyPr/>
                    <a:lstStyle/>
                    <a:p>
                      <a:pPr algn="ctr"/>
                      <a:r>
                        <a:rPr lang="en-GB" sz="1600" dirty="0">
                          <a:solidFill>
                            <a:schemeClr val="tx1"/>
                          </a:solidFill>
                          <a:latin typeface="Century Gothic"/>
                        </a:rPr>
                        <a:t>Kindness </a:t>
                      </a:r>
                    </a:p>
                  </a:txBody>
                  <a:tcPr anchor="ctr">
                    <a:noFill/>
                  </a:tcPr>
                </a:tc>
                <a:tc>
                  <a:txBody>
                    <a:bodyPr/>
                    <a:lstStyle/>
                    <a:p>
                      <a:pPr algn="ctr"/>
                      <a:r>
                        <a:rPr lang="en-GB" sz="1600" dirty="0">
                          <a:solidFill>
                            <a:schemeClr val="tx1"/>
                          </a:solidFill>
                          <a:latin typeface="Century Gothic"/>
                        </a:rPr>
                        <a:t>Respect </a:t>
                      </a:r>
                    </a:p>
                  </a:txBody>
                  <a:tcPr anchor="ctr">
                    <a:noFill/>
                  </a:tcPr>
                </a:tc>
                <a:tc>
                  <a:txBody>
                    <a:bodyPr/>
                    <a:lstStyle/>
                    <a:p>
                      <a:pPr algn="ctr"/>
                      <a:r>
                        <a:rPr lang="en-GB" sz="1600" dirty="0">
                          <a:solidFill>
                            <a:schemeClr val="tx1"/>
                          </a:solidFill>
                          <a:latin typeface="Century Gothic"/>
                        </a:rPr>
                        <a:t>Curiosity </a:t>
                      </a:r>
                    </a:p>
                  </a:txBody>
                  <a:tcPr anchor="ctr">
                    <a:noFill/>
                  </a:tcPr>
                </a:tc>
                <a:tc>
                  <a:txBody>
                    <a:bodyPr/>
                    <a:lstStyle/>
                    <a:p>
                      <a:pPr algn="ctr"/>
                      <a:r>
                        <a:rPr lang="en-GB" sz="1600" dirty="0">
                          <a:solidFill>
                            <a:schemeClr val="tx1"/>
                          </a:solidFill>
                          <a:latin typeface="Century Gothic"/>
                        </a:rPr>
                        <a:t>Collaboration</a:t>
                      </a:r>
                    </a:p>
                  </a:txBody>
                  <a:tcPr anchor="ctr">
                    <a:noFill/>
                  </a:tcPr>
                </a:tc>
                <a:tc>
                  <a:txBody>
                    <a:bodyPr/>
                    <a:lstStyle/>
                    <a:p>
                      <a:pPr algn="ctr"/>
                      <a:r>
                        <a:rPr lang="en-GB" sz="1600" dirty="0">
                          <a:solidFill>
                            <a:schemeClr val="tx1"/>
                          </a:solidFill>
                          <a:latin typeface="Century Gothic"/>
                        </a:rPr>
                        <a:t>Endeavour </a:t>
                      </a:r>
                    </a:p>
                  </a:txBody>
                  <a:tcPr anchor="ctr">
                    <a:noFill/>
                  </a:tcPr>
                </a:tc>
                <a:extLst>
                  <a:ext uri="{0D108BD9-81ED-4DB2-BD59-A6C34878D82A}">
                    <a16:rowId xmlns:a16="http://schemas.microsoft.com/office/drawing/2014/main" val="1291220092"/>
                  </a:ext>
                </a:extLst>
              </a:tr>
            </a:tbl>
          </a:graphicData>
        </a:graphic>
      </p:graphicFrame>
      <p:pic>
        <p:nvPicPr>
          <p:cNvPr id="62" name="Picture 2" descr="Icon&#10;&#10;Description automatically generated">
            <a:extLst>
              <a:ext uri="{FF2B5EF4-FFF2-40B4-BE49-F238E27FC236}">
                <a16:creationId xmlns:a16="http://schemas.microsoft.com/office/drawing/2014/main" id="{C51C5117-475F-4DE3-9B4A-2D3332DADF5F}"/>
              </a:ext>
            </a:extLst>
          </p:cNvPr>
          <p:cNvPicPr>
            <a:picLocks noChangeAspect="1"/>
          </p:cNvPicPr>
          <p:nvPr/>
        </p:nvPicPr>
        <p:blipFill>
          <a:blip r:embed="rId4"/>
          <a:stretch>
            <a:fillRect/>
          </a:stretch>
        </p:blipFill>
        <p:spPr>
          <a:xfrm>
            <a:off x="-1342000" y="6015008"/>
            <a:ext cx="419100" cy="419100"/>
          </a:xfrm>
          <a:prstGeom prst="rect">
            <a:avLst/>
          </a:prstGeom>
        </p:spPr>
      </p:pic>
      <p:pic>
        <p:nvPicPr>
          <p:cNvPr id="71" name="Picture 3" descr="Icon&#10;&#10;Description automatically generated">
            <a:extLst>
              <a:ext uri="{FF2B5EF4-FFF2-40B4-BE49-F238E27FC236}">
                <a16:creationId xmlns:a16="http://schemas.microsoft.com/office/drawing/2014/main" id="{99C7ADB4-C49B-4DFF-ADD8-89E633718492}"/>
              </a:ext>
            </a:extLst>
          </p:cNvPr>
          <p:cNvPicPr>
            <a:picLocks noChangeAspect="1"/>
          </p:cNvPicPr>
          <p:nvPr/>
        </p:nvPicPr>
        <p:blipFill>
          <a:blip r:embed="rId5"/>
          <a:stretch>
            <a:fillRect/>
          </a:stretch>
        </p:blipFill>
        <p:spPr>
          <a:xfrm>
            <a:off x="-2291727" y="8838353"/>
            <a:ext cx="419100" cy="419100"/>
          </a:xfrm>
          <a:prstGeom prst="rect">
            <a:avLst/>
          </a:prstGeom>
        </p:spPr>
      </p:pic>
      <p:pic>
        <p:nvPicPr>
          <p:cNvPr id="82" name="Picture 5" descr="Icon&#10;&#10;Description automatically generated">
            <a:extLst>
              <a:ext uri="{FF2B5EF4-FFF2-40B4-BE49-F238E27FC236}">
                <a16:creationId xmlns:a16="http://schemas.microsoft.com/office/drawing/2014/main" id="{1BBA74BC-784F-4787-80EF-89232B3692AD}"/>
              </a:ext>
            </a:extLst>
          </p:cNvPr>
          <p:cNvPicPr>
            <a:picLocks noChangeAspect="1"/>
          </p:cNvPicPr>
          <p:nvPr/>
        </p:nvPicPr>
        <p:blipFill>
          <a:blip r:embed="rId7"/>
          <a:stretch>
            <a:fillRect/>
          </a:stretch>
        </p:blipFill>
        <p:spPr>
          <a:xfrm>
            <a:off x="-1342000" y="6950613"/>
            <a:ext cx="419100" cy="419100"/>
          </a:xfrm>
          <a:prstGeom prst="rect">
            <a:avLst/>
          </a:prstGeom>
        </p:spPr>
      </p:pic>
      <p:pic>
        <p:nvPicPr>
          <p:cNvPr id="85" name="Picture 6" descr="Logo, icon&#10;&#10;Description automatically generated">
            <a:extLst>
              <a:ext uri="{FF2B5EF4-FFF2-40B4-BE49-F238E27FC236}">
                <a16:creationId xmlns:a16="http://schemas.microsoft.com/office/drawing/2014/main" id="{0626C879-80AA-4C37-9AC4-07FF8CB2A53B}"/>
              </a:ext>
            </a:extLst>
          </p:cNvPr>
          <p:cNvPicPr>
            <a:picLocks noChangeAspect="1"/>
          </p:cNvPicPr>
          <p:nvPr/>
        </p:nvPicPr>
        <p:blipFill>
          <a:blip r:embed="rId8"/>
          <a:stretch>
            <a:fillRect/>
          </a:stretch>
        </p:blipFill>
        <p:spPr>
          <a:xfrm>
            <a:off x="-1342000" y="5281832"/>
            <a:ext cx="419100" cy="419100"/>
          </a:xfrm>
          <a:prstGeom prst="rect">
            <a:avLst/>
          </a:prstGeom>
        </p:spPr>
      </p:pic>
      <p:pic>
        <p:nvPicPr>
          <p:cNvPr id="87" name="Picture 7" descr="Icon&#10;&#10;Description automatically generated">
            <a:extLst>
              <a:ext uri="{FF2B5EF4-FFF2-40B4-BE49-F238E27FC236}">
                <a16:creationId xmlns:a16="http://schemas.microsoft.com/office/drawing/2014/main" id="{06E7B550-97A2-4125-814C-2C293F541FB3}"/>
              </a:ext>
            </a:extLst>
          </p:cNvPr>
          <p:cNvPicPr>
            <a:picLocks noChangeAspect="1"/>
          </p:cNvPicPr>
          <p:nvPr/>
        </p:nvPicPr>
        <p:blipFill>
          <a:blip r:embed="rId9"/>
          <a:stretch>
            <a:fillRect/>
          </a:stretch>
        </p:blipFill>
        <p:spPr>
          <a:xfrm>
            <a:off x="-1552504" y="7564914"/>
            <a:ext cx="419100" cy="419100"/>
          </a:xfrm>
          <a:prstGeom prst="rect">
            <a:avLst/>
          </a:prstGeom>
        </p:spPr>
      </p:pic>
      <p:sp>
        <p:nvSpPr>
          <p:cNvPr id="40" name="TextBox 39">
            <a:extLst>
              <a:ext uri="{FF2B5EF4-FFF2-40B4-BE49-F238E27FC236}">
                <a16:creationId xmlns:a16="http://schemas.microsoft.com/office/drawing/2014/main" id="{0BD77DFD-E72E-402D-8D94-03A665F548FC}"/>
              </a:ext>
            </a:extLst>
          </p:cNvPr>
          <p:cNvSpPr txBox="1"/>
          <p:nvPr/>
        </p:nvSpPr>
        <p:spPr>
          <a:xfrm>
            <a:off x="-3283772" y="3999115"/>
            <a:ext cx="1974388" cy="400110"/>
          </a:xfrm>
          <a:prstGeom prst="rect">
            <a:avLst/>
          </a:prstGeom>
          <a:noFill/>
        </p:spPr>
        <p:txBody>
          <a:bodyPr wrap="square" rtlCol="0">
            <a:spAutoFit/>
          </a:bodyPr>
          <a:lstStyle/>
          <a:p>
            <a:pPr algn="ctr"/>
            <a:r>
              <a:rPr lang="en-US" sz="2000" dirty="0">
                <a:latin typeface="Century Gothic" panose="020B0502020202020204" pitchFamily="34" charset="0"/>
              </a:rPr>
              <a:t>NEA: </a:t>
            </a:r>
            <a:endParaRPr lang="en-GB" sz="2000" dirty="0">
              <a:latin typeface="Century Gothic" panose="020B0502020202020204" pitchFamily="34" charset="0"/>
            </a:endParaRPr>
          </a:p>
        </p:txBody>
      </p:sp>
      <p:sp>
        <p:nvSpPr>
          <p:cNvPr id="39" name="TextBox 38">
            <a:extLst>
              <a:ext uri="{FF2B5EF4-FFF2-40B4-BE49-F238E27FC236}">
                <a16:creationId xmlns:a16="http://schemas.microsoft.com/office/drawing/2014/main" id="{D16EB50B-8027-4666-95F2-8A223006A7D0}"/>
              </a:ext>
            </a:extLst>
          </p:cNvPr>
          <p:cNvSpPr txBox="1"/>
          <p:nvPr/>
        </p:nvSpPr>
        <p:spPr>
          <a:xfrm>
            <a:off x="2146771" y="9110137"/>
            <a:ext cx="650752" cy="400110"/>
          </a:xfrm>
          <a:prstGeom prst="rect">
            <a:avLst/>
          </a:prstGeom>
          <a:noFill/>
        </p:spPr>
        <p:txBody>
          <a:bodyPr wrap="square" rtlCol="0">
            <a:spAutoFit/>
          </a:bodyPr>
          <a:lstStyle/>
          <a:p>
            <a:r>
              <a:rPr lang="en-US" sz="2000" b="1" dirty="0">
                <a:latin typeface="Century Gothic" panose="020B0502020202020204" pitchFamily="34" charset="0"/>
              </a:rPr>
              <a:t>LO1</a:t>
            </a:r>
            <a:endParaRPr lang="en-GB" sz="2000" b="1" dirty="0">
              <a:latin typeface="Century Gothic" panose="020B0502020202020204" pitchFamily="34" charset="0"/>
            </a:endParaRPr>
          </a:p>
        </p:txBody>
      </p:sp>
      <p:grpSp>
        <p:nvGrpSpPr>
          <p:cNvPr id="42" name="Group 41">
            <a:extLst>
              <a:ext uri="{FF2B5EF4-FFF2-40B4-BE49-F238E27FC236}">
                <a16:creationId xmlns:a16="http://schemas.microsoft.com/office/drawing/2014/main" id="{D70C2F23-4D8B-4BE0-B3BE-40F7E32A0DA9}"/>
              </a:ext>
            </a:extLst>
          </p:cNvPr>
          <p:cNvGrpSpPr/>
          <p:nvPr/>
        </p:nvGrpSpPr>
        <p:grpSpPr>
          <a:xfrm>
            <a:off x="3868379" y="6980130"/>
            <a:ext cx="4179315" cy="1981078"/>
            <a:chOff x="180002" y="9047319"/>
            <a:chExt cx="3609985" cy="1981078"/>
          </a:xfrm>
        </p:grpSpPr>
        <p:sp>
          <p:nvSpPr>
            <p:cNvPr id="43" name="Oval 42">
              <a:extLst>
                <a:ext uri="{FF2B5EF4-FFF2-40B4-BE49-F238E27FC236}">
                  <a16:creationId xmlns:a16="http://schemas.microsoft.com/office/drawing/2014/main" id="{897DE38D-CDED-4284-9528-4211A17B0450}"/>
                </a:ext>
              </a:extLst>
            </p:cNvPr>
            <p:cNvSpPr/>
            <p:nvPr/>
          </p:nvSpPr>
          <p:spPr>
            <a:xfrm>
              <a:off x="3206216" y="9047319"/>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4" name="Straight Connector 43">
              <a:extLst>
                <a:ext uri="{FF2B5EF4-FFF2-40B4-BE49-F238E27FC236}">
                  <a16:creationId xmlns:a16="http://schemas.microsoft.com/office/drawing/2014/main" id="{A8E6BD3D-EE8F-437D-9221-E219CCE06756}"/>
                </a:ext>
              </a:extLst>
            </p:cNvPr>
            <p:cNvCxnSpPr>
              <a:cxnSpLocks/>
              <a:stCxn id="43" idx="4"/>
            </p:cNvCxnSpPr>
            <p:nvPr/>
          </p:nvCxnSpPr>
          <p:spPr>
            <a:xfrm>
              <a:off x="3320067" y="9262028"/>
              <a:ext cx="265" cy="1091042"/>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48" name="Rounded Rectangle 107">
              <a:extLst>
                <a:ext uri="{FF2B5EF4-FFF2-40B4-BE49-F238E27FC236}">
                  <a16:creationId xmlns:a16="http://schemas.microsoft.com/office/drawing/2014/main" id="{33E1AA70-A2EF-4875-93AB-C20E3F19E1FD}"/>
                </a:ext>
              </a:extLst>
            </p:cNvPr>
            <p:cNvSpPr/>
            <p:nvPr/>
          </p:nvSpPr>
          <p:spPr>
            <a:xfrm>
              <a:off x="180002" y="9639234"/>
              <a:ext cx="3609985" cy="1389163"/>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r>
                <a:rPr lang="en-US" sz="1050" dirty="0">
                  <a:solidFill>
                    <a:schemeClr val="tx1"/>
                  </a:solidFill>
                </a:rPr>
                <a:t>Be able to review and evaluate if the business event met its objectives</a:t>
              </a:r>
            </a:p>
            <a:p>
              <a:endParaRPr lang="en-US" sz="1050" dirty="0">
                <a:solidFill>
                  <a:schemeClr val="tx1"/>
                </a:solidFill>
              </a:endParaRPr>
            </a:p>
            <a:p>
              <a:r>
                <a:rPr lang="en-US" sz="1050" dirty="0">
                  <a:solidFill>
                    <a:schemeClr val="tx1"/>
                  </a:solidFill>
                </a:rPr>
                <a:t>Understanding How to appraise own performance in supporting business events, gather feedback for a review of the event, How to </a:t>
              </a:r>
              <a:r>
                <a:rPr lang="en-US" sz="1050" dirty="0" err="1">
                  <a:solidFill>
                    <a:schemeClr val="tx1"/>
                  </a:solidFill>
                </a:rPr>
                <a:t>analyse</a:t>
              </a:r>
              <a:r>
                <a:rPr lang="en-US" sz="1050" dirty="0">
                  <a:solidFill>
                    <a:schemeClr val="tx1"/>
                  </a:solidFill>
                </a:rPr>
                <a:t> feedback from the event</a:t>
              </a:r>
            </a:p>
            <a:p>
              <a:r>
                <a:rPr lang="en-GB" sz="1050" dirty="0">
                  <a:solidFill>
                    <a:schemeClr val="tx1"/>
                  </a:solidFill>
                </a:rPr>
                <a:t> </a:t>
              </a:r>
            </a:p>
            <a:p>
              <a:r>
                <a:rPr lang="en-GB" sz="1050" dirty="0">
                  <a:solidFill>
                    <a:schemeClr val="tx1"/>
                  </a:solidFill>
                </a:rPr>
                <a:t> </a:t>
              </a:r>
            </a:p>
          </p:txBody>
        </p:sp>
      </p:grpSp>
      <p:grpSp>
        <p:nvGrpSpPr>
          <p:cNvPr id="49" name="Group 48">
            <a:extLst>
              <a:ext uri="{FF2B5EF4-FFF2-40B4-BE49-F238E27FC236}">
                <a16:creationId xmlns:a16="http://schemas.microsoft.com/office/drawing/2014/main" id="{0D8976F4-B489-4C1A-AAD3-75C8D74BB9AB}"/>
              </a:ext>
            </a:extLst>
          </p:cNvPr>
          <p:cNvGrpSpPr/>
          <p:nvPr/>
        </p:nvGrpSpPr>
        <p:grpSpPr>
          <a:xfrm>
            <a:off x="206361" y="6415013"/>
            <a:ext cx="3483926" cy="2055772"/>
            <a:chOff x="1807776" y="9330159"/>
            <a:chExt cx="3483926" cy="2055772"/>
          </a:xfrm>
        </p:grpSpPr>
        <p:sp>
          <p:nvSpPr>
            <p:cNvPr id="50" name="Oval 49">
              <a:extLst>
                <a:ext uri="{FF2B5EF4-FFF2-40B4-BE49-F238E27FC236}">
                  <a16:creationId xmlns:a16="http://schemas.microsoft.com/office/drawing/2014/main" id="{7F3D1553-C511-4CA2-B24A-22F94A3C2ED3}"/>
                </a:ext>
              </a:extLst>
            </p:cNvPr>
            <p:cNvSpPr/>
            <p:nvPr/>
          </p:nvSpPr>
          <p:spPr>
            <a:xfrm>
              <a:off x="3732607" y="9330159"/>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a:extLst>
                <a:ext uri="{FF2B5EF4-FFF2-40B4-BE49-F238E27FC236}">
                  <a16:creationId xmlns:a16="http://schemas.microsoft.com/office/drawing/2014/main" id="{F6416AB3-B5E9-412D-9CB8-9B17C08126BA}"/>
                </a:ext>
              </a:extLst>
            </p:cNvPr>
            <p:cNvCxnSpPr>
              <a:cxnSpLocks/>
            </p:cNvCxnSpPr>
            <p:nvPr/>
          </p:nvCxnSpPr>
          <p:spPr>
            <a:xfrm flipH="1">
              <a:off x="3320333" y="9513894"/>
              <a:ext cx="488766" cy="839176"/>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52" name="Rounded Rectangle 107">
              <a:extLst>
                <a:ext uri="{FF2B5EF4-FFF2-40B4-BE49-F238E27FC236}">
                  <a16:creationId xmlns:a16="http://schemas.microsoft.com/office/drawing/2014/main" id="{ABEF1AF1-6AAF-48EF-865E-70B8119A69A2}"/>
                </a:ext>
              </a:extLst>
            </p:cNvPr>
            <p:cNvSpPr/>
            <p:nvPr/>
          </p:nvSpPr>
          <p:spPr>
            <a:xfrm>
              <a:off x="1807776" y="9983133"/>
              <a:ext cx="3483926" cy="1402798"/>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Justifying and Recommending the business event and future opportunities</a:t>
              </a:r>
            </a:p>
            <a:p>
              <a:r>
                <a:rPr lang="en-US" sz="1050" dirty="0">
                  <a:solidFill>
                    <a:schemeClr val="tx1"/>
                  </a:solidFill>
                </a:rPr>
                <a:t>Justify the decisions made when planning the business event, giving reasons why alternative options were rejected. Recommend and justify improvements to the planning and running of future business events</a:t>
              </a:r>
              <a:endParaRPr lang="en-GB" sz="1050" dirty="0">
                <a:solidFill>
                  <a:schemeClr val="tx1"/>
                </a:solidFill>
              </a:endParaRPr>
            </a:p>
            <a:p>
              <a:endParaRPr lang="en-GB" sz="1050" dirty="0">
                <a:solidFill>
                  <a:schemeClr val="tx1"/>
                </a:solidFill>
              </a:endParaRPr>
            </a:p>
            <a:p>
              <a:r>
                <a:rPr lang="en-GB" sz="1050" dirty="0">
                  <a:solidFill>
                    <a:schemeClr val="tx1"/>
                  </a:solidFill>
                </a:rPr>
                <a:t> </a:t>
              </a:r>
            </a:p>
          </p:txBody>
        </p:sp>
      </p:grpSp>
      <p:grpSp>
        <p:nvGrpSpPr>
          <p:cNvPr id="53" name="Group 52">
            <a:extLst>
              <a:ext uri="{FF2B5EF4-FFF2-40B4-BE49-F238E27FC236}">
                <a16:creationId xmlns:a16="http://schemas.microsoft.com/office/drawing/2014/main" id="{8FCF5253-98C1-41D6-815F-1498297B7F84}"/>
              </a:ext>
            </a:extLst>
          </p:cNvPr>
          <p:cNvGrpSpPr/>
          <p:nvPr/>
        </p:nvGrpSpPr>
        <p:grpSpPr>
          <a:xfrm>
            <a:off x="4933950" y="9786770"/>
            <a:ext cx="4238625" cy="1877204"/>
            <a:chOff x="1214093" y="9786770"/>
            <a:chExt cx="4238625" cy="1877204"/>
          </a:xfrm>
        </p:grpSpPr>
        <p:sp>
          <p:nvSpPr>
            <p:cNvPr id="54" name="Oval 53">
              <a:extLst>
                <a:ext uri="{FF2B5EF4-FFF2-40B4-BE49-F238E27FC236}">
                  <a16:creationId xmlns:a16="http://schemas.microsoft.com/office/drawing/2014/main" id="{499613B6-61B1-4CE5-AB03-5E9C2B23CF06}"/>
                </a:ext>
              </a:extLst>
            </p:cNvPr>
            <p:cNvSpPr/>
            <p:nvPr/>
          </p:nvSpPr>
          <p:spPr>
            <a:xfrm>
              <a:off x="2937072" y="9786770"/>
              <a:ext cx="227700" cy="214709"/>
            </a:xfrm>
            <a:prstGeom prst="ellipse">
              <a:avLst/>
            </a:prstGeom>
            <a:solidFill>
              <a:srgbClr val="0FB7D1"/>
            </a:solid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5" name="Straight Connector 54">
              <a:extLst>
                <a:ext uri="{FF2B5EF4-FFF2-40B4-BE49-F238E27FC236}">
                  <a16:creationId xmlns:a16="http://schemas.microsoft.com/office/drawing/2014/main" id="{30B7E50B-39E1-4A98-A89B-3111443DD976}"/>
                </a:ext>
              </a:extLst>
            </p:cNvPr>
            <p:cNvCxnSpPr>
              <a:cxnSpLocks/>
            </p:cNvCxnSpPr>
            <p:nvPr/>
          </p:nvCxnSpPr>
          <p:spPr>
            <a:xfrm>
              <a:off x="3066188" y="9967586"/>
              <a:ext cx="254145" cy="385484"/>
            </a:xfrm>
            <a:prstGeom prst="line">
              <a:avLst/>
            </a:prstGeom>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56" name="Rounded Rectangle 107">
              <a:extLst>
                <a:ext uri="{FF2B5EF4-FFF2-40B4-BE49-F238E27FC236}">
                  <a16:creationId xmlns:a16="http://schemas.microsoft.com/office/drawing/2014/main" id="{2662349C-3AB2-4C80-AECD-8DC428274F8E}"/>
                </a:ext>
              </a:extLst>
            </p:cNvPr>
            <p:cNvSpPr/>
            <p:nvPr/>
          </p:nvSpPr>
          <p:spPr>
            <a:xfrm>
              <a:off x="1214093" y="10296217"/>
              <a:ext cx="4238625" cy="1367757"/>
            </a:xfrm>
            <a:prstGeom prst="roundRect">
              <a:avLst/>
            </a:prstGeom>
            <a:solidFill>
              <a:srgbClr val="B1F7FC"/>
            </a:solid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r>
                <a:rPr lang="en-US" sz="1050" dirty="0">
                  <a:solidFill>
                    <a:schemeClr val="tx1"/>
                  </a:solidFill>
                </a:rPr>
                <a:t>Be able to support the running of a business event</a:t>
              </a:r>
              <a:endParaRPr lang="en-GB" sz="1050" dirty="0">
                <a:solidFill>
                  <a:schemeClr val="tx1"/>
                </a:solidFill>
              </a:endParaRPr>
            </a:p>
            <a:p>
              <a:endParaRPr lang="en-US" sz="1050" dirty="0">
                <a:solidFill>
                  <a:schemeClr val="tx1"/>
                </a:solidFill>
              </a:endParaRPr>
            </a:p>
            <a:p>
              <a:r>
                <a:rPr lang="en-US" sz="1050" dirty="0">
                  <a:solidFill>
                    <a:schemeClr val="tx1"/>
                  </a:solidFill>
                </a:rPr>
                <a:t>To provide support and help resolve problems, give appropriate administrative support on the day (e.g. note taking, ensuring delegates have correct documentation, recording attendance and absence, </a:t>
              </a:r>
              <a:r>
                <a:rPr lang="en-US" sz="1050" dirty="0" err="1">
                  <a:solidFill>
                    <a:schemeClr val="tx1"/>
                  </a:solidFill>
                </a:rPr>
                <a:t>organising</a:t>
              </a:r>
              <a:r>
                <a:rPr lang="en-US" sz="1050" dirty="0">
                  <a:solidFill>
                    <a:schemeClr val="tx1"/>
                  </a:solidFill>
                </a:rPr>
                <a:t>, collecting evaluation feedback)</a:t>
              </a:r>
              <a:endParaRPr lang="en-GB" sz="1050" dirty="0">
                <a:solidFill>
                  <a:schemeClr val="tx1"/>
                </a:solidFill>
              </a:endParaRPr>
            </a:p>
            <a:p>
              <a:r>
                <a:rPr lang="en-GB" sz="1050" dirty="0">
                  <a:solidFill>
                    <a:schemeClr val="tx1"/>
                  </a:solidFill>
                </a:rPr>
                <a:t> </a:t>
              </a:r>
            </a:p>
          </p:txBody>
        </p:sp>
      </p:grpSp>
      <p:grpSp>
        <p:nvGrpSpPr>
          <p:cNvPr id="57" name="Group 56">
            <a:extLst>
              <a:ext uri="{FF2B5EF4-FFF2-40B4-BE49-F238E27FC236}">
                <a16:creationId xmlns:a16="http://schemas.microsoft.com/office/drawing/2014/main" id="{F0B759DA-611D-4F13-B7D9-C48FFF223F94}"/>
              </a:ext>
            </a:extLst>
          </p:cNvPr>
          <p:cNvGrpSpPr/>
          <p:nvPr/>
        </p:nvGrpSpPr>
        <p:grpSpPr>
          <a:xfrm>
            <a:off x="5620071" y="1703667"/>
            <a:ext cx="2684463" cy="2030212"/>
            <a:chOff x="2221974" y="8972937"/>
            <a:chExt cx="2684463" cy="1935409"/>
          </a:xfrm>
          <a:solidFill>
            <a:srgbClr val="FFFF00"/>
          </a:solidFill>
        </p:grpSpPr>
        <p:cxnSp>
          <p:nvCxnSpPr>
            <p:cNvPr id="59" name="Straight Connector 58">
              <a:extLst>
                <a:ext uri="{FF2B5EF4-FFF2-40B4-BE49-F238E27FC236}">
                  <a16:creationId xmlns:a16="http://schemas.microsoft.com/office/drawing/2014/main" id="{E41772C5-8F9A-4BB0-B7F7-EC710FB59B98}"/>
                </a:ext>
              </a:extLst>
            </p:cNvPr>
            <p:cNvCxnSpPr>
              <a:cxnSpLocks/>
              <a:stCxn id="58" idx="0"/>
            </p:cNvCxnSpPr>
            <p:nvPr/>
          </p:nvCxnSpPr>
          <p:spPr>
            <a:xfrm>
              <a:off x="2955254" y="8972937"/>
              <a:ext cx="455205" cy="1139383"/>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37170D63-774D-4531-897F-F5A8F5138BE8}"/>
                </a:ext>
              </a:extLst>
            </p:cNvPr>
            <p:cNvSpPr/>
            <p:nvPr/>
          </p:nvSpPr>
          <p:spPr>
            <a:xfrm>
              <a:off x="2824400" y="8972937"/>
              <a:ext cx="261708" cy="264135"/>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ounded Rectangle 107">
              <a:extLst>
                <a:ext uri="{FF2B5EF4-FFF2-40B4-BE49-F238E27FC236}">
                  <a16:creationId xmlns:a16="http://schemas.microsoft.com/office/drawing/2014/main" id="{F1D51EB2-6631-460C-B1AB-FC6C0D6B54D0}"/>
                </a:ext>
              </a:extLst>
            </p:cNvPr>
            <p:cNvSpPr/>
            <p:nvPr/>
          </p:nvSpPr>
          <p:spPr>
            <a:xfrm>
              <a:off x="2221974" y="9740851"/>
              <a:ext cx="2684463" cy="1167495"/>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Understand</a:t>
              </a:r>
              <a:r>
                <a:rPr lang="en-GB" sz="1050" dirty="0">
                  <a:solidFill>
                    <a:schemeClr val="tx1"/>
                  </a:solidFill>
                </a:rPr>
                <a:t> protocols followed in business, authority, confidentiality, documents, legislation. IT security and employment protocols. Minimum standards of behaviour expected of staff.</a:t>
              </a:r>
            </a:p>
            <a:p>
              <a:endParaRPr lang="en-GB" sz="1050" dirty="0">
                <a:solidFill>
                  <a:schemeClr val="tx1"/>
                </a:solidFill>
              </a:endParaRPr>
            </a:p>
            <a:p>
              <a:endParaRPr lang="en-GB" sz="1050" dirty="0">
                <a:solidFill>
                  <a:schemeClr val="tx1"/>
                </a:solidFill>
              </a:endParaRPr>
            </a:p>
            <a:p>
              <a:r>
                <a:rPr lang="en-GB" sz="1050" dirty="0">
                  <a:solidFill>
                    <a:schemeClr val="tx1"/>
                  </a:solidFill>
                </a:rPr>
                <a:t> </a:t>
              </a:r>
            </a:p>
          </p:txBody>
        </p:sp>
      </p:grpSp>
      <p:grpSp>
        <p:nvGrpSpPr>
          <p:cNvPr id="61" name="Group 60">
            <a:extLst>
              <a:ext uri="{FF2B5EF4-FFF2-40B4-BE49-F238E27FC236}">
                <a16:creationId xmlns:a16="http://schemas.microsoft.com/office/drawing/2014/main" id="{408E92CE-DFCB-4F81-A3E7-1D7F9F8BA475}"/>
              </a:ext>
            </a:extLst>
          </p:cNvPr>
          <p:cNvGrpSpPr/>
          <p:nvPr/>
        </p:nvGrpSpPr>
        <p:grpSpPr>
          <a:xfrm>
            <a:off x="3046349" y="1818495"/>
            <a:ext cx="2483480" cy="2010283"/>
            <a:chOff x="2412100" y="9325314"/>
            <a:chExt cx="1996351" cy="2026618"/>
          </a:xfrm>
          <a:solidFill>
            <a:srgbClr val="FFFF00"/>
          </a:solidFill>
        </p:grpSpPr>
        <p:sp>
          <p:nvSpPr>
            <p:cNvPr id="64" name="Oval 63">
              <a:extLst>
                <a:ext uri="{FF2B5EF4-FFF2-40B4-BE49-F238E27FC236}">
                  <a16:creationId xmlns:a16="http://schemas.microsoft.com/office/drawing/2014/main" id="{80FC4DB3-09D1-40DF-BD3A-59CB95C95423}"/>
                </a:ext>
              </a:extLst>
            </p:cNvPr>
            <p:cNvSpPr/>
            <p:nvPr/>
          </p:nvSpPr>
          <p:spPr>
            <a:xfrm>
              <a:off x="3160209" y="9325314"/>
              <a:ext cx="227700" cy="214709"/>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5" name="Straight Connector 64">
              <a:extLst>
                <a:ext uri="{FF2B5EF4-FFF2-40B4-BE49-F238E27FC236}">
                  <a16:creationId xmlns:a16="http://schemas.microsoft.com/office/drawing/2014/main" id="{09B7FF53-2505-4F1C-B146-2B5139966340}"/>
                </a:ext>
              </a:extLst>
            </p:cNvPr>
            <p:cNvCxnSpPr>
              <a:cxnSpLocks/>
              <a:stCxn id="64" idx="4"/>
            </p:cNvCxnSpPr>
            <p:nvPr/>
          </p:nvCxnSpPr>
          <p:spPr>
            <a:xfrm>
              <a:off x="3274059" y="9540023"/>
              <a:ext cx="46274" cy="813047"/>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66" name="Rounded Rectangle 107">
              <a:extLst>
                <a:ext uri="{FF2B5EF4-FFF2-40B4-BE49-F238E27FC236}">
                  <a16:creationId xmlns:a16="http://schemas.microsoft.com/office/drawing/2014/main" id="{DDC55C0B-ED1B-4F68-879C-5CDFBDDC9C1E}"/>
                </a:ext>
              </a:extLst>
            </p:cNvPr>
            <p:cNvSpPr/>
            <p:nvPr/>
          </p:nvSpPr>
          <p:spPr>
            <a:xfrm>
              <a:off x="2412100" y="9985388"/>
              <a:ext cx="1996351" cy="1366544"/>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a:t>
              </a:r>
            </a:p>
            <a:p>
              <a:r>
                <a:rPr lang="en-GB" sz="1050" dirty="0">
                  <a:solidFill>
                    <a:schemeClr val="tx1"/>
                  </a:solidFill>
                </a:rPr>
                <a:t>Be able to use business documents including purchase orders, invoices, credit notes, expense claims and requisition forms. Understanding payment methods such as credit/debit cards and electronic transfer.  </a:t>
              </a:r>
            </a:p>
            <a:p>
              <a:endParaRPr lang="en-GB" sz="1050" dirty="0">
                <a:solidFill>
                  <a:schemeClr val="tx1"/>
                </a:solidFill>
              </a:endParaRPr>
            </a:p>
          </p:txBody>
        </p:sp>
      </p:grpSp>
      <p:grpSp>
        <p:nvGrpSpPr>
          <p:cNvPr id="67" name="Group 66">
            <a:extLst>
              <a:ext uri="{FF2B5EF4-FFF2-40B4-BE49-F238E27FC236}">
                <a16:creationId xmlns:a16="http://schemas.microsoft.com/office/drawing/2014/main" id="{F9C2523C-6C10-45BB-9F40-34A5F12BA955}"/>
              </a:ext>
            </a:extLst>
          </p:cNvPr>
          <p:cNvGrpSpPr/>
          <p:nvPr/>
        </p:nvGrpSpPr>
        <p:grpSpPr>
          <a:xfrm>
            <a:off x="5455318" y="4190702"/>
            <a:ext cx="1696028" cy="2046285"/>
            <a:chOff x="2412098" y="9743964"/>
            <a:chExt cx="3007955" cy="1957167"/>
          </a:xfrm>
          <a:solidFill>
            <a:srgbClr val="FFFF00"/>
          </a:solidFill>
        </p:grpSpPr>
        <p:sp>
          <p:nvSpPr>
            <p:cNvPr id="68" name="Oval 67">
              <a:extLst>
                <a:ext uri="{FF2B5EF4-FFF2-40B4-BE49-F238E27FC236}">
                  <a16:creationId xmlns:a16="http://schemas.microsoft.com/office/drawing/2014/main" id="{C1FB1C7C-52E2-4C64-BCBC-33B5918A2FD3}"/>
                </a:ext>
              </a:extLst>
            </p:cNvPr>
            <p:cNvSpPr/>
            <p:nvPr/>
          </p:nvSpPr>
          <p:spPr>
            <a:xfrm>
              <a:off x="2853651" y="9743964"/>
              <a:ext cx="227700" cy="214709"/>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9" name="Straight Connector 68">
              <a:extLst>
                <a:ext uri="{FF2B5EF4-FFF2-40B4-BE49-F238E27FC236}">
                  <a16:creationId xmlns:a16="http://schemas.microsoft.com/office/drawing/2014/main" id="{9515B819-CC30-4D75-8C63-4AC85EAB3A45}"/>
                </a:ext>
              </a:extLst>
            </p:cNvPr>
            <p:cNvCxnSpPr>
              <a:cxnSpLocks/>
              <a:stCxn id="68" idx="5"/>
            </p:cNvCxnSpPr>
            <p:nvPr/>
          </p:nvCxnSpPr>
          <p:spPr>
            <a:xfrm>
              <a:off x="3048005" y="9927230"/>
              <a:ext cx="272328" cy="425840"/>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70" name="Rounded Rectangle 107">
              <a:extLst>
                <a:ext uri="{FF2B5EF4-FFF2-40B4-BE49-F238E27FC236}">
                  <a16:creationId xmlns:a16="http://schemas.microsoft.com/office/drawing/2014/main" id="{E065AF47-09C5-4388-BF57-1FCD0BD5193B}"/>
                </a:ext>
              </a:extLst>
            </p:cNvPr>
            <p:cNvSpPr/>
            <p:nvPr/>
          </p:nvSpPr>
          <p:spPr>
            <a:xfrm>
              <a:off x="2412098" y="10296217"/>
              <a:ext cx="3007955" cy="1404914"/>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chemeClr val="tx1"/>
                </a:solidFill>
              </a:endParaRPr>
            </a:p>
            <a:p>
              <a:r>
                <a:rPr lang="en-GB" sz="1050" dirty="0">
                  <a:solidFill>
                    <a:schemeClr val="tx1"/>
                  </a:solidFill>
                </a:rPr>
                <a:t> Learning: </a:t>
              </a:r>
            </a:p>
            <a:p>
              <a:r>
                <a:rPr lang="en-GB" sz="1050" dirty="0">
                  <a:solidFill>
                    <a:schemeClr val="tx1"/>
                  </a:solidFill>
                </a:rPr>
                <a:t>Understand factors that influence business meetings such as costs, rooms, personnel, travel criteria and accommodation.</a:t>
              </a:r>
            </a:p>
            <a:p>
              <a:endParaRPr lang="en-GB" sz="1050" dirty="0">
                <a:solidFill>
                  <a:schemeClr val="tx1"/>
                </a:solidFill>
              </a:endParaRPr>
            </a:p>
          </p:txBody>
        </p:sp>
      </p:grpSp>
      <p:grpSp>
        <p:nvGrpSpPr>
          <p:cNvPr id="74" name="Group 73">
            <a:extLst>
              <a:ext uri="{FF2B5EF4-FFF2-40B4-BE49-F238E27FC236}">
                <a16:creationId xmlns:a16="http://schemas.microsoft.com/office/drawing/2014/main" id="{4C9C9E8B-AA15-4285-B4B9-9C0BEF44D8A2}"/>
              </a:ext>
            </a:extLst>
          </p:cNvPr>
          <p:cNvGrpSpPr/>
          <p:nvPr/>
        </p:nvGrpSpPr>
        <p:grpSpPr>
          <a:xfrm>
            <a:off x="1672252" y="4115293"/>
            <a:ext cx="3423129" cy="1907410"/>
            <a:chOff x="2202145" y="9697262"/>
            <a:chExt cx="1711087" cy="2367275"/>
          </a:xfrm>
          <a:solidFill>
            <a:srgbClr val="FFFF00"/>
          </a:solidFill>
        </p:grpSpPr>
        <p:cxnSp>
          <p:nvCxnSpPr>
            <p:cNvPr id="76" name="Straight Connector 75">
              <a:extLst>
                <a:ext uri="{FF2B5EF4-FFF2-40B4-BE49-F238E27FC236}">
                  <a16:creationId xmlns:a16="http://schemas.microsoft.com/office/drawing/2014/main" id="{480004E9-400B-4F04-A2E7-451E62E24A34}"/>
                </a:ext>
              </a:extLst>
            </p:cNvPr>
            <p:cNvCxnSpPr>
              <a:cxnSpLocks/>
            </p:cNvCxnSpPr>
            <p:nvPr/>
          </p:nvCxnSpPr>
          <p:spPr>
            <a:xfrm flipH="1">
              <a:off x="2686798" y="9860522"/>
              <a:ext cx="87259" cy="1252004"/>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77" name="Rounded Rectangle 107">
              <a:extLst>
                <a:ext uri="{FF2B5EF4-FFF2-40B4-BE49-F238E27FC236}">
                  <a16:creationId xmlns:a16="http://schemas.microsoft.com/office/drawing/2014/main" id="{DFD832E1-45B3-4023-8B9C-2DF18A515F7C}"/>
                </a:ext>
              </a:extLst>
            </p:cNvPr>
            <p:cNvSpPr/>
            <p:nvPr/>
          </p:nvSpPr>
          <p:spPr>
            <a:xfrm>
              <a:off x="2202145" y="10496431"/>
              <a:ext cx="1711087" cy="1568106"/>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Learning: </a:t>
              </a:r>
            </a:p>
            <a:p>
              <a:r>
                <a:rPr lang="en-US" sz="1050" dirty="0">
                  <a:solidFill>
                    <a:schemeClr val="tx1"/>
                  </a:solidFill>
                </a:rPr>
                <a:t>Understand</a:t>
              </a:r>
              <a:r>
                <a:rPr lang="en-GB" sz="1050" dirty="0">
                  <a:solidFill>
                    <a:schemeClr val="tx1"/>
                  </a:solidFill>
                </a:rPr>
                <a:t> protocols followed in business, authority, confidentiality, documents, legislation. IT security and employment protocols. Minimum standards of behaviour expected of staff.</a:t>
              </a:r>
            </a:p>
            <a:p>
              <a:endParaRPr lang="en-GB" sz="1050" dirty="0">
                <a:solidFill>
                  <a:schemeClr val="tx1"/>
                </a:solidFill>
              </a:endParaRPr>
            </a:p>
          </p:txBody>
        </p:sp>
        <p:sp>
          <p:nvSpPr>
            <p:cNvPr id="75" name="Oval 74">
              <a:extLst>
                <a:ext uri="{FF2B5EF4-FFF2-40B4-BE49-F238E27FC236}">
                  <a16:creationId xmlns:a16="http://schemas.microsoft.com/office/drawing/2014/main" id="{1A40C12B-4FF0-40E6-AC0F-DC9543122AEB}"/>
                </a:ext>
              </a:extLst>
            </p:cNvPr>
            <p:cNvSpPr/>
            <p:nvPr/>
          </p:nvSpPr>
          <p:spPr>
            <a:xfrm>
              <a:off x="2704407" y="9697262"/>
              <a:ext cx="137109" cy="350036"/>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3" name="TextBox 82">
            <a:extLst>
              <a:ext uri="{FF2B5EF4-FFF2-40B4-BE49-F238E27FC236}">
                <a16:creationId xmlns:a16="http://schemas.microsoft.com/office/drawing/2014/main" id="{CE79797C-4B16-4FDB-9DC8-73AB1D84C018}"/>
              </a:ext>
            </a:extLst>
          </p:cNvPr>
          <p:cNvSpPr txBox="1"/>
          <p:nvPr/>
        </p:nvSpPr>
        <p:spPr>
          <a:xfrm>
            <a:off x="1626645" y="4082737"/>
            <a:ext cx="650752"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LO1</a:t>
            </a:r>
            <a:endParaRPr lang="en-GB" sz="2000" b="1" dirty="0">
              <a:solidFill>
                <a:schemeClr val="bg1"/>
              </a:solidFill>
              <a:latin typeface="Century Gothic" panose="020B0502020202020204" pitchFamily="34" charset="0"/>
            </a:endParaRPr>
          </a:p>
        </p:txBody>
      </p:sp>
      <p:sp>
        <p:nvSpPr>
          <p:cNvPr id="84" name="TextBox 83">
            <a:extLst>
              <a:ext uri="{FF2B5EF4-FFF2-40B4-BE49-F238E27FC236}">
                <a16:creationId xmlns:a16="http://schemas.microsoft.com/office/drawing/2014/main" id="{13CEA4B7-3972-4ECD-AFEE-FD1222A0D402}"/>
              </a:ext>
            </a:extLst>
          </p:cNvPr>
          <p:cNvSpPr txBox="1"/>
          <p:nvPr/>
        </p:nvSpPr>
        <p:spPr>
          <a:xfrm>
            <a:off x="5958037" y="9690732"/>
            <a:ext cx="650752" cy="400110"/>
          </a:xfrm>
          <a:prstGeom prst="rect">
            <a:avLst/>
          </a:prstGeom>
          <a:noFill/>
        </p:spPr>
        <p:txBody>
          <a:bodyPr wrap="square" rtlCol="0">
            <a:spAutoFit/>
          </a:bodyPr>
          <a:lstStyle/>
          <a:p>
            <a:r>
              <a:rPr lang="en-US" sz="2000" b="1" dirty="0">
                <a:latin typeface="Century Gothic" panose="020B0502020202020204" pitchFamily="34" charset="0"/>
              </a:rPr>
              <a:t>LO2</a:t>
            </a:r>
            <a:endParaRPr lang="en-GB" sz="2000" b="1" dirty="0">
              <a:latin typeface="Century Gothic" panose="020B0502020202020204" pitchFamily="34" charset="0"/>
            </a:endParaRPr>
          </a:p>
        </p:txBody>
      </p:sp>
      <p:sp>
        <p:nvSpPr>
          <p:cNvPr id="86" name="TextBox 85">
            <a:extLst>
              <a:ext uri="{FF2B5EF4-FFF2-40B4-BE49-F238E27FC236}">
                <a16:creationId xmlns:a16="http://schemas.microsoft.com/office/drawing/2014/main" id="{D988A4D0-A380-4522-BC11-359D223BE58F}"/>
              </a:ext>
            </a:extLst>
          </p:cNvPr>
          <p:cNvSpPr txBox="1"/>
          <p:nvPr/>
        </p:nvSpPr>
        <p:spPr>
          <a:xfrm>
            <a:off x="6767754" y="6780245"/>
            <a:ext cx="650752" cy="400110"/>
          </a:xfrm>
          <a:prstGeom prst="rect">
            <a:avLst/>
          </a:prstGeom>
          <a:noFill/>
        </p:spPr>
        <p:txBody>
          <a:bodyPr wrap="square" rtlCol="0">
            <a:spAutoFit/>
          </a:bodyPr>
          <a:lstStyle/>
          <a:p>
            <a:r>
              <a:rPr lang="en-US" sz="2000" b="1" dirty="0">
                <a:latin typeface="Century Gothic" panose="020B0502020202020204" pitchFamily="34" charset="0"/>
              </a:rPr>
              <a:t>LO3</a:t>
            </a:r>
            <a:endParaRPr lang="en-GB" sz="2000" b="1" dirty="0">
              <a:latin typeface="Century Gothic" panose="020B0502020202020204" pitchFamily="34" charset="0"/>
            </a:endParaRPr>
          </a:p>
        </p:txBody>
      </p:sp>
      <p:sp>
        <p:nvSpPr>
          <p:cNvPr id="88" name="TextBox 87">
            <a:extLst>
              <a:ext uri="{FF2B5EF4-FFF2-40B4-BE49-F238E27FC236}">
                <a16:creationId xmlns:a16="http://schemas.microsoft.com/office/drawing/2014/main" id="{3DD77CA9-5DF5-4CFC-90CC-DB74335C2914}"/>
              </a:ext>
            </a:extLst>
          </p:cNvPr>
          <p:cNvSpPr txBox="1"/>
          <p:nvPr/>
        </p:nvSpPr>
        <p:spPr>
          <a:xfrm>
            <a:off x="2477816" y="6448745"/>
            <a:ext cx="650752" cy="400110"/>
          </a:xfrm>
          <a:prstGeom prst="rect">
            <a:avLst/>
          </a:prstGeom>
          <a:noFill/>
        </p:spPr>
        <p:txBody>
          <a:bodyPr wrap="square" rtlCol="0">
            <a:spAutoFit/>
          </a:bodyPr>
          <a:lstStyle/>
          <a:p>
            <a:r>
              <a:rPr lang="en-US" sz="2000" b="1" dirty="0">
                <a:latin typeface="Century Gothic" panose="020B0502020202020204" pitchFamily="34" charset="0"/>
              </a:rPr>
              <a:t>LO4</a:t>
            </a:r>
            <a:endParaRPr lang="en-GB" sz="2000" b="1" dirty="0">
              <a:latin typeface="Century Gothic" panose="020B0502020202020204" pitchFamily="34" charset="0"/>
            </a:endParaRPr>
          </a:p>
        </p:txBody>
      </p:sp>
      <p:sp>
        <p:nvSpPr>
          <p:cNvPr id="89" name="TextBox 88">
            <a:extLst>
              <a:ext uri="{FF2B5EF4-FFF2-40B4-BE49-F238E27FC236}">
                <a16:creationId xmlns:a16="http://schemas.microsoft.com/office/drawing/2014/main" id="{DB23F67D-2192-46C8-A19A-5EAD23BCF5F9}"/>
              </a:ext>
            </a:extLst>
          </p:cNvPr>
          <p:cNvSpPr txBox="1"/>
          <p:nvPr/>
        </p:nvSpPr>
        <p:spPr>
          <a:xfrm>
            <a:off x="5535904" y="1644061"/>
            <a:ext cx="650752"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LO3</a:t>
            </a:r>
            <a:endParaRPr lang="en-GB" sz="2000" b="1" dirty="0">
              <a:solidFill>
                <a:schemeClr val="bg1"/>
              </a:solidFill>
              <a:latin typeface="Century Gothic" panose="020B0502020202020204" pitchFamily="34" charset="0"/>
            </a:endParaRPr>
          </a:p>
        </p:txBody>
      </p:sp>
      <p:sp>
        <p:nvSpPr>
          <p:cNvPr id="90" name="TextBox 89">
            <a:extLst>
              <a:ext uri="{FF2B5EF4-FFF2-40B4-BE49-F238E27FC236}">
                <a16:creationId xmlns:a16="http://schemas.microsoft.com/office/drawing/2014/main" id="{F8B091CE-1D04-425C-9754-F64DE08EB71D}"/>
              </a:ext>
            </a:extLst>
          </p:cNvPr>
          <p:cNvSpPr txBox="1"/>
          <p:nvPr/>
        </p:nvSpPr>
        <p:spPr>
          <a:xfrm>
            <a:off x="5814439" y="4111415"/>
            <a:ext cx="650752"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LO2</a:t>
            </a:r>
            <a:endParaRPr lang="en-GB" sz="2000" b="1" dirty="0">
              <a:solidFill>
                <a:schemeClr val="bg1"/>
              </a:solidFill>
              <a:latin typeface="Century Gothic" panose="020B0502020202020204" pitchFamily="34" charset="0"/>
            </a:endParaRPr>
          </a:p>
        </p:txBody>
      </p:sp>
      <p:sp>
        <p:nvSpPr>
          <p:cNvPr id="91" name="TextBox 90">
            <a:extLst>
              <a:ext uri="{FF2B5EF4-FFF2-40B4-BE49-F238E27FC236}">
                <a16:creationId xmlns:a16="http://schemas.microsoft.com/office/drawing/2014/main" id="{B6A310CF-0BB4-4AEF-B3F9-866196954869}"/>
              </a:ext>
            </a:extLst>
          </p:cNvPr>
          <p:cNvSpPr txBox="1"/>
          <p:nvPr/>
        </p:nvSpPr>
        <p:spPr>
          <a:xfrm>
            <a:off x="3367485" y="1598834"/>
            <a:ext cx="650752"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LO4</a:t>
            </a:r>
            <a:endParaRPr lang="en-GB" sz="2000" b="1" dirty="0">
              <a:solidFill>
                <a:schemeClr val="bg1"/>
              </a:solidFill>
              <a:latin typeface="Century Gothic" panose="020B0502020202020204" pitchFamily="34" charset="0"/>
            </a:endParaRPr>
          </a:p>
        </p:txBody>
      </p:sp>
      <p:sp>
        <p:nvSpPr>
          <p:cNvPr id="34" name="Oval 33"/>
          <p:cNvSpPr/>
          <p:nvPr/>
        </p:nvSpPr>
        <p:spPr>
          <a:xfrm>
            <a:off x="265519" y="8422961"/>
            <a:ext cx="1090329" cy="1087286"/>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entury Gothic" panose="020B0502020202020204" pitchFamily="34" charset="0"/>
              </a:rPr>
              <a:t>Unit </a:t>
            </a:r>
            <a:endParaRPr lang="en-GB" dirty="0">
              <a:solidFill>
                <a:schemeClr val="tx1"/>
              </a:solidFill>
              <a:latin typeface="Century Gothic" panose="020B0502020202020204" pitchFamily="34" charset="0"/>
            </a:endParaRPr>
          </a:p>
          <a:p>
            <a:pPr algn="ctr"/>
            <a:r>
              <a:rPr lang="en-US" sz="4000" b="1" dirty="0">
                <a:solidFill>
                  <a:schemeClr val="tx1"/>
                </a:solidFill>
                <a:latin typeface="Century Gothic" panose="020B0502020202020204" pitchFamily="34" charset="0"/>
              </a:rPr>
              <a:t>4</a:t>
            </a:r>
            <a:endParaRPr lang="en-GB" sz="4000" b="1" dirty="0">
              <a:solidFill>
                <a:schemeClr val="tx1"/>
              </a:solidFill>
              <a:latin typeface="Century Gothic" panose="020B0502020202020204" pitchFamily="34" charset="0"/>
            </a:endParaRPr>
          </a:p>
        </p:txBody>
      </p:sp>
      <p:grpSp>
        <p:nvGrpSpPr>
          <p:cNvPr id="122" name="Group 121">
            <a:extLst>
              <a:ext uri="{FF2B5EF4-FFF2-40B4-BE49-F238E27FC236}">
                <a16:creationId xmlns:a16="http://schemas.microsoft.com/office/drawing/2014/main" id="{E5CA576B-68F0-48B2-B42E-D27D520971FF}"/>
              </a:ext>
            </a:extLst>
          </p:cNvPr>
          <p:cNvGrpSpPr/>
          <p:nvPr/>
        </p:nvGrpSpPr>
        <p:grpSpPr>
          <a:xfrm>
            <a:off x="375494" y="1817149"/>
            <a:ext cx="2483480" cy="1896781"/>
            <a:chOff x="2412100" y="9340841"/>
            <a:chExt cx="1996351" cy="1912194"/>
          </a:xfrm>
          <a:solidFill>
            <a:srgbClr val="FFFF00"/>
          </a:solidFill>
        </p:grpSpPr>
        <p:sp>
          <p:nvSpPr>
            <p:cNvPr id="123" name="Oval 122">
              <a:extLst>
                <a:ext uri="{FF2B5EF4-FFF2-40B4-BE49-F238E27FC236}">
                  <a16:creationId xmlns:a16="http://schemas.microsoft.com/office/drawing/2014/main" id="{2AE54731-4C4C-4AC3-8E2F-BFC0BE0B49FB}"/>
                </a:ext>
              </a:extLst>
            </p:cNvPr>
            <p:cNvSpPr/>
            <p:nvPr/>
          </p:nvSpPr>
          <p:spPr>
            <a:xfrm>
              <a:off x="3655094" y="9340841"/>
              <a:ext cx="168328" cy="176397"/>
            </a:xfrm>
            <a:prstGeom prst="ellipse">
              <a:avLst/>
            </a:prstGeom>
            <a:grpFill/>
            <a:ln>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4" name="Straight Connector 123">
              <a:extLst>
                <a:ext uri="{FF2B5EF4-FFF2-40B4-BE49-F238E27FC236}">
                  <a16:creationId xmlns:a16="http://schemas.microsoft.com/office/drawing/2014/main" id="{4A775236-721E-4255-B117-07696F960B34}"/>
                </a:ext>
              </a:extLst>
            </p:cNvPr>
            <p:cNvCxnSpPr>
              <a:cxnSpLocks/>
              <a:stCxn id="123" idx="4"/>
            </p:cNvCxnSpPr>
            <p:nvPr/>
          </p:nvCxnSpPr>
          <p:spPr>
            <a:xfrm flipH="1">
              <a:off x="3320332" y="9517238"/>
              <a:ext cx="418926" cy="835833"/>
            </a:xfrm>
            <a:prstGeom prst="line">
              <a:avLst/>
            </a:prstGeom>
            <a:grpFill/>
            <a:ln w="50800">
              <a:solidFill>
                <a:srgbClr val="0FB7D1"/>
              </a:solidFill>
            </a:ln>
          </p:spPr>
          <p:style>
            <a:lnRef idx="1">
              <a:schemeClr val="accent1"/>
            </a:lnRef>
            <a:fillRef idx="0">
              <a:schemeClr val="accent1"/>
            </a:fillRef>
            <a:effectRef idx="0">
              <a:schemeClr val="accent1"/>
            </a:effectRef>
            <a:fontRef idx="minor">
              <a:schemeClr val="tx1"/>
            </a:fontRef>
          </p:style>
        </p:cxnSp>
        <p:sp>
          <p:nvSpPr>
            <p:cNvPr id="125" name="Rounded Rectangle 107">
              <a:extLst>
                <a:ext uri="{FF2B5EF4-FFF2-40B4-BE49-F238E27FC236}">
                  <a16:creationId xmlns:a16="http://schemas.microsoft.com/office/drawing/2014/main" id="{C98C3F8D-D6DC-43D2-AFE0-46B0F5509D4C}"/>
                </a:ext>
              </a:extLst>
            </p:cNvPr>
            <p:cNvSpPr/>
            <p:nvPr/>
          </p:nvSpPr>
          <p:spPr>
            <a:xfrm>
              <a:off x="2412100" y="9985388"/>
              <a:ext cx="1996351" cy="1267647"/>
            </a:xfrm>
            <a:prstGeom prst="roundRect">
              <a:avLst/>
            </a:prstGeom>
            <a:grpFill/>
            <a:ln w="19050">
              <a:solidFill>
                <a:srgbClr val="0FB7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dirty="0">
                  <a:solidFill>
                    <a:schemeClr val="tx1"/>
                  </a:solidFill>
                </a:rPr>
                <a:t>Understanding how to communicate effectively – audience, purpose, methods, types and choosing the appropriate method</a:t>
              </a:r>
            </a:p>
          </p:txBody>
        </p:sp>
      </p:grpSp>
      <p:sp>
        <p:nvSpPr>
          <p:cNvPr id="126" name="TextBox 125">
            <a:extLst>
              <a:ext uri="{FF2B5EF4-FFF2-40B4-BE49-F238E27FC236}">
                <a16:creationId xmlns:a16="http://schemas.microsoft.com/office/drawing/2014/main" id="{C9B82B8E-3B2F-4BB6-8C26-225381381DB9}"/>
              </a:ext>
            </a:extLst>
          </p:cNvPr>
          <p:cNvSpPr txBox="1"/>
          <p:nvPr/>
        </p:nvSpPr>
        <p:spPr>
          <a:xfrm>
            <a:off x="2155650" y="1503423"/>
            <a:ext cx="650752"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LO5</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895693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976D5B15FEC542A8C10688C9FA50AF" ma:contentTypeVersion="5" ma:contentTypeDescription="Create a new document." ma:contentTypeScope="" ma:versionID="69e0696002c837df349150c89bc79485">
  <xsd:schema xmlns:xsd="http://www.w3.org/2001/XMLSchema" xmlns:xs="http://www.w3.org/2001/XMLSchema" xmlns:p="http://schemas.microsoft.com/office/2006/metadata/properties" xmlns:ns2="a57879d6-0bae-4870-b27c-485ed9deed7e" xmlns:ns3="05ebb6a7-91c1-43db-84b5-04ceac9131af" targetNamespace="http://schemas.microsoft.com/office/2006/metadata/properties" ma:root="true" ma:fieldsID="ecddd8dc5662f3032f1813c274bd5d3f" ns2:_="" ns3:_="">
    <xsd:import namespace="a57879d6-0bae-4870-b27c-485ed9deed7e"/>
    <xsd:import namespace="05ebb6a7-91c1-43db-84b5-04ceac9131a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879d6-0bae-4870-b27c-485ed9deed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ebb6a7-91c1-43db-84b5-04ceac9131a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D25C09-BBCC-44D9-9932-83475D0B05D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48899B2-B4DF-4F91-B729-EEF7E01E8546}">
  <ds:schemaRefs>
    <ds:schemaRef ds:uri="http://schemas.microsoft.com/sharepoint/v3/contenttype/forms"/>
  </ds:schemaRefs>
</ds:datastoreItem>
</file>

<file path=customXml/itemProps3.xml><?xml version="1.0" encoding="utf-8"?>
<ds:datastoreItem xmlns:ds="http://schemas.openxmlformats.org/officeDocument/2006/customXml" ds:itemID="{3F564763-31B0-4175-A404-42CDE6D11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879d6-0bae-4870-b27c-485ed9deed7e"/>
    <ds:schemaRef ds:uri="05ebb6a7-91c1-43db-84b5-04ceac913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3218</TotalTime>
  <Words>936</Words>
  <Application>Microsoft Office PowerPoint</Application>
  <PresentationFormat>A3 Paper (297x420 mm)</PresentationFormat>
  <Paragraphs>136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Coad</dc:creator>
  <cp:lastModifiedBy>Tom Waugh</cp:lastModifiedBy>
  <cp:revision>124</cp:revision>
  <cp:lastPrinted>2022-07-18T12:05:49Z</cp:lastPrinted>
  <dcterms:created xsi:type="dcterms:W3CDTF">2020-02-27T18:15:42Z</dcterms:created>
  <dcterms:modified xsi:type="dcterms:W3CDTF">2023-07-14T13:27:16Z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0x010100A8976D5B15FEC542A8C10688C9FA50AF</vt:lpwstr>
  </property>
</Properties>
</file>