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601200" cy="12801600" type="A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CC"/>
    <a:srgbClr val="FFCCFF"/>
    <a:srgbClr val="9900CC"/>
    <a:srgbClr val="CC99FF"/>
    <a:srgbClr val="33CCCC"/>
    <a:srgbClr val="FFC000"/>
    <a:srgbClr val="9F18D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515" y="77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Ash" userId="4cbca950-c924-40de-ad3f-142ad9f44d48" providerId="ADAL" clId="{BB7265F2-8952-4150-A9FB-24E8F865D5A9}"/>
  </pc:docChgLst>
  <pc:docChgLst>
    <pc:chgData name="Tim Ash" userId="4cbca950-c924-40de-ad3f-142ad9f44d48" providerId="ADAL" clId="{8EB08A9E-71EF-4CC1-9062-3B7BDBE9C587}"/>
    <pc:docChg chg="modSld">
      <pc:chgData name="Tim Ash" userId="4cbca950-c924-40de-ad3f-142ad9f44d48" providerId="ADAL" clId="{8EB08A9E-71EF-4CC1-9062-3B7BDBE9C587}" dt="2023-06-23T10:43:33.289" v="0" actId="6549"/>
      <pc:docMkLst>
        <pc:docMk/>
      </pc:docMkLst>
      <pc:sldChg chg="modSp">
        <pc:chgData name="Tim Ash" userId="4cbca950-c924-40de-ad3f-142ad9f44d48" providerId="ADAL" clId="{8EB08A9E-71EF-4CC1-9062-3B7BDBE9C587}" dt="2023-06-23T10:43:33.289" v="0" actId="6549"/>
        <pc:sldMkLst>
          <pc:docMk/>
          <pc:sldMk cId="709729074" sldId="256"/>
        </pc:sldMkLst>
        <pc:spChg chg="mod">
          <ac:chgData name="Tim Ash" userId="4cbca950-c924-40de-ad3f-142ad9f44d48" providerId="ADAL" clId="{8EB08A9E-71EF-4CC1-9062-3B7BDBE9C587}" dt="2023-06-23T10:43:33.289" v="0" actId="6549"/>
          <ac:spMkLst>
            <pc:docMk/>
            <pc:sldMk cId="709729074" sldId="256"/>
            <ac:spMk id="40" creationId="{E3245D6B-54A7-4E3B-A101-44409BCA49DA}"/>
          </ac:spMkLst>
        </pc:spChg>
      </pc:sldChg>
    </pc:docChg>
  </pc:docChgLst>
  <pc:docChgLst>
    <pc:chgData name="Tim Ash" userId="4cbca950-c924-40de-ad3f-142ad9f44d48" providerId="ADAL" clId="{F9513BE4-ACFF-4114-A34E-38954BEE3950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0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7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47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6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7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1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0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6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6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C4A8-5652-4B7E-82EB-2A4A470C3957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7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926161" y="1961613"/>
            <a:ext cx="7699770" cy="8704293"/>
          </a:xfrm>
          <a:custGeom>
            <a:avLst/>
            <a:gdLst>
              <a:gd name="connsiteX0" fmla="*/ 547466 w 5402434"/>
              <a:gd name="connsiteY0" fmla="*/ 5866666 h 5990266"/>
              <a:gd name="connsiteX1" fmla="*/ 4846751 w 5402434"/>
              <a:gd name="connsiteY1" fmla="*/ 5850624 h 5990266"/>
              <a:gd name="connsiteX2" fmla="*/ 4878835 w 5402434"/>
              <a:gd name="connsiteY2" fmla="*/ 4454961 h 5990266"/>
              <a:gd name="connsiteX3" fmla="*/ 547466 w 5402434"/>
              <a:gd name="connsiteY3" fmla="*/ 4454961 h 5990266"/>
              <a:gd name="connsiteX4" fmla="*/ 531424 w 5402434"/>
              <a:gd name="connsiteY4" fmla="*/ 3011171 h 5990266"/>
              <a:gd name="connsiteX5" fmla="*/ 4830709 w 5402434"/>
              <a:gd name="connsiteY5" fmla="*/ 2995129 h 5990266"/>
              <a:gd name="connsiteX6" fmla="*/ 4878835 w 5402434"/>
              <a:gd name="connsiteY6" fmla="*/ 1551340 h 5990266"/>
              <a:gd name="connsiteX7" fmla="*/ 531424 w 5402434"/>
              <a:gd name="connsiteY7" fmla="*/ 1583424 h 5990266"/>
              <a:gd name="connsiteX8" fmla="*/ 563509 w 5402434"/>
              <a:gd name="connsiteY8" fmla="*/ 107550 h 5990266"/>
              <a:gd name="connsiteX9" fmla="*/ 4878835 w 5402434"/>
              <a:gd name="connsiteY9" fmla="*/ 123592 h 599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2434" h="5990266">
                <a:moveTo>
                  <a:pt x="547466" y="5866666"/>
                </a:moveTo>
                <a:cubicBezTo>
                  <a:pt x="2336161" y="5976287"/>
                  <a:pt x="4124856" y="6085908"/>
                  <a:pt x="4846751" y="5850624"/>
                </a:cubicBezTo>
                <a:cubicBezTo>
                  <a:pt x="5568646" y="5615340"/>
                  <a:pt x="5595383" y="4687572"/>
                  <a:pt x="4878835" y="4454961"/>
                </a:cubicBezTo>
                <a:cubicBezTo>
                  <a:pt x="4162287" y="4222350"/>
                  <a:pt x="1272035" y="4695593"/>
                  <a:pt x="547466" y="4454961"/>
                </a:cubicBezTo>
                <a:cubicBezTo>
                  <a:pt x="-177103" y="4214329"/>
                  <a:pt x="-182450" y="3254476"/>
                  <a:pt x="531424" y="3011171"/>
                </a:cubicBezTo>
                <a:cubicBezTo>
                  <a:pt x="1245298" y="2767866"/>
                  <a:pt x="4106140" y="3238434"/>
                  <a:pt x="4830709" y="2995129"/>
                </a:cubicBezTo>
                <a:cubicBezTo>
                  <a:pt x="5555278" y="2751824"/>
                  <a:pt x="5595383" y="1786624"/>
                  <a:pt x="4878835" y="1551340"/>
                </a:cubicBezTo>
                <a:cubicBezTo>
                  <a:pt x="4162288" y="1316056"/>
                  <a:pt x="1250645" y="1824056"/>
                  <a:pt x="531424" y="1583424"/>
                </a:cubicBezTo>
                <a:cubicBezTo>
                  <a:pt x="-187797" y="1342792"/>
                  <a:pt x="-161059" y="350855"/>
                  <a:pt x="563509" y="107550"/>
                </a:cubicBezTo>
                <a:cubicBezTo>
                  <a:pt x="1288077" y="-135755"/>
                  <a:pt x="4175656" y="107550"/>
                  <a:pt x="4878835" y="123592"/>
                </a:cubicBezTo>
              </a:path>
            </a:pathLst>
          </a:custGeom>
          <a:solidFill>
            <a:schemeClr val="bg1"/>
          </a:solidFill>
          <a:ln w="7620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1000">
                  <a:schemeClr val="accent1">
                    <a:lumMod val="45000"/>
                    <a:lumOff val="55000"/>
                  </a:schemeClr>
                </a:gs>
                <a:gs pos="0">
                  <a:srgbClr val="33CCC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42088" y="2165438"/>
            <a:ext cx="837087" cy="24065"/>
          </a:xfrm>
          <a:prstGeom prst="straightConnector1">
            <a:avLst/>
          </a:prstGeom>
          <a:ln w="508000">
            <a:solidFill>
              <a:srgbClr val="33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871218" y="10097150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/>
              </a:rPr>
              <a:t>12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921641" y="5764609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>
                <a:solidFill>
                  <a:schemeClr val="tx1"/>
                </a:solidFill>
                <a:latin typeface="Century Gothic"/>
              </a:rPr>
              <a:t>13</a:t>
            </a:r>
            <a:endParaRPr lang="en-GB" sz="4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F5A26905-CD01-4AC4-8B0A-77A3179F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564" y="11477205"/>
            <a:ext cx="850900" cy="863600"/>
          </a:xfrm>
          <a:prstGeom prst="rect">
            <a:avLst/>
          </a:prstGeom>
        </p:spPr>
      </p:pic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D9D0E8AC-A41F-4FB7-8394-5CFBF23F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924" y="11478165"/>
            <a:ext cx="863600" cy="863600"/>
          </a:xfrm>
          <a:prstGeom prst="rect">
            <a:avLst/>
          </a:prstGeom>
        </p:spPr>
      </p:pic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44B7654-949E-46A7-A879-10A5ED9BB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053" y="11468339"/>
            <a:ext cx="863600" cy="863600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13C4C83C-A96F-464A-A58E-79CB51EDB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411" y="11466184"/>
            <a:ext cx="863600" cy="863600"/>
          </a:xfrm>
          <a:prstGeom prst="rect">
            <a:avLst/>
          </a:prstGeom>
        </p:spPr>
      </p:pic>
      <p:pic>
        <p:nvPicPr>
          <p:cNvPr id="6" name="Picture 6" descr="Logo, icon&#10;&#10;Description automatically generated">
            <a:extLst>
              <a:ext uri="{FF2B5EF4-FFF2-40B4-BE49-F238E27FC236}">
                <a16:creationId xmlns:a16="http://schemas.microsoft.com/office/drawing/2014/main" id="{B9C71129-572C-4EA9-AB1F-CF38E7F45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71" y="11469538"/>
            <a:ext cx="863600" cy="863600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940017D4-1275-405E-B8AC-4907618C3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206" y="11478164"/>
            <a:ext cx="863600" cy="8636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152CCC-4C3A-4261-AEF1-431A1541B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89024"/>
              </p:ext>
            </p:extLst>
          </p:nvPr>
        </p:nvGraphicFramePr>
        <p:xfrm>
          <a:off x="139700" y="12369800"/>
          <a:ext cx="931238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064">
                  <a:extLst>
                    <a:ext uri="{9D8B030D-6E8A-4147-A177-3AD203B41FA5}">
                      <a16:colId xmlns:a16="http://schemas.microsoft.com/office/drawing/2014/main" val="810119476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296177352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409152755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55846184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759410140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33853545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  <a:latin typeface="Century Gothic"/>
                        </a:rPr>
                        <a:t>Resilience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  <a:latin typeface="Century Gothic"/>
                        </a:rPr>
                        <a:t>Kindness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  <a:latin typeface="Century Gothic"/>
                        </a:rPr>
                        <a:t>Respect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  <a:latin typeface="Century Gothic"/>
                        </a:rPr>
                        <a:t>Curiosity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  <a:latin typeface="Century Gothic"/>
                        </a:rPr>
                        <a:t>Collaboration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  <a:latin typeface="Century Gothic"/>
                        </a:rPr>
                        <a:t>Endeavour 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220092"/>
                  </a:ext>
                </a:extLst>
              </a:tr>
            </a:tbl>
          </a:graphicData>
        </a:graphic>
      </p:graphicFrame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C51C5117-475F-4DE3-9B4A-2D3332DA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866" y="6906306"/>
            <a:ext cx="419100" cy="419100"/>
          </a:xfrm>
          <a:prstGeom prst="rect">
            <a:avLst/>
          </a:prstGeom>
        </p:spPr>
      </p:pic>
      <p:pic>
        <p:nvPicPr>
          <p:cNvPr id="71" name="Picture 3" descr="Icon&#10;&#10;Description automatically generated">
            <a:extLst>
              <a:ext uri="{FF2B5EF4-FFF2-40B4-BE49-F238E27FC236}">
                <a16:creationId xmlns:a16="http://schemas.microsoft.com/office/drawing/2014/main" id="{99C7ADB4-C49B-4DFF-ADD8-89E63371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" y="1345727"/>
            <a:ext cx="419100" cy="419100"/>
          </a:xfrm>
          <a:prstGeom prst="rect">
            <a:avLst/>
          </a:prstGeom>
        </p:spPr>
      </p:pic>
      <p:pic>
        <p:nvPicPr>
          <p:cNvPr id="78" name="Picture 4" descr="Icon&#10;&#10;Description automatically generated">
            <a:extLst>
              <a:ext uri="{FF2B5EF4-FFF2-40B4-BE49-F238E27FC236}">
                <a16:creationId xmlns:a16="http://schemas.microsoft.com/office/drawing/2014/main" id="{FAF472EB-1623-4534-99D3-A3011A2B9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752" y="3200639"/>
            <a:ext cx="419100" cy="419100"/>
          </a:xfrm>
          <a:prstGeom prst="rect">
            <a:avLst/>
          </a:prstGeom>
        </p:spPr>
      </p:pic>
      <p:pic>
        <p:nvPicPr>
          <p:cNvPr id="82" name="Picture 5" descr="Icon&#10;&#10;Description automatically generated">
            <a:extLst>
              <a:ext uri="{FF2B5EF4-FFF2-40B4-BE49-F238E27FC236}">
                <a16:creationId xmlns:a16="http://schemas.microsoft.com/office/drawing/2014/main" id="{1BBA74BC-784F-4787-80EF-89232B369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111" y="7468149"/>
            <a:ext cx="419100" cy="385457"/>
          </a:xfrm>
          <a:prstGeom prst="rect">
            <a:avLst/>
          </a:prstGeom>
        </p:spPr>
      </p:pic>
      <p:pic>
        <p:nvPicPr>
          <p:cNvPr id="85" name="Picture 6" descr="Logo, icon&#10;&#10;Description automatically generated">
            <a:extLst>
              <a:ext uri="{FF2B5EF4-FFF2-40B4-BE49-F238E27FC236}">
                <a16:creationId xmlns:a16="http://schemas.microsoft.com/office/drawing/2014/main" id="{0626C879-80AA-4C37-9AC4-07FF8CB2A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3546" y="4130480"/>
            <a:ext cx="419100" cy="419100"/>
          </a:xfrm>
          <a:prstGeom prst="rect">
            <a:avLst/>
          </a:prstGeom>
        </p:spPr>
      </p:pic>
      <p:pic>
        <p:nvPicPr>
          <p:cNvPr id="87" name="Picture 7" descr="Icon&#10;&#10;Description automatically generated">
            <a:extLst>
              <a:ext uri="{FF2B5EF4-FFF2-40B4-BE49-F238E27FC236}">
                <a16:creationId xmlns:a16="http://schemas.microsoft.com/office/drawing/2014/main" id="{06E7B550-97A2-4125-814C-2C293F541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1235" y="9271921"/>
            <a:ext cx="419100" cy="419100"/>
          </a:xfrm>
          <a:prstGeom prst="rect">
            <a:avLst/>
          </a:prstGeom>
        </p:spPr>
      </p:pic>
      <p:pic>
        <p:nvPicPr>
          <p:cNvPr id="52" name="Picture 3" descr="Icon&#10;&#10;Description automatically generated">
            <a:extLst>
              <a:ext uri="{FF2B5EF4-FFF2-40B4-BE49-F238E27FC236}">
                <a16:creationId xmlns:a16="http://schemas.microsoft.com/office/drawing/2014/main" id="{EC1C45FA-BAA0-40FE-94BB-B5A1259A9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11" y="3410189"/>
            <a:ext cx="419100" cy="41910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B24CCC3-0ECB-4B8A-9502-9C2A8CD7DCC9}"/>
              </a:ext>
            </a:extLst>
          </p:cNvPr>
          <p:cNvCxnSpPr>
            <a:cxnSpLocks/>
          </p:cNvCxnSpPr>
          <p:nvPr/>
        </p:nvCxnSpPr>
        <p:spPr>
          <a:xfrm flipH="1">
            <a:off x="3582233" y="5653957"/>
            <a:ext cx="194682" cy="506342"/>
          </a:xfrm>
          <a:prstGeom prst="line">
            <a:avLst/>
          </a:prstGeom>
          <a:ln w="508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EAFE9908-9810-42F8-89C1-1F1AB72FF11B}"/>
              </a:ext>
            </a:extLst>
          </p:cNvPr>
          <p:cNvSpPr/>
          <p:nvPr/>
        </p:nvSpPr>
        <p:spPr>
          <a:xfrm>
            <a:off x="3455500" y="6095621"/>
            <a:ext cx="227700" cy="22770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ounded Rectangle 107">
            <a:extLst>
              <a:ext uri="{FF2B5EF4-FFF2-40B4-BE49-F238E27FC236}">
                <a16:creationId xmlns:a16="http://schemas.microsoft.com/office/drawing/2014/main" id="{7A131A2D-72BE-4097-BE0A-3757B1B5DE10}"/>
              </a:ext>
            </a:extLst>
          </p:cNvPr>
          <p:cNvSpPr/>
          <p:nvPr/>
        </p:nvSpPr>
        <p:spPr>
          <a:xfrm>
            <a:off x="3161555" y="4952350"/>
            <a:ext cx="1254827" cy="691952"/>
          </a:xfrm>
          <a:prstGeom prst="roundRect">
            <a:avLst/>
          </a:prstGeom>
          <a:solidFill>
            <a:srgbClr val="FF99CC">
              <a:alpha val="32157"/>
            </a:srgbClr>
          </a:solidFill>
          <a:ln w="190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rgbClr val="FF3399"/>
                </a:solidFill>
              </a:rPr>
              <a:t>P</a:t>
            </a:r>
            <a:r>
              <a:rPr lang="en-GB" sz="1200" b="1" dirty="0" err="1">
                <a:solidFill>
                  <a:srgbClr val="FF3399"/>
                </a:solidFill>
              </a:rPr>
              <a:t>rogramming</a:t>
            </a:r>
            <a:r>
              <a:rPr lang="en-GB" sz="1200" b="1" dirty="0">
                <a:solidFill>
                  <a:srgbClr val="FF3399"/>
                </a:solidFill>
              </a:rPr>
              <a:t> project NEA</a:t>
            </a:r>
          </a:p>
        </p:txBody>
      </p:sp>
      <p:sp>
        <p:nvSpPr>
          <p:cNvPr id="57" name="Rounded Rectangle 107">
            <a:extLst>
              <a:ext uri="{FF2B5EF4-FFF2-40B4-BE49-F238E27FC236}">
                <a16:creationId xmlns:a16="http://schemas.microsoft.com/office/drawing/2014/main" id="{8A7EEE51-DDCE-4832-8578-6E3E7F50BBC4}"/>
              </a:ext>
            </a:extLst>
          </p:cNvPr>
          <p:cNvSpPr/>
          <p:nvPr/>
        </p:nvSpPr>
        <p:spPr>
          <a:xfrm>
            <a:off x="5759801" y="9598736"/>
            <a:ext cx="2658501" cy="1850448"/>
          </a:xfrm>
          <a:prstGeom prst="roundRect">
            <a:avLst>
              <a:gd name="adj" fmla="val 30237"/>
            </a:avLst>
          </a:prstGeom>
          <a:solidFill>
            <a:srgbClr val="CC99FF">
              <a:alpha val="32157"/>
            </a:srgbClr>
          </a:solidFill>
          <a:ln w="190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b="1" u="sng" dirty="0">
                <a:solidFill>
                  <a:schemeClr val="tx1"/>
                </a:solidFill>
              </a:rPr>
              <a:t>T</a:t>
            </a:r>
            <a:r>
              <a:rPr lang="en-GB" sz="1050" b="1" u="sng" dirty="0" err="1">
                <a:solidFill>
                  <a:schemeClr val="tx1"/>
                </a:solidFill>
              </a:rPr>
              <a:t>heory</a:t>
            </a:r>
            <a:r>
              <a:rPr lang="en-GB" sz="1050" b="1" u="sng" dirty="0">
                <a:solidFill>
                  <a:schemeClr val="tx1"/>
                </a:solidFill>
              </a:rPr>
              <a:t>:</a:t>
            </a:r>
            <a:r>
              <a:rPr lang="en-GB" sz="1050" b="1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GB" sz="1050" b="1" dirty="0">
                <a:solidFill>
                  <a:schemeClr val="tx1"/>
                </a:solidFill>
              </a:rPr>
              <a:t>Representations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N</a:t>
            </a:r>
            <a:r>
              <a:rPr lang="en-GB" sz="1050" b="1" dirty="0">
                <a:solidFill>
                  <a:schemeClr val="tx1"/>
                </a:solidFill>
              </a:rPr>
              <a:t>umber systems and sets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C</a:t>
            </a:r>
            <a:r>
              <a:rPr lang="en-GB" sz="1050" b="1" dirty="0">
                <a:solidFill>
                  <a:schemeClr val="tx1"/>
                </a:solidFill>
              </a:rPr>
              <a:t>compression and encryption</a:t>
            </a:r>
            <a:endParaRPr lang="en-US" sz="1050" b="1" dirty="0">
              <a:solidFill>
                <a:schemeClr val="tx1"/>
              </a:solidFill>
            </a:endParaRPr>
          </a:p>
          <a:p>
            <a:r>
              <a:rPr lang="en-US" sz="1050" b="1" u="sng" dirty="0">
                <a:solidFill>
                  <a:schemeClr val="tx1"/>
                </a:solidFill>
              </a:rPr>
              <a:t>P</a:t>
            </a:r>
            <a:r>
              <a:rPr lang="en-GB" sz="1050" b="1" u="sng" dirty="0" err="1">
                <a:solidFill>
                  <a:schemeClr val="tx1"/>
                </a:solidFill>
              </a:rPr>
              <a:t>ractical</a:t>
            </a:r>
            <a:r>
              <a:rPr lang="en-GB" sz="1050" b="1" u="sng" dirty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en-GB" sz="1050" b="1" dirty="0">
                <a:solidFill>
                  <a:schemeClr val="tx1"/>
                </a:solidFill>
              </a:rPr>
              <a:t>Procedural programming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S</a:t>
            </a:r>
            <a:r>
              <a:rPr lang="en-GB" sz="1050" b="1" dirty="0" err="1">
                <a:solidFill>
                  <a:schemeClr val="tx1"/>
                </a:solidFill>
              </a:rPr>
              <a:t>tring</a:t>
            </a:r>
            <a:r>
              <a:rPr lang="en-GB" sz="1050" b="1" dirty="0">
                <a:solidFill>
                  <a:schemeClr val="tx1"/>
                </a:solidFill>
              </a:rPr>
              <a:t> handling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S</a:t>
            </a:r>
            <a:r>
              <a:rPr lang="en-GB" sz="1050" b="1" dirty="0">
                <a:solidFill>
                  <a:schemeClr val="tx1"/>
                </a:solidFill>
              </a:rPr>
              <a:t>subroutines and file handling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I</a:t>
            </a:r>
            <a:r>
              <a:rPr lang="en-GB" sz="1050" b="1" dirty="0">
                <a:solidFill>
                  <a:schemeClr val="tx1"/>
                </a:solidFill>
              </a:rPr>
              <a:t>DEs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493809E-2D77-4F13-9905-2DBE43705A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9413" y="5067376"/>
            <a:ext cx="438150" cy="809625"/>
          </a:xfrm>
          <a:prstGeom prst="rect">
            <a:avLst/>
          </a:prstGeom>
        </p:spPr>
      </p:pic>
      <p:pic>
        <p:nvPicPr>
          <p:cNvPr id="10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1647EE-2A51-40FC-899B-732660A9AC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250" y="8518525"/>
            <a:ext cx="647700" cy="51435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62376F37-3852-4C6B-AFEC-717166D540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8916" y="7260037"/>
            <a:ext cx="619125" cy="48577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4E77F5E-3F61-4F71-98ED-E542E2BD4C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9051" y="8810407"/>
            <a:ext cx="495300" cy="704850"/>
          </a:xfrm>
          <a:prstGeom prst="rect">
            <a:avLst/>
          </a:prstGeom>
        </p:spPr>
      </p:pic>
      <p:pic>
        <p:nvPicPr>
          <p:cNvPr id="13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91B29C-E5CB-4C11-97CB-420621C0BC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8831" y="10379947"/>
            <a:ext cx="542925" cy="561975"/>
          </a:xfrm>
          <a:prstGeom prst="rect">
            <a:avLst/>
          </a:prstGeom>
        </p:spPr>
      </p:pic>
      <p:sp>
        <p:nvSpPr>
          <p:cNvPr id="39" name="Rounded Rectangle 107">
            <a:extLst>
              <a:ext uri="{FF2B5EF4-FFF2-40B4-BE49-F238E27FC236}">
                <a16:creationId xmlns:a16="http://schemas.microsoft.com/office/drawing/2014/main" id="{FC9AA99B-36CF-47D0-AA78-4B5775D6AFEF}"/>
              </a:ext>
            </a:extLst>
          </p:cNvPr>
          <p:cNvSpPr/>
          <p:nvPr/>
        </p:nvSpPr>
        <p:spPr>
          <a:xfrm>
            <a:off x="2921832" y="7584936"/>
            <a:ext cx="2989099" cy="1580078"/>
          </a:xfrm>
          <a:prstGeom prst="roundRect">
            <a:avLst>
              <a:gd name="adj" fmla="val 30237"/>
            </a:avLst>
          </a:prstGeom>
          <a:solidFill>
            <a:srgbClr val="CC99FF">
              <a:alpha val="32157"/>
            </a:srgbClr>
          </a:solidFill>
          <a:ln w="190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b="1" u="sng" dirty="0">
                <a:solidFill>
                  <a:schemeClr val="tx1"/>
                </a:solidFill>
              </a:rPr>
              <a:t>T</a:t>
            </a:r>
            <a:r>
              <a:rPr lang="en-GB" sz="1050" b="1" u="sng" dirty="0" err="1">
                <a:solidFill>
                  <a:schemeClr val="tx1"/>
                </a:solidFill>
              </a:rPr>
              <a:t>heory</a:t>
            </a:r>
            <a:r>
              <a:rPr lang="en-GB" sz="1050" b="1" u="sng" dirty="0">
                <a:solidFill>
                  <a:schemeClr val="tx1"/>
                </a:solidFill>
              </a:rPr>
              <a:t>:</a:t>
            </a:r>
            <a:r>
              <a:rPr lang="en-GB" sz="1050" b="1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Software and operating systems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High/Low-level programming languages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Translators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Boolean logic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Systems architecture</a:t>
            </a:r>
          </a:p>
          <a:p>
            <a:r>
              <a:rPr lang="en-US" sz="1050" b="1" u="sng" dirty="0">
                <a:solidFill>
                  <a:schemeClr val="tx1"/>
                </a:solidFill>
              </a:rPr>
              <a:t>P</a:t>
            </a:r>
            <a:r>
              <a:rPr lang="en-GB" sz="1050" b="1" u="sng" dirty="0" err="1">
                <a:solidFill>
                  <a:schemeClr val="tx1"/>
                </a:solidFill>
              </a:rPr>
              <a:t>ractical</a:t>
            </a:r>
            <a:r>
              <a:rPr lang="en-GB" sz="1050" b="1" u="sng" dirty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Object-oriented programming</a:t>
            </a:r>
            <a:endParaRPr lang="en-GB" sz="105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107">
            <a:extLst>
              <a:ext uri="{FF2B5EF4-FFF2-40B4-BE49-F238E27FC236}">
                <a16:creationId xmlns:a16="http://schemas.microsoft.com/office/drawing/2014/main" id="{E3245D6B-54A7-4E3B-A101-44409BCA49DA}"/>
              </a:ext>
            </a:extLst>
          </p:cNvPr>
          <p:cNvSpPr/>
          <p:nvPr/>
        </p:nvSpPr>
        <p:spPr>
          <a:xfrm>
            <a:off x="133343" y="5599442"/>
            <a:ext cx="2989099" cy="1580078"/>
          </a:xfrm>
          <a:prstGeom prst="roundRect">
            <a:avLst>
              <a:gd name="adj" fmla="val 30237"/>
            </a:avLst>
          </a:prstGeom>
          <a:solidFill>
            <a:srgbClr val="CC99FF">
              <a:alpha val="32157"/>
            </a:srgbClr>
          </a:solidFill>
          <a:ln w="190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b="1" u="sng" dirty="0">
                <a:solidFill>
                  <a:schemeClr val="tx1"/>
                </a:solidFill>
              </a:rPr>
              <a:t>T</a:t>
            </a:r>
            <a:r>
              <a:rPr lang="en-GB" sz="1050" b="1" u="sng" dirty="0" err="1">
                <a:solidFill>
                  <a:schemeClr val="tx1"/>
                </a:solidFill>
              </a:rPr>
              <a:t>heory</a:t>
            </a:r>
            <a:r>
              <a:rPr lang="en-GB" sz="1050" b="1" u="sng" dirty="0">
                <a:solidFill>
                  <a:schemeClr val="tx1"/>
                </a:solidFill>
              </a:rPr>
              <a:t>:</a:t>
            </a:r>
            <a:r>
              <a:rPr lang="en-GB" sz="1050" b="1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Memory and storage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Hardware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Databases and SQL</a:t>
            </a:r>
          </a:p>
          <a:p>
            <a:r>
              <a:rPr lang="en-US" sz="1050" b="1" u="sng" dirty="0">
                <a:solidFill>
                  <a:schemeClr val="tx1"/>
                </a:solidFill>
              </a:rPr>
              <a:t>P</a:t>
            </a:r>
            <a:r>
              <a:rPr lang="en-GB" sz="1050" b="1" u="sng" dirty="0" err="1">
                <a:solidFill>
                  <a:schemeClr val="tx1"/>
                </a:solidFill>
              </a:rPr>
              <a:t>ractical</a:t>
            </a:r>
            <a:r>
              <a:rPr lang="en-GB" sz="1050" b="1" u="sng" dirty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Software engineering principles</a:t>
            </a:r>
          </a:p>
        </p:txBody>
      </p:sp>
      <p:sp>
        <p:nvSpPr>
          <p:cNvPr id="41" name="Rounded Rectangle 107">
            <a:extLst>
              <a:ext uri="{FF2B5EF4-FFF2-40B4-BE49-F238E27FC236}">
                <a16:creationId xmlns:a16="http://schemas.microsoft.com/office/drawing/2014/main" id="{BF63CA8C-B52C-4819-93F3-037AB4165305}"/>
              </a:ext>
            </a:extLst>
          </p:cNvPr>
          <p:cNvSpPr/>
          <p:nvPr/>
        </p:nvSpPr>
        <p:spPr>
          <a:xfrm>
            <a:off x="6436031" y="5273925"/>
            <a:ext cx="2989099" cy="2017840"/>
          </a:xfrm>
          <a:prstGeom prst="roundRect">
            <a:avLst>
              <a:gd name="adj" fmla="val 30237"/>
            </a:avLst>
          </a:prstGeom>
          <a:solidFill>
            <a:srgbClr val="CC99FF">
              <a:alpha val="32157"/>
            </a:srgbClr>
          </a:solidFill>
          <a:ln w="190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b="1" u="sng" dirty="0">
                <a:solidFill>
                  <a:schemeClr val="tx1"/>
                </a:solidFill>
              </a:rPr>
              <a:t>T</a:t>
            </a:r>
            <a:r>
              <a:rPr lang="en-GB" sz="1050" b="1" u="sng" dirty="0" err="1">
                <a:solidFill>
                  <a:schemeClr val="tx1"/>
                </a:solidFill>
              </a:rPr>
              <a:t>heory</a:t>
            </a:r>
            <a:r>
              <a:rPr lang="en-GB" sz="1050" b="1" u="sng" dirty="0">
                <a:solidFill>
                  <a:schemeClr val="tx1"/>
                </a:solidFill>
              </a:rPr>
              <a:t>:</a:t>
            </a:r>
            <a:r>
              <a:rPr lang="en-GB" sz="1050" b="1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Computational thinking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Data structure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Searching, sorting, and pathfinding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Complexity</a:t>
            </a:r>
          </a:p>
          <a:p>
            <a:r>
              <a:rPr lang="en-US" sz="1050" b="1" u="sng" dirty="0">
                <a:solidFill>
                  <a:schemeClr val="tx1"/>
                </a:solidFill>
              </a:rPr>
              <a:t>P</a:t>
            </a:r>
            <a:r>
              <a:rPr lang="en-GB" sz="1050" b="1" u="sng" dirty="0" err="1">
                <a:solidFill>
                  <a:schemeClr val="tx1"/>
                </a:solidFill>
              </a:rPr>
              <a:t>ractical</a:t>
            </a:r>
            <a:r>
              <a:rPr lang="en-GB" sz="1050" b="1" u="sng" dirty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Recursion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Software project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Program design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Testing</a:t>
            </a:r>
          </a:p>
        </p:txBody>
      </p:sp>
      <p:sp>
        <p:nvSpPr>
          <p:cNvPr id="42" name="Rounded Rectangle 107">
            <a:extLst>
              <a:ext uri="{FF2B5EF4-FFF2-40B4-BE49-F238E27FC236}">
                <a16:creationId xmlns:a16="http://schemas.microsoft.com/office/drawing/2014/main" id="{B5FDD213-8170-4E90-A0BC-8098FEB0A314}"/>
              </a:ext>
            </a:extLst>
          </p:cNvPr>
          <p:cNvSpPr/>
          <p:nvPr/>
        </p:nvSpPr>
        <p:spPr>
          <a:xfrm>
            <a:off x="3474891" y="3214214"/>
            <a:ext cx="3263300" cy="1580078"/>
          </a:xfrm>
          <a:prstGeom prst="roundRect">
            <a:avLst>
              <a:gd name="adj" fmla="val 30237"/>
            </a:avLst>
          </a:prstGeom>
          <a:solidFill>
            <a:srgbClr val="CC99FF">
              <a:alpha val="32157"/>
            </a:srgbClr>
          </a:solidFill>
          <a:ln w="190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b="1" u="sng" dirty="0">
                <a:solidFill>
                  <a:schemeClr val="tx1"/>
                </a:solidFill>
              </a:rPr>
              <a:t>T</a:t>
            </a:r>
            <a:r>
              <a:rPr lang="en-GB" sz="1050" b="1" u="sng" dirty="0" err="1">
                <a:solidFill>
                  <a:schemeClr val="tx1"/>
                </a:solidFill>
              </a:rPr>
              <a:t>heory</a:t>
            </a:r>
            <a:r>
              <a:rPr lang="en-GB" sz="1050" b="1" u="sng" dirty="0">
                <a:solidFill>
                  <a:schemeClr val="tx1"/>
                </a:solidFill>
              </a:rPr>
              <a:t>:</a:t>
            </a:r>
            <a:r>
              <a:rPr lang="en-GB" sz="1050" b="1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Communication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Network fundamentals and network hardware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The internet and web technologies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Network security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Models of computation</a:t>
            </a:r>
          </a:p>
          <a:p>
            <a:r>
              <a:rPr lang="en-US" sz="1050" b="1" u="sng" dirty="0">
                <a:solidFill>
                  <a:schemeClr val="tx1"/>
                </a:solidFill>
              </a:rPr>
              <a:t>P</a:t>
            </a:r>
            <a:r>
              <a:rPr lang="en-GB" sz="1050" b="1" u="sng" dirty="0" err="1">
                <a:solidFill>
                  <a:schemeClr val="tx1"/>
                </a:solidFill>
              </a:rPr>
              <a:t>ractical</a:t>
            </a:r>
            <a:r>
              <a:rPr lang="en-GB" sz="1050" b="1" u="sng" dirty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Programming project NEA</a:t>
            </a:r>
          </a:p>
        </p:txBody>
      </p:sp>
      <p:sp>
        <p:nvSpPr>
          <p:cNvPr id="43" name="Rounded Rectangle 107">
            <a:extLst>
              <a:ext uri="{FF2B5EF4-FFF2-40B4-BE49-F238E27FC236}">
                <a16:creationId xmlns:a16="http://schemas.microsoft.com/office/drawing/2014/main" id="{A439FFA9-F984-48BA-8E37-C232ACD077A9}"/>
              </a:ext>
            </a:extLst>
          </p:cNvPr>
          <p:cNvSpPr/>
          <p:nvPr/>
        </p:nvSpPr>
        <p:spPr>
          <a:xfrm>
            <a:off x="742661" y="1392418"/>
            <a:ext cx="3263300" cy="1957617"/>
          </a:xfrm>
          <a:prstGeom prst="roundRect">
            <a:avLst>
              <a:gd name="adj" fmla="val 30237"/>
            </a:avLst>
          </a:prstGeom>
          <a:solidFill>
            <a:srgbClr val="CC99FF">
              <a:alpha val="32157"/>
            </a:srgbClr>
          </a:solidFill>
          <a:ln w="190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b="1" u="sng" dirty="0">
                <a:solidFill>
                  <a:schemeClr val="tx1"/>
                </a:solidFill>
              </a:rPr>
              <a:t>T</a:t>
            </a:r>
            <a:r>
              <a:rPr lang="en-GB" sz="1050" b="1" u="sng" dirty="0" err="1">
                <a:solidFill>
                  <a:schemeClr val="tx1"/>
                </a:solidFill>
              </a:rPr>
              <a:t>heory</a:t>
            </a:r>
            <a:r>
              <a:rPr lang="en-GB" sz="1050" b="1" u="sng" dirty="0">
                <a:solidFill>
                  <a:schemeClr val="tx1"/>
                </a:solidFill>
              </a:rPr>
              <a:t>:</a:t>
            </a:r>
            <a:r>
              <a:rPr lang="en-GB" sz="1050" b="1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Legislation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Impacts of technology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Social engineering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Malicious code and managing security threats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Mathematical functions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Big data</a:t>
            </a:r>
          </a:p>
          <a:p>
            <a:r>
              <a:rPr lang="en-US" sz="1050" b="1" u="sng" dirty="0">
                <a:solidFill>
                  <a:schemeClr val="tx1"/>
                </a:solidFill>
              </a:rPr>
              <a:t>P</a:t>
            </a:r>
            <a:r>
              <a:rPr lang="en-GB" sz="1050" b="1" u="sng" dirty="0" err="1">
                <a:solidFill>
                  <a:schemeClr val="tx1"/>
                </a:solidFill>
              </a:rPr>
              <a:t>ractical</a:t>
            </a:r>
            <a:r>
              <a:rPr lang="en-GB" sz="1050" b="1" u="sng" dirty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Programming project NEA</a:t>
            </a:r>
          </a:p>
          <a:p>
            <a:pPr marL="171450" indent="-1714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Functional programming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9975E9E-7E18-45CA-8421-CBF735B2D53B}"/>
              </a:ext>
            </a:extLst>
          </p:cNvPr>
          <p:cNvCxnSpPr>
            <a:cxnSpLocks/>
            <a:stCxn id="50" idx="3"/>
            <a:endCxn id="51" idx="0"/>
          </p:cNvCxnSpPr>
          <p:nvPr/>
        </p:nvCxnSpPr>
        <p:spPr>
          <a:xfrm flipH="1">
            <a:off x="7153819" y="2019961"/>
            <a:ext cx="827753" cy="509300"/>
          </a:xfrm>
          <a:prstGeom prst="line">
            <a:avLst/>
          </a:prstGeom>
          <a:ln w="508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3CF9FE27-7342-4307-AEC2-2D11BA404E92}"/>
              </a:ext>
            </a:extLst>
          </p:cNvPr>
          <p:cNvSpPr/>
          <p:nvPr/>
        </p:nvSpPr>
        <p:spPr>
          <a:xfrm>
            <a:off x="7948226" y="1825607"/>
            <a:ext cx="227700" cy="22770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ounded Rectangle 107">
            <a:extLst>
              <a:ext uri="{FF2B5EF4-FFF2-40B4-BE49-F238E27FC236}">
                <a16:creationId xmlns:a16="http://schemas.microsoft.com/office/drawing/2014/main" id="{45C9737E-C5D8-479C-A8E3-BEBC923DF078}"/>
              </a:ext>
            </a:extLst>
          </p:cNvPr>
          <p:cNvSpPr/>
          <p:nvPr/>
        </p:nvSpPr>
        <p:spPr>
          <a:xfrm>
            <a:off x="6526405" y="2529261"/>
            <a:ext cx="1254827" cy="691952"/>
          </a:xfrm>
          <a:prstGeom prst="roundRect">
            <a:avLst/>
          </a:prstGeom>
          <a:solidFill>
            <a:srgbClr val="FF99CC">
              <a:alpha val="32157"/>
            </a:srgbClr>
          </a:solidFill>
          <a:ln w="190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rgbClr val="FF3399"/>
                </a:solidFill>
              </a:rPr>
              <a:t>Final Exams</a:t>
            </a:r>
            <a:endParaRPr lang="en-GB" sz="1200" b="1" dirty="0">
              <a:solidFill>
                <a:srgbClr val="FF3399"/>
              </a:solidFill>
            </a:endParaRPr>
          </a:p>
        </p:txBody>
      </p:sp>
      <p:sp>
        <p:nvSpPr>
          <p:cNvPr id="38" name="TextBox 44">
            <a:extLst>
              <a:ext uri="{FF2B5EF4-FFF2-40B4-BE49-F238E27FC236}">
                <a16:creationId xmlns:a16="http://schemas.microsoft.com/office/drawing/2014/main" id="{DF5DA0C5-5375-4175-823A-68647BBB7825}"/>
              </a:ext>
            </a:extLst>
          </p:cNvPr>
          <p:cNvSpPr txBox="1"/>
          <p:nvPr/>
        </p:nvSpPr>
        <p:spPr>
          <a:xfrm>
            <a:off x="133343" y="32430"/>
            <a:ext cx="960120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b="1" dirty="0">
                <a:latin typeface="Century Gothic"/>
              </a:rPr>
              <a:t>KS5 Computer science</a:t>
            </a:r>
          </a:p>
          <a:p>
            <a:pPr algn="ctr"/>
            <a:r>
              <a:rPr lang="en-GB" sz="4400" dirty="0">
                <a:latin typeface="Century Gothic"/>
              </a:rPr>
              <a:t>Curriculum Roadmap</a:t>
            </a:r>
          </a:p>
        </p:txBody>
      </p:sp>
    </p:spTree>
    <p:extLst>
      <p:ext uri="{BB962C8B-B14F-4D97-AF65-F5344CB8AC3E}">
        <p14:creationId xmlns:p14="http://schemas.microsoft.com/office/powerpoint/2010/main" val="70972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76D5B15FEC542A8C10688C9FA50AF" ma:contentTypeVersion="5" ma:contentTypeDescription="Create a new document." ma:contentTypeScope="" ma:versionID="69e0696002c837df349150c89bc79485">
  <xsd:schema xmlns:xsd="http://www.w3.org/2001/XMLSchema" xmlns:xs="http://www.w3.org/2001/XMLSchema" xmlns:p="http://schemas.microsoft.com/office/2006/metadata/properties" xmlns:ns2="a57879d6-0bae-4870-b27c-485ed9deed7e" xmlns:ns3="05ebb6a7-91c1-43db-84b5-04ceac9131af" targetNamespace="http://schemas.microsoft.com/office/2006/metadata/properties" ma:root="true" ma:fieldsID="ecddd8dc5662f3032f1813c274bd5d3f" ns2:_="" ns3:_="">
    <xsd:import namespace="a57879d6-0bae-4870-b27c-485ed9deed7e"/>
    <xsd:import namespace="05ebb6a7-91c1-43db-84b5-04ceac913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879d6-0bae-4870-b27c-485ed9deed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bb6a7-91c1-43db-84b5-04ceac913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040A85-1D26-4ECD-B594-F7B0EBA15010}"/>
</file>

<file path=customXml/itemProps2.xml><?xml version="1.0" encoding="utf-8"?>
<ds:datastoreItem xmlns:ds="http://schemas.openxmlformats.org/officeDocument/2006/customXml" ds:itemID="{79F8B8B7-DCDA-4135-AC79-C7B059CBCA3E}"/>
</file>

<file path=customXml/itemProps3.xml><?xml version="1.0" encoding="utf-8"?>
<ds:datastoreItem xmlns:ds="http://schemas.openxmlformats.org/officeDocument/2006/customXml" ds:itemID="{AE60FC20-FF08-49B6-8C94-D96527AD93B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5638</TotalTime>
  <Words>167</Words>
  <Application>Microsoft Office PowerPoint</Application>
  <PresentationFormat>A3 Paper (297x420 mm)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Coad</dc:creator>
  <cp:lastModifiedBy>Tim Ash</cp:lastModifiedBy>
  <cp:revision>5</cp:revision>
  <cp:lastPrinted>2020-02-28T14:35:40Z</cp:lastPrinted>
  <dcterms:created xsi:type="dcterms:W3CDTF">2020-02-27T18:15:42Z</dcterms:created>
  <dcterms:modified xsi:type="dcterms:W3CDTF">2023-06-23T10:46:40Z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0x010100A8976D5B15FEC542A8C10688C9FA50AF</vt:lpwstr>
  </property>
</Properties>
</file>