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7FC"/>
    <a:srgbClr val="FF3399"/>
    <a:srgbClr val="FF99CC"/>
    <a:srgbClr val="0FB7D1"/>
    <a:srgbClr val="FFC000"/>
    <a:srgbClr val="9F18D2"/>
    <a:srgbClr val="9900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D5BE0-78A5-4F42-ACBF-F411203BB7B7}" v="74" dt="2022-08-29T15:49:49.139"/>
    <p1510:client id="{C4BE84FC-101B-F469-619A-BA3042344A84}" v="20" dt="2022-09-01T16:36:40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>
        <p:scale>
          <a:sx n="70" d="100"/>
          <a:sy n="70" d="100"/>
        </p:scale>
        <p:origin x="2670" y="-27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6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7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0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6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744652" y="1976803"/>
            <a:ext cx="7699770" cy="8735424"/>
          </a:xfrm>
          <a:custGeom>
            <a:avLst/>
            <a:gdLst>
              <a:gd name="connsiteX0" fmla="*/ 547466 w 5402434"/>
              <a:gd name="connsiteY0" fmla="*/ 5866666 h 5990266"/>
              <a:gd name="connsiteX1" fmla="*/ 4846751 w 5402434"/>
              <a:gd name="connsiteY1" fmla="*/ 5850624 h 5990266"/>
              <a:gd name="connsiteX2" fmla="*/ 4878835 w 5402434"/>
              <a:gd name="connsiteY2" fmla="*/ 4454961 h 5990266"/>
              <a:gd name="connsiteX3" fmla="*/ 547466 w 5402434"/>
              <a:gd name="connsiteY3" fmla="*/ 4454961 h 5990266"/>
              <a:gd name="connsiteX4" fmla="*/ 531424 w 5402434"/>
              <a:gd name="connsiteY4" fmla="*/ 3011171 h 5990266"/>
              <a:gd name="connsiteX5" fmla="*/ 4830709 w 5402434"/>
              <a:gd name="connsiteY5" fmla="*/ 2995129 h 5990266"/>
              <a:gd name="connsiteX6" fmla="*/ 4878835 w 5402434"/>
              <a:gd name="connsiteY6" fmla="*/ 1551340 h 5990266"/>
              <a:gd name="connsiteX7" fmla="*/ 531424 w 5402434"/>
              <a:gd name="connsiteY7" fmla="*/ 1583424 h 5990266"/>
              <a:gd name="connsiteX8" fmla="*/ 563509 w 5402434"/>
              <a:gd name="connsiteY8" fmla="*/ 107550 h 5990266"/>
              <a:gd name="connsiteX9" fmla="*/ 4878835 w 5402434"/>
              <a:gd name="connsiteY9" fmla="*/ 123592 h 59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2434" h="5990266">
                <a:moveTo>
                  <a:pt x="547466" y="5866666"/>
                </a:moveTo>
                <a:cubicBezTo>
                  <a:pt x="2336161" y="5976287"/>
                  <a:pt x="4124856" y="6085908"/>
                  <a:pt x="4846751" y="5850624"/>
                </a:cubicBezTo>
                <a:cubicBezTo>
                  <a:pt x="5568646" y="5615340"/>
                  <a:pt x="5595383" y="4687572"/>
                  <a:pt x="4878835" y="4454961"/>
                </a:cubicBezTo>
                <a:cubicBezTo>
                  <a:pt x="4162287" y="4222350"/>
                  <a:pt x="1272035" y="4695593"/>
                  <a:pt x="547466" y="4454961"/>
                </a:cubicBezTo>
                <a:cubicBezTo>
                  <a:pt x="-177103" y="4214329"/>
                  <a:pt x="-182450" y="3254476"/>
                  <a:pt x="531424" y="3011171"/>
                </a:cubicBezTo>
                <a:cubicBezTo>
                  <a:pt x="1245298" y="2767866"/>
                  <a:pt x="4106140" y="3238434"/>
                  <a:pt x="4830709" y="2995129"/>
                </a:cubicBezTo>
                <a:cubicBezTo>
                  <a:pt x="5555278" y="2751824"/>
                  <a:pt x="5595383" y="1786624"/>
                  <a:pt x="4878835" y="1551340"/>
                </a:cubicBezTo>
                <a:cubicBezTo>
                  <a:pt x="4162288" y="1316056"/>
                  <a:pt x="1250645" y="1824056"/>
                  <a:pt x="531424" y="1583424"/>
                </a:cubicBezTo>
                <a:cubicBezTo>
                  <a:pt x="-187797" y="1342792"/>
                  <a:pt x="-161059" y="350855"/>
                  <a:pt x="563509" y="107550"/>
                </a:cubicBezTo>
                <a:cubicBezTo>
                  <a:pt x="1288077" y="-135755"/>
                  <a:pt x="4175656" y="107550"/>
                  <a:pt x="4878835" y="123592"/>
                </a:cubicBezTo>
              </a:path>
            </a:pathLst>
          </a:custGeom>
          <a:solidFill>
            <a:schemeClr val="bg1"/>
          </a:solidFill>
          <a:ln w="762000">
            <a:gradFill flip="none" rotWithShape="1">
              <a:gsLst>
                <a:gs pos="0">
                  <a:srgbClr val="CCCCFF"/>
                </a:gs>
                <a:gs pos="100000">
                  <a:srgbClr val="9900CC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42088" y="2040121"/>
            <a:ext cx="837087" cy="24065"/>
          </a:xfrm>
          <a:prstGeom prst="straightConnector1">
            <a:avLst/>
          </a:prstGeom>
          <a:ln w="508000">
            <a:solidFill>
              <a:srgbClr val="9F18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62619" y="9938122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5" name="Oval 34"/>
          <p:cNvSpPr/>
          <p:nvPr/>
        </p:nvSpPr>
        <p:spPr>
          <a:xfrm>
            <a:off x="5383779" y="8012168"/>
            <a:ext cx="1161866" cy="9945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6" name="Oval 35"/>
          <p:cNvSpPr/>
          <p:nvPr/>
        </p:nvSpPr>
        <p:spPr>
          <a:xfrm>
            <a:off x="747615" y="5427879"/>
            <a:ext cx="966372" cy="9087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96688" y="3473438"/>
            <a:ext cx="1090329" cy="99742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8" name="Oval 37"/>
          <p:cNvSpPr/>
          <p:nvPr/>
        </p:nvSpPr>
        <p:spPr>
          <a:xfrm>
            <a:off x="894144" y="996385"/>
            <a:ext cx="960456" cy="86086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144251"/>
            <a:ext cx="96012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>
                <a:latin typeface="Century Gothic"/>
              </a:rPr>
              <a:t>RE</a:t>
            </a:r>
            <a:r>
              <a:rPr lang="en-GB" sz="4400" dirty="0">
                <a:latin typeface="Century Gothic"/>
              </a:rPr>
              <a:t> Curriculum Roadmap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32142" y="10647672"/>
            <a:ext cx="1552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Unit: Autumn Term 1 - What is Belief? 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F5A26905-CD01-4AC4-8B0A-77A3179F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564" y="11477205"/>
            <a:ext cx="850900" cy="863600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D9D0E8AC-A41F-4FB7-8394-5CFBF23F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24" y="11478165"/>
            <a:ext cx="863600" cy="863600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44B7654-949E-46A7-A879-10A5ED9BB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053" y="11468339"/>
            <a:ext cx="863600" cy="86360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3C4C83C-A96F-464A-A58E-79CB51ED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411" y="11466184"/>
            <a:ext cx="863600" cy="863600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B9C71129-572C-4EA9-AB1F-CF38E7F45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71" y="11469538"/>
            <a:ext cx="863600" cy="863600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940017D4-1275-405E-B8AC-4907618C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206" y="11478164"/>
            <a:ext cx="863600" cy="8636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152CCC-4C3A-4261-AEF1-431A1541B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36110"/>
              </p:ext>
            </p:extLst>
          </p:nvPr>
        </p:nvGraphicFramePr>
        <p:xfrm>
          <a:off x="139700" y="12380322"/>
          <a:ext cx="9312384" cy="38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64">
                  <a:extLst>
                    <a:ext uri="{9D8B030D-6E8A-4147-A177-3AD203B41FA5}">
                      <a16:colId xmlns:a16="http://schemas.microsoft.com/office/drawing/2014/main" val="810119476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296177352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409152755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55846184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759410140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338535450"/>
                    </a:ext>
                  </a:extLst>
                </a:gridCol>
              </a:tblGrid>
              <a:tr h="3826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Resilience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Kindness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Respect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Curiosity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Collaboration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Endeavour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20092"/>
                  </a:ext>
                </a:extLst>
              </a:tr>
            </a:tbl>
          </a:graphicData>
        </a:graphic>
      </p:graphicFrame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C51C5117-475F-4DE3-9B4A-2D3332DA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548" y="6947963"/>
            <a:ext cx="419100" cy="419100"/>
          </a:xfrm>
          <a:prstGeom prst="rect">
            <a:avLst/>
          </a:prstGeom>
        </p:spPr>
      </p:pic>
      <p:pic>
        <p:nvPicPr>
          <p:cNvPr id="71" name="Picture 3" descr="Icon&#10;&#10;Description automatically generated">
            <a:extLst>
              <a:ext uri="{FF2B5EF4-FFF2-40B4-BE49-F238E27FC236}">
                <a16:creationId xmlns:a16="http://schemas.microsoft.com/office/drawing/2014/main" id="{99C7ADB4-C49B-4DFF-ADD8-89E63371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73" y="10161225"/>
            <a:ext cx="419100" cy="419100"/>
          </a:xfrm>
          <a:prstGeom prst="rect">
            <a:avLst/>
          </a:prstGeom>
        </p:spPr>
      </p:pic>
      <p:pic>
        <p:nvPicPr>
          <p:cNvPr id="78" name="Picture 4" descr="Icon&#10;&#10;Description automatically generated">
            <a:extLst>
              <a:ext uri="{FF2B5EF4-FFF2-40B4-BE49-F238E27FC236}">
                <a16:creationId xmlns:a16="http://schemas.microsoft.com/office/drawing/2014/main" id="{FAF472EB-1623-4534-99D3-A3011A2B9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787" y="2963967"/>
            <a:ext cx="419100" cy="419100"/>
          </a:xfrm>
          <a:prstGeom prst="rect">
            <a:avLst/>
          </a:prstGeom>
        </p:spPr>
      </p:pic>
      <p:pic>
        <p:nvPicPr>
          <p:cNvPr id="82" name="Picture 5" descr="Icon&#10;&#10;Description automatically generated">
            <a:extLst>
              <a:ext uri="{FF2B5EF4-FFF2-40B4-BE49-F238E27FC236}">
                <a16:creationId xmlns:a16="http://schemas.microsoft.com/office/drawing/2014/main" id="{1BBA74BC-784F-4787-80EF-89232B369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722" y="8751560"/>
            <a:ext cx="419100" cy="419100"/>
          </a:xfrm>
          <a:prstGeom prst="rect">
            <a:avLst/>
          </a:prstGeom>
        </p:spPr>
      </p:pic>
      <p:pic>
        <p:nvPicPr>
          <p:cNvPr id="85" name="Picture 6" descr="Logo, icon&#10;&#10;Description automatically generated">
            <a:extLst>
              <a:ext uri="{FF2B5EF4-FFF2-40B4-BE49-F238E27FC236}">
                <a16:creationId xmlns:a16="http://schemas.microsoft.com/office/drawing/2014/main" id="{0626C879-80AA-4C37-9AC4-07FF8CB2A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13" y="3677399"/>
            <a:ext cx="419100" cy="419100"/>
          </a:xfrm>
          <a:prstGeom prst="rect">
            <a:avLst/>
          </a:prstGeom>
        </p:spPr>
      </p:pic>
      <p:pic>
        <p:nvPicPr>
          <p:cNvPr id="87" name="Picture 7" descr="Icon&#10;&#10;Description automatically generated">
            <a:extLst>
              <a:ext uri="{FF2B5EF4-FFF2-40B4-BE49-F238E27FC236}">
                <a16:creationId xmlns:a16="http://schemas.microsoft.com/office/drawing/2014/main" id="{06E7B550-97A2-4125-814C-2C293F541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7370" y="942846"/>
            <a:ext cx="419100" cy="41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F27FEE-FF84-BA76-3B31-1254F2E4C965}"/>
              </a:ext>
            </a:extLst>
          </p:cNvPr>
          <p:cNvSpPr txBox="1"/>
          <p:nvPr/>
        </p:nvSpPr>
        <p:spPr>
          <a:xfrm>
            <a:off x="5394960" y="6019800"/>
            <a:ext cx="10591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83BD5-4480-4F21-9382-C6B8F00BA101}"/>
              </a:ext>
            </a:extLst>
          </p:cNvPr>
          <p:cNvSpPr txBox="1"/>
          <p:nvPr/>
        </p:nvSpPr>
        <p:spPr>
          <a:xfrm>
            <a:off x="5495613" y="10666504"/>
            <a:ext cx="1152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Unit: Spring Term - Christianity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9B672F-26DA-9664-81CE-475102720B0F}"/>
              </a:ext>
            </a:extLst>
          </p:cNvPr>
          <p:cNvSpPr txBox="1"/>
          <p:nvPr/>
        </p:nvSpPr>
        <p:spPr>
          <a:xfrm>
            <a:off x="7574435" y="8406355"/>
            <a:ext cx="1731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Unit: Summer Term -  Origins of the Universe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FE1D29-D543-7464-8D80-957355AE1F4D}"/>
              </a:ext>
            </a:extLst>
          </p:cNvPr>
          <p:cNvSpPr txBox="1"/>
          <p:nvPr/>
        </p:nvSpPr>
        <p:spPr>
          <a:xfrm>
            <a:off x="5983267" y="6021350"/>
            <a:ext cx="13898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Century Gothic"/>
              </a:rPr>
              <a:t>Year 9 Unit : </a:t>
            </a:r>
            <a:r>
              <a:rPr lang="en-US" sz="1200" b="1" dirty="0">
                <a:latin typeface="Century Gothic"/>
                <a:ea typeface="+mn-lt"/>
                <a:cs typeface="+mn-lt"/>
              </a:rPr>
              <a:t>Ethics, Peace and Conflict</a:t>
            </a:r>
            <a:endParaRPr lang="en-GB" sz="1200" b="1" dirty="0">
              <a:latin typeface="Century Gothic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38F16C1-93F8-E588-64C6-2ADCC43A39A9}"/>
              </a:ext>
            </a:extLst>
          </p:cNvPr>
          <p:cNvSpPr txBox="1"/>
          <p:nvPr/>
        </p:nvSpPr>
        <p:spPr>
          <a:xfrm>
            <a:off x="516917" y="3698707"/>
            <a:ext cx="127825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Century Gothic" panose="020B0502020202020204" pitchFamily="34" charset="0"/>
              </a:defRPr>
            </a:lvl1pPr>
          </a:lstStyle>
          <a:p>
            <a:r>
              <a:rPr lang="en-GB" b="1" dirty="0"/>
              <a:t>Christianity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711EB9-36B9-0BE0-ADB9-03707BBB30BF}"/>
              </a:ext>
            </a:extLst>
          </p:cNvPr>
          <p:cNvSpPr txBox="1"/>
          <p:nvPr/>
        </p:nvSpPr>
        <p:spPr>
          <a:xfrm>
            <a:off x="6850159" y="1691922"/>
            <a:ext cx="75045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Century Gothic" panose="020B0502020202020204" pitchFamily="34" charset="0"/>
              </a:defRPr>
            </a:lvl1pPr>
          </a:lstStyle>
          <a:p>
            <a:r>
              <a:rPr lang="en-US" sz="1100" b="1" dirty="0"/>
              <a:t>Year 11 Spring Term</a:t>
            </a:r>
            <a:endParaRPr lang="en-GB" sz="1100" b="1" dirty="0"/>
          </a:p>
          <a:p>
            <a:r>
              <a:rPr lang="en-GB" sz="1100" b="1" dirty="0"/>
              <a:t>Revision</a:t>
            </a:r>
            <a:endParaRPr lang="en-GB" sz="1200" b="1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C73CE61-864F-B98C-7D69-8BCD04553F27}"/>
              </a:ext>
            </a:extLst>
          </p:cNvPr>
          <p:cNvGrpSpPr/>
          <p:nvPr/>
        </p:nvGrpSpPr>
        <p:grpSpPr>
          <a:xfrm>
            <a:off x="6328971" y="3376049"/>
            <a:ext cx="2112486" cy="1070329"/>
            <a:chOff x="7042886" y="5142967"/>
            <a:chExt cx="2112486" cy="107032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1292D72-D4B3-4717-16BC-9C76E012661B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 flipV="1">
              <a:off x="7602679" y="5952230"/>
              <a:ext cx="496450" cy="261066"/>
            </a:xfrm>
            <a:prstGeom prst="line">
              <a:avLst/>
            </a:prstGeom>
            <a:ln w="50800">
              <a:solidFill>
                <a:srgbClr val="0FB7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107">
              <a:extLst>
                <a:ext uri="{FF2B5EF4-FFF2-40B4-BE49-F238E27FC236}">
                  <a16:creationId xmlns:a16="http://schemas.microsoft.com/office/drawing/2014/main" id="{640286A6-CCA5-0EAD-C86D-C28BE5A2508B}"/>
                </a:ext>
              </a:extLst>
            </p:cNvPr>
            <p:cNvSpPr/>
            <p:nvPr/>
          </p:nvSpPr>
          <p:spPr>
            <a:xfrm>
              <a:off x="7042886" y="5142967"/>
              <a:ext cx="2112486" cy="107032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FB7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u="sng" dirty="0">
                  <a:solidFill>
                    <a:schemeClr val="tx1"/>
                  </a:solidFill>
                </a:rPr>
                <a:t>GCSE Autumn Term Year 10: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cs typeface="Calibri" panose="020F0502020204030204" pitchFamily="34" charset="0"/>
                </a:rPr>
                <a:t>AQA GCSE Religious Studies</a:t>
              </a:r>
            </a:p>
            <a:p>
              <a:pPr marL="171450" indent="-171450" algn="ctr">
                <a:buFontTx/>
                <a:buChar char="-"/>
              </a:pPr>
              <a:r>
                <a:rPr lang="en-GB" sz="1200" dirty="0">
                  <a:solidFill>
                    <a:schemeClr val="tx1"/>
                  </a:solidFill>
                  <a:cs typeface="Calibri" panose="020F0502020204030204" pitchFamily="34" charset="0"/>
                </a:rPr>
                <a:t>The beliefs, teachings and practices of Christianity</a:t>
              </a:r>
              <a:endParaRPr lang="en-GB" sz="1200" dirty="0">
                <a:solidFill>
                  <a:schemeClr val="tx1"/>
                </a:solidFill>
              </a:endParaRPr>
            </a:p>
            <a:p>
              <a:endParaRPr lang="en-GB" sz="9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83241F2-4634-9B54-69E4-F5D7B55E4C74}"/>
              </a:ext>
            </a:extLst>
          </p:cNvPr>
          <p:cNvGrpSpPr/>
          <p:nvPr/>
        </p:nvGrpSpPr>
        <p:grpSpPr>
          <a:xfrm>
            <a:off x="54032" y="3989799"/>
            <a:ext cx="2040191" cy="1296283"/>
            <a:chOff x="5909038" y="2797110"/>
            <a:chExt cx="1943658" cy="74689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D7D68DC-D49B-0D05-8A77-A2F7DDDA0BF8}"/>
                </a:ext>
              </a:extLst>
            </p:cNvPr>
            <p:cNvCxnSpPr>
              <a:cxnSpLocks/>
              <a:stCxn id="104" idx="0"/>
            </p:cNvCxnSpPr>
            <p:nvPr/>
          </p:nvCxnSpPr>
          <p:spPr>
            <a:xfrm flipV="1">
              <a:off x="6880867" y="2797110"/>
              <a:ext cx="14903" cy="98222"/>
            </a:xfrm>
            <a:prstGeom prst="line">
              <a:avLst/>
            </a:prstGeom>
            <a:ln w="50800">
              <a:solidFill>
                <a:srgbClr val="0FB7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ounded Rectangle 107">
              <a:extLst>
                <a:ext uri="{FF2B5EF4-FFF2-40B4-BE49-F238E27FC236}">
                  <a16:creationId xmlns:a16="http://schemas.microsoft.com/office/drawing/2014/main" id="{E4B64DD4-EC19-1623-BACA-CD85DB1B9560}"/>
                </a:ext>
              </a:extLst>
            </p:cNvPr>
            <p:cNvSpPr/>
            <p:nvPr/>
          </p:nvSpPr>
          <p:spPr>
            <a:xfrm>
              <a:off x="5909038" y="2895332"/>
              <a:ext cx="1943658" cy="6486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GCSE Summer Term Year 9 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AQA GCSE Religious Studies</a:t>
              </a:r>
            </a:p>
            <a:p>
              <a:pPr marL="171450" indent="-171450" algn="ctr">
                <a:buFontTx/>
                <a:buChar char="-"/>
              </a:pPr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beliefs, teachings and practices of Christianity</a:t>
              </a:r>
              <a:r>
                <a:rPr lang="en-GB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34" name="Rounded Rectangle 107">
            <a:extLst>
              <a:ext uri="{FF2B5EF4-FFF2-40B4-BE49-F238E27FC236}">
                <a16:creationId xmlns:a16="http://schemas.microsoft.com/office/drawing/2014/main" id="{24B3F41B-CAA3-651F-0AAE-085C5C92EEB1}"/>
              </a:ext>
            </a:extLst>
          </p:cNvPr>
          <p:cNvSpPr/>
          <p:nvPr/>
        </p:nvSpPr>
        <p:spPr>
          <a:xfrm>
            <a:off x="4966768" y="4605594"/>
            <a:ext cx="2041006" cy="11377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Autumn Term Year 9 </a:t>
            </a:r>
          </a:p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Why can belief be so divisive? 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An exploration of War, Peace and Conflict with links to modern case studies </a:t>
            </a:r>
            <a:endParaRPr lang="en-GB" sz="1100" dirty="0">
              <a:solidFill>
                <a:schemeClr val="tx1"/>
              </a:solidFill>
              <a:latin typeface="Century Gothic"/>
              <a:cs typeface="Calibri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28250AC-2CFF-09AA-AFF3-9117C3060FFC}"/>
              </a:ext>
            </a:extLst>
          </p:cNvPr>
          <p:cNvGrpSpPr/>
          <p:nvPr/>
        </p:nvGrpSpPr>
        <p:grpSpPr>
          <a:xfrm>
            <a:off x="6648456" y="6782019"/>
            <a:ext cx="2740048" cy="1520461"/>
            <a:chOff x="4965430" y="2208521"/>
            <a:chExt cx="3142105" cy="1520461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BC032E3-0540-7DD8-968B-A1F21C11EE05}"/>
                </a:ext>
              </a:extLst>
            </p:cNvPr>
            <p:cNvCxnSpPr>
              <a:cxnSpLocks/>
              <a:stCxn id="138" idx="2"/>
            </p:cNvCxnSpPr>
            <p:nvPr/>
          </p:nvCxnSpPr>
          <p:spPr>
            <a:xfrm flipV="1">
              <a:off x="6536483" y="3535400"/>
              <a:ext cx="559690" cy="193582"/>
            </a:xfrm>
            <a:prstGeom prst="line">
              <a:avLst/>
            </a:prstGeom>
            <a:ln w="50800">
              <a:solidFill>
                <a:srgbClr val="0FB7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ounded Rectangle 107">
              <a:extLst>
                <a:ext uri="{FF2B5EF4-FFF2-40B4-BE49-F238E27FC236}">
                  <a16:creationId xmlns:a16="http://schemas.microsoft.com/office/drawing/2014/main" id="{4DBE3ABF-88F6-A65F-73F6-1B5BA4694B3F}"/>
                </a:ext>
              </a:extLst>
            </p:cNvPr>
            <p:cNvSpPr/>
            <p:nvPr/>
          </p:nvSpPr>
          <p:spPr>
            <a:xfrm>
              <a:off x="4965430" y="2208521"/>
              <a:ext cx="3142105" cy="1520461"/>
            </a:xfrm>
            <a:prstGeom prst="roundRect">
              <a:avLst/>
            </a:prstGeom>
            <a:solidFill>
              <a:srgbClr val="B1F7F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base"/>
              <a:r>
                <a:rPr lang="en-US" sz="1200" b="1" u="sng" dirty="0">
                  <a:solidFill>
                    <a:schemeClr val="tx1"/>
                  </a:solidFill>
                </a:rPr>
                <a:t>Summer Term: Year 7 </a:t>
              </a:r>
            </a:p>
            <a:p>
              <a:pPr algn="ctr" fontAlgn="base"/>
              <a:r>
                <a:rPr lang="en-US" sz="1200" b="1" dirty="0">
                  <a:solidFill>
                    <a:schemeClr val="tx1"/>
                  </a:solidFill>
                </a:rPr>
                <a:t>How have individuals and belief shaped how we understand our universe? </a:t>
              </a:r>
              <a:r>
                <a:rPr lang="en-US" sz="1200" dirty="0">
                  <a:solidFill>
                    <a:schemeClr val="tx1"/>
                  </a:solidFill>
                </a:rPr>
                <a:t> </a:t>
              </a:r>
              <a:r>
                <a:rPr lang="en-US" sz="1100" i="1" dirty="0">
                  <a:solidFill>
                    <a:schemeClr val="tx1"/>
                  </a:solidFill>
                </a:rPr>
                <a:t> </a:t>
              </a:r>
            </a:p>
            <a:p>
              <a:pPr marL="171450" indent="-171450" algn="ctr" fontAlgn="base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Key creation stories, the influence of Science and key individuals like George </a:t>
              </a:r>
              <a:r>
                <a:rPr lang="en-US" sz="1200" dirty="0" err="1">
                  <a:solidFill>
                    <a:schemeClr val="tx1"/>
                  </a:solidFill>
                </a:rPr>
                <a:t>Lemaitres</a:t>
              </a:r>
              <a:r>
                <a:rPr lang="en-US" sz="1200" dirty="0">
                  <a:solidFill>
                    <a:schemeClr val="tx1"/>
                  </a:solidFill>
                </a:rPr>
                <a:t>, Charles Darwin  </a:t>
              </a:r>
            </a:p>
            <a:p>
              <a:endParaRPr lang="en-GB" sz="9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21670F7-D55A-6C93-7888-07550B9E6FF8}"/>
              </a:ext>
            </a:extLst>
          </p:cNvPr>
          <p:cNvGrpSpPr/>
          <p:nvPr/>
        </p:nvGrpSpPr>
        <p:grpSpPr>
          <a:xfrm>
            <a:off x="1275299" y="7974586"/>
            <a:ext cx="2607254" cy="1134188"/>
            <a:chOff x="7406911" y="3810991"/>
            <a:chExt cx="1471533" cy="1134188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BBA7DDE-0AEF-D0B3-C18A-A21618E174D9}"/>
                </a:ext>
              </a:extLst>
            </p:cNvPr>
            <p:cNvCxnSpPr>
              <a:cxnSpLocks/>
              <a:stCxn id="166" idx="0"/>
            </p:cNvCxnSpPr>
            <p:nvPr/>
          </p:nvCxnSpPr>
          <p:spPr>
            <a:xfrm flipH="1" flipV="1">
              <a:off x="8140327" y="3810991"/>
              <a:ext cx="2351" cy="72794"/>
            </a:xfrm>
            <a:prstGeom prst="line">
              <a:avLst/>
            </a:prstGeom>
            <a:ln w="50800">
              <a:solidFill>
                <a:srgbClr val="0FB7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ounded Rectangle 107">
              <a:extLst>
                <a:ext uri="{FF2B5EF4-FFF2-40B4-BE49-F238E27FC236}">
                  <a16:creationId xmlns:a16="http://schemas.microsoft.com/office/drawing/2014/main" id="{B78C6CC8-C73F-C1D7-BCD4-0488C33976CA}"/>
                </a:ext>
              </a:extLst>
            </p:cNvPr>
            <p:cNvSpPr/>
            <p:nvPr/>
          </p:nvSpPr>
          <p:spPr>
            <a:xfrm>
              <a:off x="7406911" y="3883785"/>
              <a:ext cx="1471533" cy="1061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Autumn 2 – Year </a:t>
              </a:r>
              <a:r>
                <a:rPr lang="en-US" sz="1200" b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  </a:t>
              </a:r>
            </a:p>
            <a:p>
              <a:pPr algn="ctr"/>
              <a:r>
                <a:rPr lang="en-GB" sz="1100" b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How did faith migrat</a:t>
              </a:r>
              <a:r>
                <a:rPr lang="en-GB" sz="11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e?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Explore the historical origins of key faiths and the events, individuals and processes that allowed ideas and beliefs to migrate and take root worldwide </a:t>
              </a:r>
              <a:r>
                <a:rPr lang="en-GB" sz="6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endParaRPr lang="en-GB" sz="9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0" name="Rounded Rectangle 107">
            <a:extLst>
              <a:ext uri="{FF2B5EF4-FFF2-40B4-BE49-F238E27FC236}">
                <a16:creationId xmlns:a16="http://schemas.microsoft.com/office/drawing/2014/main" id="{EEB93B1A-C992-12CC-8865-9045B3EAF32F}"/>
              </a:ext>
            </a:extLst>
          </p:cNvPr>
          <p:cNvSpPr/>
          <p:nvPr/>
        </p:nvSpPr>
        <p:spPr>
          <a:xfrm>
            <a:off x="127093" y="6476751"/>
            <a:ext cx="1882076" cy="13264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Spring Term Year  8</a:t>
            </a:r>
          </a:p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Matters of life and death</a:t>
            </a:r>
            <a:r>
              <a:rPr lang="en-US" sz="1100" dirty="0">
                <a:solidFill>
                  <a:schemeClr val="tx1"/>
                </a:solidFill>
              </a:rPr>
              <a:t> </a:t>
            </a:r>
            <a:r>
              <a:rPr lang="en-GB" sz="1100" dirty="0">
                <a:solidFill>
                  <a:schemeClr val="tx1"/>
                </a:solidFill>
              </a:rPr>
              <a:t> - Explore religious positions on life, death, eternity but also draw comparisons with ethical debates, humanism</a:t>
            </a:r>
            <a:endParaRPr lang="en-GB" sz="11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4FE34E0-E43C-7D04-D13F-D1AB96E21BEF}"/>
              </a:ext>
            </a:extLst>
          </p:cNvPr>
          <p:cNvGrpSpPr/>
          <p:nvPr/>
        </p:nvGrpSpPr>
        <p:grpSpPr>
          <a:xfrm>
            <a:off x="2811766" y="9415204"/>
            <a:ext cx="2946194" cy="1176350"/>
            <a:chOff x="6020129" y="2795372"/>
            <a:chExt cx="1742741" cy="1231739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CCDA56C-C2C9-18E2-6094-ECAB6939C166}"/>
                </a:ext>
              </a:extLst>
            </p:cNvPr>
            <p:cNvCxnSpPr>
              <a:cxnSpLocks/>
              <a:stCxn id="192" idx="2"/>
            </p:cNvCxnSpPr>
            <p:nvPr/>
          </p:nvCxnSpPr>
          <p:spPr>
            <a:xfrm>
              <a:off x="6891500" y="4024602"/>
              <a:ext cx="58246" cy="2509"/>
            </a:xfrm>
            <a:prstGeom prst="line">
              <a:avLst/>
            </a:prstGeom>
            <a:ln w="50800">
              <a:solidFill>
                <a:srgbClr val="0FB7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ounded Rectangle 107">
              <a:extLst>
                <a:ext uri="{FF2B5EF4-FFF2-40B4-BE49-F238E27FC236}">
                  <a16:creationId xmlns:a16="http://schemas.microsoft.com/office/drawing/2014/main" id="{61246BAA-84E1-69AD-0825-4D9CBCE58F09}"/>
                </a:ext>
              </a:extLst>
            </p:cNvPr>
            <p:cNvSpPr/>
            <p:nvPr/>
          </p:nvSpPr>
          <p:spPr>
            <a:xfrm>
              <a:off x="6020129" y="2795372"/>
              <a:ext cx="1742741" cy="1229230"/>
            </a:xfrm>
            <a:prstGeom prst="roundRect">
              <a:avLst/>
            </a:prstGeom>
            <a:solidFill>
              <a:srgbClr val="B1F7F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u="sng" dirty="0">
                  <a:solidFill>
                    <a:schemeClr val="tx1"/>
                  </a:solidFill>
                </a:rPr>
                <a:t>Autumn Term Year 7 </a:t>
              </a:r>
              <a:r>
                <a:rPr lang="en-GB" sz="1200" u="sng" dirty="0">
                  <a:solidFill>
                    <a:schemeClr val="tx1"/>
                  </a:solidFill>
                </a:rPr>
                <a:t>: </a:t>
              </a:r>
              <a:r>
                <a:rPr lang="en-US" sz="1200" b="1" u="sng" dirty="0">
                  <a:solidFill>
                    <a:schemeClr val="tx1"/>
                  </a:solidFill>
                </a:rPr>
                <a:t>What is belief</a:t>
              </a:r>
              <a:r>
                <a:rPr lang="en-US" sz="1200" u="sng" dirty="0">
                  <a:solidFill>
                    <a:schemeClr val="tx1"/>
                  </a:solidFill>
                </a:rPr>
                <a:t>?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What is a worldview and what factors that can shape our own  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What is belief / what is religion and how has  evolved over time</a:t>
              </a:r>
              <a:endParaRPr lang="en-GB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D683CC4-C3C9-E6C0-DE8A-7B47E869B714}"/>
              </a:ext>
            </a:extLst>
          </p:cNvPr>
          <p:cNvGrpSpPr/>
          <p:nvPr/>
        </p:nvGrpSpPr>
        <p:grpSpPr>
          <a:xfrm>
            <a:off x="2700505" y="6808038"/>
            <a:ext cx="3033262" cy="1518399"/>
            <a:chOff x="5871818" y="2494093"/>
            <a:chExt cx="2208825" cy="1518399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9652424-F671-11E3-851A-5FF3BD934043}"/>
                </a:ext>
              </a:extLst>
            </p:cNvPr>
            <p:cNvSpPr/>
            <p:nvPr/>
          </p:nvSpPr>
          <p:spPr>
            <a:xfrm rot="21077144">
              <a:off x="6767400" y="3809974"/>
              <a:ext cx="198236" cy="202518"/>
            </a:xfrm>
            <a:prstGeom prst="ellipse">
              <a:avLst/>
            </a:prstGeom>
            <a:solidFill>
              <a:srgbClr val="0FB7D1"/>
            </a:solidFill>
            <a:ln>
              <a:solidFill>
                <a:srgbClr val="0FB7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05AF2E5-5C5F-1CAF-9F59-4FE603BC24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014" y="3537546"/>
              <a:ext cx="1" cy="302633"/>
            </a:xfrm>
            <a:prstGeom prst="line">
              <a:avLst/>
            </a:prstGeom>
            <a:ln w="50800">
              <a:solidFill>
                <a:srgbClr val="0FB7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ounded Rectangle 107">
              <a:extLst>
                <a:ext uri="{FF2B5EF4-FFF2-40B4-BE49-F238E27FC236}">
                  <a16:creationId xmlns:a16="http://schemas.microsoft.com/office/drawing/2014/main" id="{DD56F108-257D-F4B8-81A8-DA011AB669D5}"/>
                </a:ext>
              </a:extLst>
            </p:cNvPr>
            <p:cNvSpPr/>
            <p:nvPr/>
          </p:nvSpPr>
          <p:spPr>
            <a:xfrm>
              <a:off x="5871818" y="2494093"/>
              <a:ext cx="2208825" cy="106711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000" b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050" b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Autumn Term 1-  Year 8 </a:t>
              </a:r>
            </a:p>
            <a:p>
              <a:pPr algn="ctr"/>
              <a:r>
                <a:rPr lang="en-GB" sz="1050" b="1" u="sng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 Belonging and Believing 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Thematic comparison of key faiths like Sikhism, Islam and Judaism and rites of passages that serve to give  a sense of belonging</a:t>
              </a:r>
              <a:r>
                <a:rPr lang="en-US" sz="1400" dirty="0"/>
                <a:t>  </a:t>
              </a:r>
              <a:endParaRPr lang="en-GB" sz="9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6" name="Picture 225">
            <a:extLst>
              <a:ext uri="{FF2B5EF4-FFF2-40B4-BE49-F238E27FC236}">
                <a16:creationId xmlns:a16="http://schemas.microsoft.com/office/drawing/2014/main" id="{94689D3B-1BC0-C28F-1F29-A8C4F8E8A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7826" y="5819235"/>
            <a:ext cx="1059180" cy="748650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906F8A8-3F12-2CAF-AB7F-99D5993348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80" y="8939827"/>
            <a:ext cx="1471533" cy="977190"/>
          </a:xfrm>
          <a:prstGeom prst="rect">
            <a:avLst/>
          </a:prstGeom>
        </p:spPr>
      </p:pic>
      <p:pic>
        <p:nvPicPr>
          <p:cNvPr id="253" name="Graphic 252" descr="Hanukkah Menorah with solid fill">
            <a:extLst>
              <a:ext uri="{FF2B5EF4-FFF2-40B4-BE49-F238E27FC236}">
                <a16:creationId xmlns:a16="http://schemas.microsoft.com/office/drawing/2014/main" id="{39D26638-FC2C-0728-17DC-BC6EBC39C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01746" y="6612028"/>
            <a:ext cx="528405" cy="630892"/>
          </a:xfrm>
          <a:prstGeom prst="rect">
            <a:avLst/>
          </a:prstGeom>
        </p:spPr>
      </p:pic>
      <p:pic>
        <p:nvPicPr>
          <p:cNvPr id="255" name="Graphic 254" descr="Cycle with people with solid fill">
            <a:extLst>
              <a:ext uri="{FF2B5EF4-FFF2-40B4-BE49-F238E27FC236}">
                <a16:creationId xmlns:a16="http://schemas.microsoft.com/office/drawing/2014/main" id="{46E2F648-5890-C34F-431C-45AE3D3E62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75611" y="755000"/>
            <a:ext cx="684762" cy="684762"/>
          </a:xfrm>
          <a:prstGeom prst="rect">
            <a:avLst/>
          </a:prstGeom>
        </p:spPr>
      </p:pic>
      <p:pic>
        <p:nvPicPr>
          <p:cNvPr id="259" name="Graphic 258" descr="Gavel with solid fill">
            <a:extLst>
              <a:ext uri="{FF2B5EF4-FFF2-40B4-BE49-F238E27FC236}">
                <a16:creationId xmlns:a16="http://schemas.microsoft.com/office/drawing/2014/main" id="{A1A4849D-608E-375A-2CA4-22538D89CF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29184" y="3636097"/>
            <a:ext cx="543567" cy="543567"/>
          </a:xfrm>
          <a:prstGeom prst="rect">
            <a:avLst/>
          </a:prstGeom>
        </p:spPr>
      </p:pic>
      <p:pic>
        <p:nvPicPr>
          <p:cNvPr id="263" name="Graphic 262" descr="Buddha Silhouette with solid fill">
            <a:extLst>
              <a:ext uri="{FF2B5EF4-FFF2-40B4-BE49-F238E27FC236}">
                <a16:creationId xmlns:a16="http://schemas.microsoft.com/office/drawing/2014/main" id="{8437B82F-0C6A-8A99-6AA7-FCFF271ABA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88543" y="8441845"/>
            <a:ext cx="566129" cy="566129"/>
          </a:xfrm>
          <a:prstGeom prst="rect">
            <a:avLst/>
          </a:prstGeom>
        </p:spPr>
      </p:pic>
      <p:pic>
        <p:nvPicPr>
          <p:cNvPr id="265" name="Graphic 264" descr="Clapping hands with solid fill">
            <a:extLst>
              <a:ext uri="{FF2B5EF4-FFF2-40B4-BE49-F238E27FC236}">
                <a16:creationId xmlns:a16="http://schemas.microsoft.com/office/drawing/2014/main" id="{A89DF931-437D-DD63-8B94-94B1BE8CA0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26753" y="8987799"/>
            <a:ext cx="627128" cy="627128"/>
          </a:xfrm>
          <a:prstGeom prst="rect">
            <a:avLst/>
          </a:prstGeom>
        </p:spPr>
      </p:pic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801F3E7-3DBB-0215-67DC-A2DA08A50E3E}"/>
              </a:ext>
            </a:extLst>
          </p:cNvPr>
          <p:cNvGrpSpPr/>
          <p:nvPr/>
        </p:nvGrpSpPr>
        <p:grpSpPr>
          <a:xfrm>
            <a:off x="7641238" y="786313"/>
            <a:ext cx="1728215" cy="1312441"/>
            <a:chOff x="6197569" y="2663636"/>
            <a:chExt cx="1728215" cy="1312441"/>
          </a:xfrm>
        </p:grpSpPr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EDD41DA1-1914-6824-E2AC-5D20B03AC114}"/>
                </a:ext>
              </a:extLst>
            </p:cNvPr>
            <p:cNvSpPr/>
            <p:nvPr/>
          </p:nvSpPr>
          <p:spPr>
            <a:xfrm>
              <a:off x="6197569" y="3773559"/>
              <a:ext cx="198236" cy="202518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6DAF0C75-48F7-9E63-5357-9E348923B49E}"/>
                </a:ext>
              </a:extLst>
            </p:cNvPr>
            <p:cNvCxnSpPr>
              <a:cxnSpLocks/>
              <a:stCxn id="282" idx="2"/>
            </p:cNvCxnSpPr>
            <p:nvPr/>
          </p:nvCxnSpPr>
          <p:spPr>
            <a:xfrm flipH="1">
              <a:off x="6350572" y="3196498"/>
              <a:ext cx="939447" cy="642062"/>
            </a:xfrm>
            <a:prstGeom prst="line">
              <a:avLst/>
            </a:prstGeom>
            <a:ln w="508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Rounded Rectangle 107">
              <a:extLst>
                <a:ext uri="{FF2B5EF4-FFF2-40B4-BE49-F238E27FC236}">
                  <a16:creationId xmlns:a16="http://schemas.microsoft.com/office/drawing/2014/main" id="{F1EA692C-D06A-E6C5-6057-865E425FCCA3}"/>
                </a:ext>
              </a:extLst>
            </p:cNvPr>
            <p:cNvSpPr/>
            <p:nvPr/>
          </p:nvSpPr>
          <p:spPr>
            <a:xfrm>
              <a:off x="6654254" y="2663636"/>
              <a:ext cx="1271530" cy="532862"/>
            </a:xfrm>
            <a:prstGeom prst="roundRect">
              <a:avLst/>
            </a:prstGeom>
            <a:solidFill>
              <a:srgbClr val="FF99CC">
                <a:alpha val="50196"/>
              </a:srgbClr>
            </a:solidFill>
            <a:ln w="190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rgbClr val="FF3399"/>
                  </a:solidFill>
                  <a:latin typeface="Century Gothic" panose="020B0502020202020204" pitchFamily="34" charset="0"/>
                </a:rPr>
                <a:t>External Exam</a:t>
              </a:r>
            </a:p>
          </p:txBody>
        </p:sp>
      </p:grpSp>
      <p:pic>
        <p:nvPicPr>
          <p:cNvPr id="288" name="Graphic 287" descr="Ribbon with solid fill">
            <a:extLst>
              <a:ext uri="{FF2B5EF4-FFF2-40B4-BE49-F238E27FC236}">
                <a16:creationId xmlns:a16="http://schemas.microsoft.com/office/drawing/2014/main" id="{F4348FDA-CC9F-E566-719D-E9F79EC02E5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92124" y="1385654"/>
            <a:ext cx="614215" cy="61421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BE03AD-3D87-4B46-8FFF-D2158C742ADB}"/>
              </a:ext>
            </a:extLst>
          </p:cNvPr>
          <p:cNvSpPr/>
          <p:nvPr/>
        </p:nvSpPr>
        <p:spPr>
          <a:xfrm>
            <a:off x="6648456" y="9598434"/>
            <a:ext cx="2702776" cy="1450995"/>
          </a:xfrm>
          <a:prstGeom prst="roundRect">
            <a:avLst/>
          </a:prstGeom>
          <a:solidFill>
            <a:srgbClr val="B1F7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 </a:t>
            </a:r>
          </a:p>
          <a:p>
            <a:pPr algn="ctr"/>
            <a:endParaRPr lang="en-US" sz="1000" dirty="0"/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Spring Term Year 7 </a:t>
            </a:r>
          </a:p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CSI Jesus 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Exploration of the life and death of Jesus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Investigation of interpretations / how beliefs / events have been expressed through Art and text  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ctr"/>
            <a:endParaRPr lang="en-US" sz="1000" dirty="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C9A19A07-4B07-4229-BD9E-B40C1DA044C5}"/>
              </a:ext>
            </a:extLst>
          </p:cNvPr>
          <p:cNvSpPr/>
          <p:nvPr/>
        </p:nvSpPr>
        <p:spPr>
          <a:xfrm>
            <a:off x="5866848" y="9887184"/>
            <a:ext cx="702595" cy="404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ounded Rectangle 107">
            <a:extLst>
              <a:ext uri="{FF2B5EF4-FFF2-40B4-BE49-F238E27FC236}">
                <a16:creationId xmlns:a16="http://schemas.microsoft.com/office/drawing/2014/main" id="{EDA920F5-4CDF-4F76-B850-DCF92C1F2B27}"/>
              </a:ext>
            </a:extLst>
          </p:cNvPr>
          <p:cNvSpPr/>
          <p:nvPr/>
        </p:nvSpPr>
        <p:spPr>
          <a:xfrm>
            <a:off x="2501193" y="5549192"/>
            <a:ext cx="2321148" cy="10454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Summer Term Year 8 </a:t>
            </a:r>
          </a:p>
          <a:p>
            <a:pPr algn="ctr"/>
            <a:r>
              <a:rPr lang="en-US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Is everyone capable of being good? </a:t>
            </a:r>
          </a:p>
          <a:p>
            <a:pPr algn="ctr"/>
            <a:endParaRPr lang="en-US" sz="1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Ethical, moral and religious debates </a:t>
            </a:r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215A999-4041-427C-A8E1-0ED536D6D68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27924" y="6066195"/>
            <a:ext cx="749082" cy="558998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B14F460C-129C-4D2D-9752-BFD9829448EB}"/>
              </a:ext>
            </a:extLst>
          </p:cNvPr>
          <p:cNvSpPr/>
          <p:nvPr/>
        </p:nvSpPr>
        <p:spPr>
          <a:xfrm>
            <a:off x="7128341" y="4733727"/>
            <a:ext cx="2396810" cy="10002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Year 9 Autumn Term 2 </a:t>
            </a:r>
          </a:p>
          <a:p>
            <a:pPr algn="ctr"/>
            <a:r>
              <a:rPr lang="en-US" sz="1200" b="1" dirty="0"/>
              <a:t>Can religion be a force of good? – </a:t>
            </a:r>
          </a:p>
          <a:p>
            <a:pPr algn="ctr"/>
            <a:r>
              <a:rPr lang="en-US" sz="1100" dirty="0"/>
              <a:t>An exploration of how faith and belief can be a force of good and drive change. </a:t>
            </a:r>
            <a:endParaRPr lang="en-GB" sz="11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59C28FB-3D4B-4F48-BE46-ED527C7F62C7}"/>
              </a:ext>
            </a:extLst>
          </p:cNvPr>
          <p:cNvSpPr/>
          <p:nvPr/>
        </p:nvSpPr>
        <p:spPr>
          <a:xfrm>
            <a:off x="2198093" y="4379310"/>
            <a:ext cx="262081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sz="1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Year 9 Spring term – Sikhism in the Community </a:t>
            </a:r>
            <a:r>
              <a:rPr lang="en-US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1200" u="sng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An exploration of the role of faith at a grass roots / community level with a particular focus on Sikhism 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ABFA432-4960-45C0-9537-C5C0908BC8CF}"/>
              </a:ext>
            </a:extLst>
          </p:cNvPr>
          <p:cNvGrpSpPr/>
          <p:nvPr/>
        </p:nvGrpSpPr>
        <p:grpSpPr>
          <a:xfrm>
            <a:off x="2738963" y="3185328"/>
            <a:ext cx="2112486" cy="980160"/>
            <a:chOff x="7042886" y="5233136"/>
            <a:chExt cx="2112486" cy="980160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04B29D9-02B1-43FB-A89C-F925F7A3F4CC}"/>
                </a:ext>
              </a:extLst>
            </p:cNvPr>
            <p:cNvCxnSpPr>
              <a:cxnSpLocks/>
              <a:stCxn id="173" idx="2"/>
            </p:cNvCxnSpPr>
            <p:nvPr/>
          </p:nvCxnSpPr>
          <p:spPr>
            <a:xfrm flipH="1" flipV="1">
              <a:off x="7602679" y="5952230"/>
              <a:ext cx="496450" cy="261066"/>
            </a:xfrm>
            <a:prstGeom prst="line">
              <a:avLst/>
            </a:prstGeom>
            <a:ln w="50800">
              <a:solidFill>
                <a:srgbClr val="0FB7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ed Rectangle 107">
              <a:extLst>
                <a:ext uri="{FF2B5EF4-FFF2-40B4-BE49-F238E27FC236}">
                  <a16:creationId xmlns:a16="http://schemas.microsoft.com/office/drawing/2014/main" id="{B4CD9F7C-7512-440F-ADFA-847D91CBDFE9}"/>
                </a:ext>
              </a:extLst>
            </p:cNvPr>
            <p:cNvSpPr/>
            <p:nvPr/>
          </p:nvSpPr>
          <p:spPr>
            <a:xfrm>
              <a:off x="7042886" y="5233136"/>
              <a:ext cx="2112486" cy="9801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FB7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u="sng" dirty="0">
                  <a:solidFill>
                    <a:schemeClr val="tx1"/>
                  </a:solidFill>
                </a:rPr>
                <a:t>GCSE Autumn Term Year 10:</a:t>
              </a:r>
            </a:p>
            <a:p>
              <a:pPr algn="ctr"/>
              <a:r>
                <a:rPr lang="en-GB" sz="1100" dirty="0">
                  <a:solidFill>
                    <a:schemeClr val="tx1"/>
                  </a:solidFill>
                  <a:cs typeface="Calibri" panose="020F0502020204030204" pitchFamily="34" charset="0"/>
                </a:rPr>
                <a:t>AQA GCSE Religious Studies</a:t>
              </a:r>
            </a:p>
            <a:p>
              <a:pPr marL="171450" indent="-171450" algn="ctr">
                <a:buFontTx/>
                <a:buChar char="-"/>
              </a:pPr>
              <a:r>
                <a:rPr lang="en-GB" sz="1100" dirty="0">
                  <a:solidFill>
                    <a:schemeClr val="tx1"/>
                  </a:solidFill>
                  <a:cs typeface="Calibri" panose="020F0502020204030204" pitchFamily="34" charset="0"/>
                </a:rPr>
                <a:t>The beliefs, teachings and practices of Islam</a:t>
              </a:r>
              <a:endParaRPr lang="en-GB" sz="1100" dirty="0">
                <a:solidFill>
                  <a:schemeClr val="tx1"/>
                </a:solidFill>
              </a:endParaRPr>
            </a:p>
            <a:p>
              <a:endParaRPr lang="en-GB" sz="9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4" name="Rounded Rectangle 107">
            <a:extLst>
              <a:ext uri="{FF2B5EF4-FFF2-40B4-BE49-F238E27FC236}">
                <a16:creationId xmlns:a16="http://schemas.microsoft.com/office/drawing/2014/main" id="{82580B72-6C46-4011-A6ED-A5B5D2E4FB91}"/>
              </a:ext>
            </a:extLst>
          </p:cNvPr>
          <p:cNvSpPr/>
          <p:nvPr/>
        </p:nvSpPr>
        <p:spPr>
          <a:xfrm>
            <a:off x="13602" y="2487674"/>
            <a:ext cx="2112486" cy="98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u="sng" dirty="0">
                <a:solidFill>
                  <a:schemeClr val="tx1"/>
                </a:solidFill>
              </a:rPr>
              <a:t>GCSE Spring Term Year 10: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cs typeface="Calibri" panose="020F0502020204030204" pitchFamily="34" charset="0"/>
              </a:rPr>
              <a:t>AQA GCSE Religious Studies</a:t>
            </a:r>
          </a:p>
          <a:p>
            <a:pPr marL="171450" indent="-171450" algn="ctr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cs typeface="Calibri" panose="020F0502020204030204" pitchFamily="34" charset="0"/>
              </a:rPr>
              <a:t>The beliefs, teachings and practices of Islam</a:t>
            </a:r>
            <a:endParaRPr lang="en-GB" sz="1200" dirty="0">
              <a:solidFill>
                <a:schemeClr val="tx1"/>
              </a:solidFill>
            </a:endParaRPr>
          </a:p>
          <a:p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Arrow: Left 73">
            <a:extLst>
              <a:ext uri="{FF2B5EF4-FFF2-40B4-BE49-F238E27FC236}">
                <a16:creationId xmlns:a16="http://schemas.microsoft.com/office/drawing/2014/main" id="{CF6BB47A-9077-4D79-87A8-9F69ADCBB5F5}"/>
              </a:ext>
            </a:extLst>
          </p:cNvPr>
          <p:cNvSpPr/>
          <p:nvPr/>
        </p:nvSpPr>
        <p:spPr>
          <a:xfrm>
            <a:off x="2189715" y="3100259"/>
            <a:ext cx="390641" cy="5166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6E3E76E-2A0A-4912-8842-570D59B84521}"/>
              </a:ext>
            </a:extLst>
          </p:cNvPr>
          <p:cNvSpPr txBox="1"/>
          <p:nvPr/>
        </p:nvSpPr>
        <p:spPr>
          <a:xfrm>
            <a:off x="251250" y="2018575"/>
            <a:ext cx="127825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Century Gothic" panose="020B0502020202020204" pitchFamily="34" charset="0"/>
              </a:defRPr>
            </a:lvl1pPr>
          </a:lstStyle>
          <a:p>
            <a:r>
              <a:rPr lang="en-US" b="1" dirty="0"/>
              <a:t>Islam</a:t>
            </a:r>
            <a:endParaRPr lang="en-GB" b="1" dirty="0"/>
          </a:p>
        </p:txBody>
      </p:sp>
      <p:sp>
        <p:nvSpPr>
          <p:cNvPr id="176" name="Rounded Rectangle 107">
            <a:extLst>
              <a:ext uri="{FF2B5EF4-FFF2-40B4-BE49-F238E27FC236}">
                <a16:creationId xmlns:a16="http://schemas.microsoft.com/office/drawing/2014/main" id="{0872DC8F-FEC3-4FFD-8A22-759A302A1CA8}"/>
              </a:ext>
            </a:extLst>
          </p:cNvPr>
          <p:cNvSpPr/>
          <p:nvPr/>
        </p:nvSpPr>
        <p:spPr>
          <a:xfrm>
            <a:off x="1854717" y="1464210"/>
            <a:ext cx="2106049" cy="98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u="sng" dirty="0">
                <a:solidFill>
                  <a:schemeClr val="tx1"/>
                </a:solidFill>
              </a:rPr>
              <a:t>GCSE Summer Term Year 10: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Paper 2 Thematic Studies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Theme A – Relationships and Families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Theme B: Religion and Life  </a:t>
            </a:r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7" name="Rounded Rectangle 107">
            <a:extLst>
              <a:ext uri="{FF2B5EF4-FFF2-40B4-BE49-F238E27FC236}">
                <a16:creationId xmlns:a16="http://schemas.microsoft.com/office/drawing/2014/main" id="{44FC305C-0296-4D2B-9B06-922681C16F12}"/>
              </a:ext>
            </a:extLst>
          </p:cNvPr>
          <p:cNvSpPr/>
          <p:nvPr/>
        </p:nvSpPr>
        <p:spPr>
          <a:xfrm>
            <a:off x="4499021" y="1486723"/>
            <a:ext cx="2106049" cy="98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u="sng" dirty="0">
                <a:solidFill>
                  <a:schemeClr val="tx1"/>
                </a:solidFill>
              </a:rPr>
              <a:t>GCSE Autumn Term Year 11: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Paper 2 Thematic Studies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Theme D – Religion, Peace and Conflict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Theme E: Crime and Punishment  </a:t>
            </a:r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8" name="Arrow: Left 177">
            <a:extLst>
              <a:ext uri="{FF2B5EF4-FFF2-40B4-BE49-F238E27FC236}">
                <a16:creationId xmlns:a16="http://schemas.microsoft.com/office/drawing/2014/main" id="{50706ADE-6DEC-4954-9144-F1FDFACA1F22}"/>
              </a:ext>
            </a:extLst>
          </p:cNvPr>
          <p:cNvSpPr/>
          <p:nvPr/>
        </p:nvSpPr>
        <p:spPr>
          <a:xfrm flipH="1">
            <a:off x="3920407" y="1765623"/>
            <a:ext cx="634930" cy="5607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76D5B15FEC542A8C10688C9FA50AF" ma:contentTypeVersion="5" ma:contentTypeDescription="Create a new document." ma:contentTypeScope="" ma:versionID="69e0696002c837df349150c89bc79485">
  <xsd:schema xmlns:xsd="http://www.w3.org/2001/XMLSchema" xmlns:xs="http://www.w3.org/2001/XMLSchema" xmlns:p="http://schemas.microsoft.com/office/2006/metadata/properties" xmlns:ns2="a57879d6-0bae-4870-b27c-485ed9deed7e" xmlns:ns3="05ebb6a7-91c1-43db-84b5-04ceac9131af" targetNamespace="http://schemas.microsoft.com/office/2006/metadata/properties" ma:root="true" ma:fieldsID="ecddd8dc5662f3032f1813c274bd5d3f" ns2:_="" ns3:_="">
    <xsd:import namespace="a57879d6-0bae-4870-b27c-485ed9deed7e"/>
    <xsd:import namespace="05ebb6a7-91c1-43db-84b5-04ceac91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879d6-0bae-4870-b27c-485ed9dee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bb6a7-91c1-43db-84b5-04ceac91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E029A6-1548-4F8A-A131-57765FE2B1ED}"/>
</file>

<file path=customXml/itemProps2.xml><?xml version="1.0" encoding="utf-8"?>
<ds:datastoreItem xmlns:ds="http://schemas.openxmlformats.org/officeDocument/2006/customXml" ds:itemID="{953721AA-0D36-4267-925D-4ED9DB798BB7}"/>
</file>

<file path=customXml/itemProps3.xml><?xml version="1.0" encoding="utf-8"?>
<ds:datastoreItem xmlns:ds="http://schemas.openxmlformats.org/officeDocument/2006/customXml" ds:itemID="{E7F19193-A4DA-4768-8BE8-8A85DB94891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3096</TotalTime>
  <Words>495</Words>
  <Application>Microsoft Office PowerPoint</Application>
  <PresentationFormat>A3 Paper (297x420 mm)</PresentationFormat>
  <Paragraphs>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Coad</dc:creator>
  <cp:lastModifiedBy>Helen Ward</cp:lastModifiedBy>
  <cp:revision>119</cp:revision>
  <cp:lastPrinted>2020-02-28T14:35:40Z</cp:lastPrinted>
  <dcterms:created xsi:type="dcterms:W3CDTF">2020-02-27T18:15:42Z</dcterms:created>
  <dcterms:modified xsi:type="dcterms:W3CDTF">2023-07-07T13:11:40Z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0x010100A8976D5B15FEC542A8C10688C9FA50AF</vt:lpwstr>
  </property>
</Properties>
</file>