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98" r:id="rId2"/>
    <p:sldId id="403" r:id="rId3"/>
    <p:sldId id="260" r:id="rId4"/>
    <p:sldId id="410" r:id="rId5"/>
    <p:sldId id="400" r:id="rId6"/>
    <p:sldId id="399" r:id="rId7"/>
    <p:sldId id="406" r:id="rId8"/>
    <p:sldId id="408" r:id="rId9"/>
    <p:sldId id="407" r:id="rId10"/>
    <p:sldId id="405" r:id="rId11"/>
    <p:sldId id="265" r:id="rId12"/>
    <p:sldId id="321" r:id="rId13"/>
    <p:sldId id="342" r:id="rId14"/>
    <p:sldId id="322" r:id="rId15"/>
    <p:sldId id="339" r:id="rId16"/>
    <p:sldId id="324" r:id="rId17"/>
    <p:sldId id="325" r:id="rId18"/>
    <p:sldId id="338" r:id="rId19"/>
    <p:sldId id="326" r:id="rId20"/>
    <p:sldId id="341" r:id="rId21"/>
    <p:sldId id="328" r:id="rId22"/>
    <p:sldId id="402"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F0BADA-0A2A-5EDD-9616-D821EA0154CC}" v="499" dt="2024-09-04T15:17:10.613"/>
    <p1510:client id="{95A87AE3-FF89-980E-02E3-33017C289D98}" v="14" dt="2024-09-04T15:23:10.14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143000" y="685800"/>
            <a:ext cx="4572000" cy="3429000"/>
          </a:xfrm>
          <a:prstGeom prst="rect">
            <a:avLst/>
          </a:prstGeom>
        </p:spPr>
        <p:txBody>
          <a:bodyPr/>
          <a:lstStyle/>
          <a:p>
            <a:endParaRPr/>
          </a:p>
        </p:txBody>
      </p:sp>
      <p:sp>
        <p:nvSpPr>
          <p:cNvPr id="145" name="Shape 14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3648211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2" name="Line"/>
          <p:cNvSpPr/>
          <p:nvPr/>
        </p:nvSpPr>
        <p:spPr>
          <a:xfrm>
            <a:off x="7543800" y="7975599"/>
            <a:ext cx="1" cy="14225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3" name="Image"/>
          <p:cNvSpPr>
            <a:spLocks noGrp="1"/>
          </p:cNvSpPr>
          <p:nvPr>
            <p:ph type="pic" idx="13"/>
          </p:nvPr>
        </p:nvSpPr>
        <p:spPr>
          <a:xfrm>
            <a:off x="0" y="-25400"/>
            <a:ext cx="13004800" cy="7725360"/>
          </a:xfrm>
          <a:prstGeom prst="rect">
            <a:avLst/>
          </a:prstGeom>
        </p:spPr>
        <p:txBody>
          <a:bodyPr lIns="91439" tIns="45719" rIns="91439" bIns="45719">
            <a:noAutofit/>
          </a:bodyPr>
          <a:lstStyle/>
          <a:p>
            <a:endParaRPr/>
          </a:p>
        </p:txBody>
      </p:sp>
      <p:sp>
        <p:nvSpPr>
          <p:cNvPr id="24" name="Title Text"/>
          <p:cNvSpPr txBox="1">
            <a:spLocks noGrp="1"/>
          </p:cNvSpPr>
          <p:nvPr>
            <p:ph type="title"/>
          </p:nvPr>
        </p:nvSpPr>
        <p:spPr>
          <a:xfrm>
            <a:off x="1409700" y="7785100"/>
            <a:ext cx="5791200" cy="1701800"/>
          </a:xfrm>
          <a:prstGeom prst="rect">
            <a:avLst/>
          </a:prstGeom>
        </p:spPr>
        <p:txBody>
          <a:bodyPr anchor="ctr"/>
          <a:lstStyle>
            <a:lvl1pPr algn="r"/>
          </a:lstStyle>
          <a:p>
            <a:r>
              <a:t>Title Text</a:t>
            </a:r>
          </a:p>
        </p:txBody>
      </p:sp>
      <p:sp>
        <p:nvSpPr>
          <p:cNvPr id="25" name="Body Level One…"/>
          <p:cNvSpPr txBox="1">
            <a:spLocks noGrp="1"/>
          </p:cNvSpPr>
          <p:nvPr>
            <p:ph type="body" sz="quarter" idx="1"/>
          </p:nvPr>
        </p:nvSpPr>
        <p:spPr>
          <a:xfrm>
            <a:off x="7848600" y="8470900"/>
            <a:ext cx="4953000" cy="508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0">
              <a:spcBef>
                <a:spcPts val="0"/>
              </a:spcBef>
              <a:buSzTx/>
              <a:buFontTx/>
              <a:buNone/>
              <a:defRPr sz="2600">
                <a:latin typeface="Helvetica Neue"/>
                <a:ea typeface="Helvetica Neue"/>
                <a:cs typeface="Helvetica Neue"/>
                <a:sym typeface="Helvetica Neue"/>
              </a:defRPr>
            </a:lvl2pPr>
            <a:lvl3pPr marL="0" indent="0">
              <a:spcBef>
                <a:spcPts val="0"/>
              </a:spcBef>
              <a:buSzTx/>
              <a:buFontTx/>
              <a:buNone/>
              <a:defRPr sz="2600">
                <a:latin typeface="Helvetica Neue"/>
                <a:ea typeface="Helvetica Neue"/>
                <a:cs typeface="Helvetica Neue"/>
                <a:sym typeface="Helvetica Neue"/>
              </a:defRPr>
            </a:lvl3pPr>
            <a:lvl4pPr marL="0" indent="0">
              <a:spcBef>
                <a:spcPts val="0"/>
              </a:spcBef>
              <a:buSzTx/>
              <a:buFontTx/>
              <a:buNone/>
              <a:defRPr sz="2600">
                <a:latin typeface="Helvetica Neue"/>
                <a:ea typeface="Helvetica Neue"/>
                <a:cs typeface="Helvetica Neue"/>
                <a:sym typeface="Helvetica Neue"/>
              </a:defRPr>
            </a:lvl4pPr>
            <a:lvl5pPr marL="0" indent="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36" name="Rectangle"/>
          <p:cNvSpPr/>
          <p:nvPr/>
        </p:nvSpPr>
        <p:spPr>
          <a:xfrm>
            <a:off x="571500" y="1968500"/>
            <a:ext cx="11868106" cy="129"/>
          </a:xfrm>
          <a:prstGeom prst="rect">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37" name="Title Text"/>
          <p:cNvSpPr txBox="1">
            <a:spLocks noGrp="1"/>
          </p:cNvSpPr>
          <p:nvPr>
            <p:ph type="title"/>
          </p:nvPr>
        </p:nvSpPr>
        <p:spPr>
          <a:prstGeom prst="rect">
            <a:avLst/>
          </a:prstGeom>
        </p:spPr>
        <p:txBody>
          <a:bodyPr/>
          <a:lstStyle/>
          <a:p>
            <a:r>
              <a:t>Title Text</a:t>
            </a:r>
          </a:p>
        </p:txBody>
      </p:sp>
      <p:sp>
        <p:nvSpPr>
          <p:cNvPr id="138" name="Slide Number"/>
          <p:cNvSpPr txBox="1">
            <a:spLocks noGrp="1"/>
          </p:cNvSpPr>
          <p:nvPr>
            <p:ph type="sldNum" sz="quarter" idx="2"/>
          </p:nvPr>
        </p:nvSpPr>
        <p:spPr>
          <a:xfrm>
            <a:off x="12268199" y="9194800"/>
            <a:ext cx="312015" cy="299822"/>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3" name="Title Text"/>
          <p:cNvSpPr txBox="1">
            <a:spLocks noGrp="1"/>
          </p:cNvSpPr>
          <p:nvPr>
            <p:ph type="title"/>
          </p:nvPr>
        </p:nvSpPr>
        <p:spPr>
          <a:xfrm>
            <a:off x="571500" y="3289300"/>
            <a:ext cx="11861800" cy="3175000"/>
          </a:xfrm>
          <a:prstGeom prst="rect">
            <a:avLst/>
          </a:prstGeom>
        </p:spPr>
        <p:txBody>
          <a:bodyPr anchor="ctr"/>
          <a:lstStyle/>
          <a:p>
            <a:r>
              <a:t>Title Text</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Line"/>
          <p:cNvSpPr/>
          <p:nvPr/>
        </p:nvSpPr>
        <p:spPr>
          <a:xfrm>
            <a:off x="571500" y="4864100"/>
            <a:ext cx="5334476" cy="58"/>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2" name="Image"/>
          <p:cNvSpPr>
            <a:spLocks noGrp="1"/>
          </p:cNvSpPr>
          <p:nvPr>
            <p:ph type="pic" idx="13"/>
          </p:nvPr>
        </p:nvSpPr>
        <p:spPr>
          <a:xfrm>
            <a:off x="4775200" y="0"/>
            <a:ext cx="15392400" cy="9766300"/>
          </a:xfrm>
          <a:prstGeom prst="rect">
            <a:avLst/>
          </a:prstGeom>
        </p:spPr>
        <p:txBody>
          <a:bodyPr lIns="91439" tIns="45719" rIns="91439" bIns="45719">
            <a:noAutofit/>
          </a:bodyPr>
          <a:lstStyle/>
          <a:p>
            <a:endParaRPr/>
          </a:p>
        </p:txBody>
      </p:sp>
      <p:sp>
        <p:nvSpPr>
          <p:cNvPr id="43" name="Title Text"/>
          <p:cNvSpPr txBox="1">
            <a:spLocks noGrp="1"/>
          </p:cNvSpPr>
          <p:nvPr>
            <p:ph type="title"/>
          </p:nvPr>
        </p:nvSpPr>
        <p:spPr>
          <a:xfrm>
            <a:off x="571500" y="1435100"/>
            <a:ext cx="5334000" cy="3175000"/>
          </a:xfrm>
          <a:prstGeom prst="rect">
            <a:avLst/>
          </a:prstGeom>
        </p:spPr>
        <p:txBody>
          <a:bodyPr/>
          <a:lstStyle/>
          <a:p>
            <a:r>
              <a:t>Title Text</a:t>
            </a:r>
          </a:p>
        </p:txBody>
      </p:sp>
      <p:sp>
        <p:nvSpPr>
          <p:cNvPr id="44" name="Body Level One…"/>
          <p:cNvSpPr txBox="1">
            <a:spLocks noGrp="1"/>
          </p:cNvSpPr>
          <p:nvPr>
            <p:ph type="body" sz="quarter" idx="1"/>
          </p:nvPr>
        </p:nvSpPr>
        <p:spPr>
          <a:xfrm>
            <a:off x="571500" y="5130800"/>
            <a:ext cx="5334000" cy="3175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0">
              <a:spcBef>
                <a:spcPts val="0"/>
              </a:spcBef>
              <a:buSzTx/>
              <a:buFontTx/>
              <a:buNone/>
              <a:defRPr sz="2600">
                <a:latin typeface="Helvetica Neue"/>
                <a:ea typeface="Helvetica Neue"/>
                <a:cs typeface="Helvetica Neue"/>
                <a:sym typeface="Helvetica Neue"/>
              </a:defRPr>
            </a:lvl2pPr>
            <a:lvl3pPr marL="0" indent="0">
              <a:spcBef>
                <a:spcPts val="0"/>
              </a:spcBef>
              <a:buSzTx/>
              <a:buFontTx/>
              <a:buNone/>
              <a:defRPr sz="2600">
                <a:latin typeface="Helvetica Neue"/>
                <a:ea typeface="Helvetica Neue"/>
                <a:cs typeface="Helvetica Neue"/>
                <a:sym typeface="Helvetica Neue"/>
              </a:defRPr>
            </a:lvl3pPr>
            <a:lvl4pPr marL="0" indent="0">
              <a:spcBef>
                <a:spcPts val="0"/>
              </a:spcBef>
              <a:buSzTx/>
              <a:buFontTx/>
              <a:buNone/>
              <a:defRPr sz="2600">
                <a:latin typeface="Helvetica Neue"/>
                <a:ea typeface="Helvetica Neue"/>
                <a:cs typeface="Helvetica Neue"/>
                <a:sym typeface="Helvetica Neue"/>
              </a:defRPr>
            </a:lvl4pPr>
            <a:lvl5pPr marL="0" indent="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Title, Bullets &amp; Photo">
    <p:spTree>
      <p:nvGrpSpPr>
        <p:cNvPr id="1" name=""/>
        <p:cNvGrpSpPr/>
        <p:nvPr/>
      </p:nvGrpSpPr>
      <p:grpSpPr>
        <a:xfrm>
          <a:off x="0" y="0"/>
          <a:ext cx="0" cy="0"/>
          <a:chOff x="0" y="0"/>
          <a:chExt cx="0" cy="0"/>
        </a:xfrm>
      </p:grpSpPr>
      <p:sp>
        <p:nvSpPr>
          <p:cNvPr id="69" name="Line"/>
          <p:cNvSpPr/>
          <p:nvPr/>
        </p:nvSpPr>
        <p:spPr>
          <a:xfrm>
            <a:off x="571500" y="1968500"/>
            <a:ext cx="5073394" cy="133"/>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0" name="Image"/>
          <p:cNvSpPr>
            <a:spLocks noGrp="1"/>
          </p:cNvSpPr>
          <p:nvPr>
            <p:ph type="pic" idx="13"/>
          </p:nvPr>
        </p:nvSpPr>
        <p:spPr>
          <a:xfrm>
            <a:off x="6477000" y="-152400"/>
            <a:ext cx="6654800" cy="9906000"/>
          </a:xfrm>
          <a:prstGeom prst="rect">
            <a:avLst/>
          </a:prstGeom>
        </p:spPr>
        <p:txBody>
          <a:bodyPr lIns="91439" tIns="45719" rIns="91439" bIns="45719">
            <a:noAutofit/>
          </a:bodyPr>
          <a:lstStyle/>
          <a:p>
            <a:endParaRPr/>
          </a:p>
        </p:txBody>
      </p:sp>
      <p:sp>
        <p:nvSpPr>
          <p:cNvPr id="71" name="Title Text"/>
          <p:cNvSpPr txBox="1">
            <a:spLocks noGrp="1"/>
          </p:cNvSpPr>
          <p:nvPr>
            <p:ph type="title"/>
          </p:nvPr>
        </p:nvSpPr>
        <p:spPr>
          <a:xfrm>
            <a:off x="571500" y="330200"/>
            <a:ext cx="5080000" cy="1397000"/>
          </a:xfrm>
          <a:prstGeom prst="rect">
            <a:avLst/>
          </a:prstGeom>
        </p:spPr>
        <p:txBody>
          <a:bodyPr/>
          <a:lstStyle/>
          <a:p>
            <a:r>
              <a:t>Title Text</a:t>
            </a:r>
          </a:p>
        </p:txBody>
      </p:sp>
      <p:sp>
        <p:nvSpPr>
          <p:cNvPr id="72" name="Body Level One…"/>
          <p:cNvSpPr txBox="1">
            <a:spLocks noGrp="1"/>
          </p:cNvSpPr>
          <p:nvPr>
            <p:ph type="body" sz="half" idx="1"/>
          </p:nvPr>
        </p:nvSpPr>
        <p:spPr>
          <a:xfrm>
            <a:off x="571500" y="2222500"/>
            <a:ext cx="5080000" cy="6667500"/>
          </a:xfrm>
          <a:prstGeom prst="rect">
            <a:avLst/>
          </a:prstGeom>
        </p:spPr>
        <p:txBody>
          <a:bodyPr/>
          <a:lstStyle>
            <a:lvl1pPr marL="330200" indent="-330200">
              <a:spcBef>
                <a:spcPts val="3000"/>
              </a:spcBef>
              <a:defRPr sz="2600">
                <a:latin typeface="Helvetica Neue"/>
                <a:ea typeface="Helvetica Neue"/>
                <a:cs typeface="Helvetica Neue"/>
                <a:sym typeface="Helvetica Neue"/>
              </a:defRPr>
            </a:lvl1pPr>
            <a:lvl2pPr marL="660400" indent="-330200">
              <a:spcBef>
                <a:spcPts val="3000"/>
              </a:spcBef>
              <a:defRPr sz="2600">
                <a:latin typeface="Helvetica Neue"/>
                <a:ea typeface="Helvetica Neue"/>
                <a:cs typeface="Helvetica Neue"/>
                <a:sym typeface="Helvetica Neue"/>
              </a:defRPr>
            </a:lvl2pPr>
            <a:lvl3pPr marL="990600" indent="-330200">
              <a:spcBef>
                <a:spcPts val="3000"/>
              </a:spcBef>
              <a:defRPr sz="2600">
                <a:latin typeface="Helvetica Neue"/>
                <a:ea typeface="Helvetica Neue"/>
                <a:cs typeface="Helvetica Neue"/>
                <a:sym typeface="Helvetica Neue"/>
              </a:defRPr>
            </a:lvl3pPr>
            <a:lvl4pPr marL="1320800" indent="-330200">
              <a:spcBef>
                <a:spcPts val="3000"/>
              </a:spcBef>
              <a:defRPr sz="2600">
                <a:latin typeface="Helvetica Neue"/>
                <a:ea typeface="Helvetica Neue"/>
                <a:cs typeface="Helvetica Neue"/>
                <a:sym typeface="Helvetica Neue"/>
              </a:defRPr>
            </a:lvl4pPr>
            <a:lvl5pPr marL="1651000" indent="-330200">
              <a:spcBef>
                <a:spcPts val="3000"/>
              </a:spcBef>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xfrm>
            <a:off x="510743" y="9199778"/>
            <a:ext cx="312014" cy="299822"/>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0" name="Body Level One…"/>
          <p:cNvSpPr txBox="1">
            <a:spLocks noGrp="1"/>
          </p:cNvSpPr>
          <p:nvPr>
            <p:ph type="body" idx="1"/>
          </p:nvPr>
        </p:nvSpPr>
        <p:spPr>
          <a:xfrm>
            <a:off x="889000" y="889000"/>
            <a:ext cx="11214100" cy="79629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8" name="Line"/>
          <p:cNvSpPr/>
          <p:nvPr/>
        </p:nvSpPr>
        <p:spPr>
          <a:xfrm flipH="1">
            <a:off x="9055098" y="508000"/>
            <a:ext cx="128" cy="7975631"/>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9" name="Line"/>
          <p:cNvSpPr/>
          <p:nvPr/>
        </p:nvSpPr>
        <p:spPr>
          <a:xfrm>
            <a:off x="9055096" y="4464050"/>
            <a:ext cx="3448503" cy="5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90" name="Image"/>
          <p:cNvSpPr>
            <a:spLocks noGrp="1"/>
          </p:cNvSpPr>
          <p:nvPr>
            <p:ph type="pic" sz="half" idx="13"/>
          </p:nvPr>
        </p:nvSpPr>
        <p:spPr>
          <a:xfrm>
            <a:off x="9168011" y="4584788"/>
            <a:ext cx="6506665" cy="4343401"/>
          </a:xfrm>
          <a:prstGeom prst="rect">
            <a:avLst/>
          </a:prstGeom>
        </p:spPr>
        <p:txBody>
          <a:bodyPr lIns="91439" tIns="45719" rIns="91439" bIns="45719">
            <a:noAutofit/>
          </a:bodyPr>
          <a:lstStyle/>
          <a:p>
            <a:endParaRPr/>
          </a:p>
        </p:txBody>
      </p:sp>
      <p:sp>
        <p:nvSpPr>
          <p:cNvPr id="91" name="Image"/>
          <p:cNvSpPr>
            <a:spLocks noGrp="1"/>
          </p:cNvSpPr>
          <p:nvPr>
            <p:ph type="pic" sz="quarter" idx="14"/>
          </p:nvPr>
        </p:nvSpPr>
        <p:spPr>
          <a:xfrm>
            <a:off x="9182100" y="-101600"/>
            <a:ext cx="3365500" cy="5003800"/>
          </a:xfrm>
          <a:prstGeom prst="rect">
            <a:avLst/>
          </a:prstGeom>
        </p:spPr>
        <p:txBody>
          <a:bodyPr lIns="91439" tIns="45719" rIns="91439" bIns="45719">
            <a:noAutofit/>
          </a:bodyPr>
          <a:lstStyle/>
          <a:p>
            <a:endParaRPr/>
          </a:p>
        </p:txBody>
      </p:sp>
      <p:sp>
        <p:nvSpPr>
          <p:cNvPr id="92" name="Image"/>
          <p:cNvSpPr>
            <a:spLocks noGrp="1"/>
          </p:cNvSpPr>
          <p:nvPr>
            <p:ph type="pic" idx="15"/>
          </p:nvPr>
        </p:nvSpPr>
        <p:spPr>
          <a:xfrm>
            <a:off x="-800100" y="469900"/>
            <a:ext cx="11049000" cy="8053993"/>
          </a:xfrm>
          <a:prstGeom prst="rect">
            <a:avLst/>
          </a:prstGeom>
        </p:spPr>
        <p:txBody>
          <a:bodyPr lIns="91439" tIns="45719" rIns="91439" bIns="45719">
            <a:noAutofit/>
          </a:bodyPr>
          <a:lstStyle/>
          <a:p>
            <a:endParaRPr/>
          </a:p>
        </p:txBody>
      </p:sp>
      <p:sp>
        <p:nvSpPr>
          <p:cNvPr id="93" name="Body Level One…"/>
          <p:cNvSpPr txBox="1">
            <a:spLocks noGrp="1"/>
          </p:cNvSpPr>
          <p:nvPr>
            <p:ph type="body" sz="quarter" idx="1"/>
          </p:nvPr>
        </p:nvSpPr>
        <p:spPr>
          <a:xfrm>
            <a:off x="520700" y="8661400"/>
            <a:ext cx="8369300" cy="9398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0">
              <a:spcBef>
                <a:spcPts val="0"/>
              </a:spcBef>
              <a:buSzTx/>
              <a:buFontTx/>
              <a:buNone/>
              <a:defRPr sz="2600">
                <a:latin typeface="Helvetica Neue"/>
                <a:ea typeface="Helvetica Neue"/>
                <a:cs typeface="Helvetica Neue"/>
                <a:sym typeface="Helvetica Neue"/>
              </a:defRPr>
            </a:lvl2pPr>
            <a:lvl3pPr marL="0" indent="0">
              <a:spcBef>
                <a:spcPts val="0"/>
              </a:spcBef>
              <a:buSzTx/>
              <a:buFontTx/>
              <a:buNone/>
              <a:defRPr sz="2600">
                <a:latin typeface="Helvetica Neue"/>
                <a:ea typeface="Helvetica Neue"/>
                <a:cs typeface="Helvetica Neue"/>
                <a:sym typeface="Helvetica Neue"/>
              </a:defRPr>
            </a:lvl3pPr>
            <a:lvl4pPr marL="0" indent="0">
              <a:spcBef>
                <a:spcPts val="0"/>
              </a:spcBef>
              <a:buSzTx/>
              <a:buFontTx/>
              <a:buNone/>
              <a:defRPr sz="2600">
                <a:latin typeface="Helvetica Neue"/>
                <a:ea typeface="Helvetica Neue"/>
                <a:cs typeface="Helvetica Neue"/>
                <a:sym typeface="Helvetica Neue"/>
              </a:defRPr>
            </a:lvl4pPr>
            <a:lvl5pPr marL="0" indent="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Johnny Appleseed"/>
          <p:cNvSpPr txBox="1">
            <a:spLocks noGrp="1"/>
          </p:cNvSpPr>
          <p:nvPr>
            <p:ph type="body" sz="quarter" idx="13"/>
          </p:nvPr>
        </p:nvSpPr>
        <p:spPr>
          <a:xfrm>
            <a:off x="1270000" y="6362700"/>
            <a:ext cx="10464800" cy="498422"/>
          </a:xfrm>
          <a:prstGeom prst="rect">
            <a:avLst/>
          </a:prstGeom>
        </p:spPr>
        <p:txBody>
          <a:bodyPr>
            <a:spAutoFit/>
          </a:bodyPr>
          <a:lstStyle>
            <a:lvl1pPr marL="0" indent="0" algn="ctr" defTabSz="457200">
              <a:spcBef>
                <a:spcPts val="0"/>
              </a:spcBef>
              <a:buSzTx/>
              <a:buFontTx/>
              <a:buNone/>
              <a:defRPr sz="2600">
                <a:solidFill>
                  <a:srgbClr val="000000"/>
                </a:solidFill>
                <a:latin typeface="Helvetica Neue Medium"/>
                <a:ea typeface="Helvetica Neue Medium"/>
                <a:cs typeface="Helvetica Neue Medium"/>
                <a:sym typeface="Helvetica Neue Medium"/>
              </a:defRPr>
            </a:lvl1pPr>
          </a:lstStyle>
          <a:p>
            <a:r>
              <a:t>–Johnny Appleseed</a:t>
            </a:r>
          </a:p>
        </p:txBody>
      </p:sp>
      <p:sp>
        <p:nvSpPr>
          <p:cNvPr id="102" name="“Type a quote here.”"/>
          <p:cNvSpPr txBox="1">
            <a:spLocks noGrp="1"/>
          </p:cNvSpPr>
          <p:nvPr>
            <p:ph type="body" sz="quarter" idx="14"/>
          </p:nvPr>
        </p:nvSpPr>
        <p:spPr>
          <a:xfrm>
            <a:off x="1270000" y="4292600"/>
            <a:ext cx="10464800" cy="711200"/>
          </a:xfrm>
          <a:prstGeom prst="rect">
            <a:avLst/>
          </a:prstGeom>
        </p:spPr>
        <p:txBody>
          <a:bodyPr anchor="ctr">
            <a:spAutoFit/>
          </a:bodyPr>
          <a:lstStyle>
            <a:lvl1pPr marL="0" indent="0" algn="ctr" defTabSz="457200">
              <a:spcBef>
                <a:spcPts val="2400"/>
              </a:spcBef>
              <a:buSzTx/>
              <a:buFontTx/>
              <a:buNone/>
              <a:defRPr sz="4000"/>
            </a:lvl1pPr>
          </a:lstStyle>
          <a:p>
            <a:r>
              <a:t>“Type a quote here.”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0" name="Image"/>
          <p:cNvSpPr>
            <a:spLocks noGrp="1"/>
          </p:cNvSpPr>
          <p:nvPr>
            <p:ph type="pic" idx="13"/>
          </p:nvPr>
        </p:nvSpPr>
        <p:spPr>
          <a:xfrm>
            <a:off x="-177800" y="0"/>
            <a:ext cx="13373100" cy="9753600"/>
          </a:xfrm>
          <a:prstGeom prst="rect">
            <a:avLst/>
          </a:prstGeom>
        </p:spPr>
        <p:txBody>
          <a:bodyPr lIns="91439" tIns="45719" rIns="91439" bIns="45719">
            <a:noAutofit/>
          </a:bodyPr>
          <a:lstStyle/>
          <a:p>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Line"/>
          <p:cNvSpPr/>
          <p:nvPr/>
        </p:nvSpPr>
        <p:spPr>
          <a:xfrm>
            <a:off x="571500" y="1968500"/>
            <a:ext cx="11868106"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 name="Title Text"/>
          <p:cNvSpPr txBox="1">
            <a:spLocks noGrp="1"/>
          </p:cNvSpPr>
          <p:nvPr>
            <p:ph type="title"/>
          </p:nvPr>
        </p:nvSpPr>
        <p:spPr>
          <a:xfrm>
            <a:off x="571500" y="330200"/>
            <a:ext cx="11861800" cy="1397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4" name="Body Level One…"/>
          <p:cNvSpPr txBox="1">
            <a:spLocks noGrp="1"/>
          </p:cNvSpPr>
          <p:nvPr>
            <p:ph type="body" idx="1"/>
          </p:nvPr>
        </p:nvSpPr>
        <p:spPr>
          <a:xfrm>
            <a:off x="571500" y="2222500"/>
            <a:ext cx="11861800" cy="666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2268199" y="9199778"/>
            <a:ext cx="312015" cy="299822"/>
          </a:xfrm>
          <a:prstGeom prst="rect">
            <a:avLst/>
          </a:prstGeom>
          <a:ln w="12700">
            <a:miter lim="400000"/>
          </a:ln>
        </p:spPr>
        <p:txBody>
          <a:bodyPr wrap="none" lIns="50800" tIns="50800" rIns="50800" bIns="50800" anchor="b">
            <a:spAutoFit/>
          </a:bodyPr>
          <a:lstStyle>
            <a:lvl1pPr algn="r">
              <a:defRPr sz="1400">
                <a:latin typeface="Helvetica Neue"/>
                <a:ea typeface="Helvetica Neue"/>
                <a:cs typeface="Helvetica Neue"/>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2" r:id="rId10"/>
  </p:sldLayoutIdLst>
  <p:transition spd="med"/>
  <p:txStyles>
    <p:titleStyle>
      <a:lvl1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1pPr>
      <a:lvl2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2pPr>
      <a:lvl3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3pPr>
      <a:lvl4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4pPr>
      <a:lvl5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5pPr>
      <a:lvl6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6pPr>
      <a:lvl7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7pPr>
      <a:lvl8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8pPr>
      <a:lvl9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9pPr>
    </p:titleStyle>
    <p:body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towle@rugbyfreesecondary.co.uk"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7. SEND &amp; Inclusion…"/>
          <p:cNvSpPr txBox="1">
            <a:spLocks noGrp="1"/>
          </p:cNvSpPr>
          <p:nvPr>
            <p:ph type="title"/>
          </p:nvPr>
        </p:nvSpPr>
        <p:spPr>
          <a:xfrm>
            <a:off x="524405" y="7758107"/>
            <a:ext cx="6676495" cy="1701801"/>
          </a:xfrm>
          <a:prstGeom prst="rect">
            <a:avLst/>
          </a:prstGeom>
        </p:spPr>
        <p:txBody>
          <a:bodyPr/>
          <a:lstStyle/>
          <a:p>
            <a:pPr>
              <a:defRPr sz="3600"/>
            </a:pPr>
            <a:r>
              <a:rPr>
                <a:latin typeface="Century Gothic"/>
              </a:rPr>
              <a:t>SEND &amp; Inclusion</a:t>
            </a:r>
            <a:r>
              <a:rPr lang="en-GB">
                <a:latin typeface="Century Gothic"/>
              </a:rPr>
              <a:t> at RFSS</a:t>
            </a:r>
            <a:endParaRPr lang="en-US">
              <a:latin typeface="Century Gothic"/>
            </a:endParaRPr>
          </a:p>
          <a:p>
            <a:pPr>
              <a:defRPr sz="2800">
                <a:solidFill>
                  <a:srgbClr val="531B93"/>
                </a:solidFill>
              </a:defRPr>
            </a:pPr>
            <a:r>
              <a:rPr lang="en-GB" sz="2600">
                <a:latin typeface="Century Gothic"/>
              </a:rPr>
              <a:t>State of the Nation: September 2024</a:t>
            </a:r>
            <a:endParaRPr sz="2600">
              <a:latin typeface="Century Gothic"/>
            </a:endParaRPr>
          </a:p>
        </p:txBody>
      </p:sp>
      <p:sp>
        <p:nvSpPr>
          <p:cNvPr id="490" name="ETO"/>
          <p:cNvSpPr txBox="1"/>
          <p:nvPr/>
        </p:nvSpPr>
        <p:spPr>
          <a:xfrm>
            <a:off x="524405" y="9140471"/>
            <a:ext cx="10265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i="1">
                <a:solidFill>
                  <a:srgbClr val="FF2600"/>
                </a:solidFill>
                <a:latin typeface="Helvetica Neue"/>
                <a:ea typeface="Helvetica Neue"/>
                <a:cs typeface="Helvetica Neue"/>
                <a:sym typeface="Helvetica Neue"/>
              </a:defRPr>
            </a:lvl1pPr>
          </a:lstStyle>
          <a:p>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7697954"/>
          </a:xfrm>
          <a:prstGeom prst="rect">
            <a:avLst/>
          </a:prstGeom>
        </p:spPr>
      </p:pic>
      <p:pic>
        <p:nvPicPr>
          <p:cNvPr id="5" name="Image" descr="Image">
            <a:extLst>
              <a:ext uri="{FF2B5EF4-FFF2-40B4-BE49-F238E27FC236}">
                <a16:creationId xmlns:a16="http://schemas.microsoft.com/office/drawing/2014/main" id="{D209AF33-35F8-D96B-7D43-FD210F84622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961363" y="8103918"/>
            <a:ext cx="3132093" cy="1005301"/>
          </a:xfrm>
          <a:prstGeom prst="rect">
            <a:avLst/>
          </a:prstGeom>
          <a:ln w="12700">
            <a:miter lim="400000"/>
          </a:ln>
        </p:spPr>
      </p:pic>
    </p:spTree>
    <p:extLst>
      <p:ext uri="{BB962C8B-B14F-4D97-AF65-F5344CB8AC3E}">
        <p14:creationId xmlns:p14="http://schemas.microsoft.com/office/powerpoint/2010/main" val="2067486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Summary Slide:"/>
          <p:cNvSpPr txBox="1">
            <a:spLocks noGrp="1"/>
          </p:cNvSpPr>
          <p:nvPr>
            <p:ph type="title"/>
          </p:nvPr>
        </p:nvSpPr>
        <p:spPr>
          <a:prstGeom prst="rect">
            <a:avLst/>
          </a:prstGeom>
        </p:spPr>
        <p:txBody>
          <a:bodyPr/>
          <a:lstStyle/>
          <a:p>
            <a:r>
              <a:rPr lang="en-GB"/>
              <a:t>The National Picture:</a:t>
            </a:r>
            <a:endParaRPr/>
          </a:p>
        </p:txBody>
      </p:sp>
      <p:sp>
        <p:nvSpPr>
          <p:cNvPr id="543" name="Kindness            Curiosity            Collaboration            Respect            Resilience           Endeavour"/>
          <p:cNvSpPr txBox="1"/>
          <p:nvPr/>
        </p:nvSpPr>
        <p:spPr>
          <a:xfrm>
            <a:off x="353973" y="9004828"/>
            <a:ext cx="10727929" cy="368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1900" i="1">
                <a:solidFill>
                  <a:srgbClr val="942193"/>
                </a:solidFill>
                <a:latin typeface="Gill Sans"/>
                <a:ea typeface="Gill Sans"/>
                <a:cs typeface="Gill Sans"/>
                <a:sym typeface="Gill Sans"/>
              </a:defRPr>
            </a:pPr>
            <a:r>
              <a:rPr>
                <a:solidFill>
                  <a:srgbClr val="9F3EFF"/>
                </a:solidFill>
              </a:rPr>
              <a:t>Kindness  </a:t>
            </a:r>
            <a:r>
              <a:t>          </a:t>
            </a:r>
            <a:r>
              <a:rPr>
                <a:solidFill>
                  <a:srgbClr val="009193"/>
                </a:solidFill>
              </a:rPr>
              <a:t>Curiosity</a:t>
            </a:r>
            <a:r>
              <a:rPr>
                <a:solidFill>
                  <a:srgbClr val="4CF9AF"/>
                </a:solidFill>
              </a:rPr>
              <a:t> </a:t>
            </a:r>
            <a:r>
              <a:t>           </a:t>
            </a:r>
            <a:r>
              <a:rPr>
                <a:solidFill>
                  <a:srgbClr val="797979"/>
                </a:solidFill>
              </a:rPr>
              <a:t>Collaboration </a:t>
            </a:r>
            <a:r>
              <a:t>           </a:t>
            </a:r>
            <a:r>
              <a:rPr>
                <a:solidFill>
                  <a:srgbClr val="9F3EFF"/>
                </a:solidFill>
              </a:rPr>
              <a:t>Respect</a:t>
            </a:r>
            <a:r>
              <a:t>         </a:t>
            </a:r>
            <a:r>
              <a:rPr>
                <a:solidFill>
                  <a:srgbClr val="4CF9AF"/>
                </a:solidFill>
              </a:rPr>
              <a:t>   </a:t>
            </a:r>
            <a:r>
              <a:rPr>
                <a:solidFill>
                  <a:srgbClr val="009193"/>
                </a:solidFill>
              </a:rPr>
              <a:t>Resilience</a:t>
            </a:r>
            <a:r>
              <a:rPr>
                <a:solidFill>
                  <a:srgbClr val="4CF9AF"/>
                </a:solidFill>
              </a:rPr>
              <a:t>  </a:t>
            </a:r>
            <a:r>
              <a:t>        </a:t>
            </a:r>
            <a:r>
              <a:rPr>
                <a:solidFill>
                  <a:srgbClr val="797979"/>
                </a:solidFill>
              </a:rPr>
              <a:t> Endeavour</a:t>
            </a:r>
          </a:p>
        </p:txBody>
      </p:sp>
      <p:sp>
        <p:nvSpPr>
          <p:cNvPr id="544" name="Rectangle"/>
          <p:cNvSpPr/>
          <p:nvPr/>
        </p:nvSpPr>
        <p:spPr>
          <a:xfrm>
            <a:off x="11756098" y="2222500"/>
            <a:ext cx="653721" cy="7069402"/>
          </a:xfrm>
          <a:prstGeom prst="rect">
            <a:avLst/>
          </a:prstGeom>
          <a:solidFill>
            <a:srgbClr val="7030A0"/>
          </a:solidFill>
          <a:ln w="12700">
            <a:miter lim="400000"/>
          </a:ln>
        </p:spPr>
        <p:txBody>
          <a:bodyPr lIns="50800" tIns="50800" rIns="50800" bIns="50800" anchor="ctr"/>
          <a:lstStyle/>
          <a:p>
            <a:pPr>
              <a:defRPr>
                <a:solidFill>
                  <a:srgbClr val="FF2600"/>
                </a:solidFill>
              </a:defRPr>
            </a:pPr>
            <a:endParaRPr/>
          </a:p>
        </p:txBody>
      </p:sp>
      <p:sp>
        <p:nvSpPr>
          <p:cNvPr id="545" name="Body"/>
          <p:cNvSpPr txBox="1">
            <a:spLocks noGrp="1"/>
          </p:cNvSpPr>
          <p:nvPr>
            <p:ph type="body" idx="4294967295"/>
          </p:nvPr>
        </p:nvSpPr>
        <p:spPr>
          <a:xfrm>
            <a:off x="571500" y="2222500"/>
            <a:ext cx="10883966" cy="6534808"/>
          </a:xfrm>
          <a:prstGeom prst="rect">
            <a:avLst/>
          </a:prstGeom>
        </p:spPr>
        <p:txBody>
          <a:bodyPr lIns="50800" tIns="50800" rIns="50800" bIns="50800" anchor="t">
            <a:noAutofit/>
          </a:bodyPr>
          <a:lstStyle/>
          <a:p>
            <a:pPr marL="0" indent="0">
              <a:spcBef>
                <a:spcPts val="300"/>
              </a:spcBef>
              <a:spcAft>
                <a:spcPts val="600"/>
              </a:spcAft>
            </a:pPr>
            <a:r>
              <a:rPr lang="en-US" sz="2800">
                <a:solidFill>
                  <a:schemeClr val="tx1"/>
                </a:solidFill>
                <a:latin typeface="Century Gothic"/>
              </a:rPr>
              <a:t>Over 1.5 million pupils in England are identified as having SEND (an increase of 87,000).</a:t>
            </a:r>
            <a:endParaRPr lang="en-US" sz="2800">
              <a:solidFill>
                <a:schemeClr val="tx1"/>
              </a:solidFill>
            </a:endParaRPr>
          </a:p>
          <a:p>
            <a:pPr marL="0" indent="0">
              <a:spcBef>
                <a:spcPts val="300"/>
              </a:spcBef>
              <a:spcAft>
                <a:spcPts val="600"/>
              </a:spcAft>
            </a:pPr>
            <a:r>
              <a:rPr lang="en-US" sz="2800">
                <a:solidFill>
                  <a:schemeClr val="tx1"/>
                </a:solidFill>
                <a:latin typeface="Century Gothic"/>
              </a:rPr>
              <a:t>Overall SEND percentage is up from 16.6% to 17.3%.</a:t>
            </a:r>
            <a:endParaRPr lang="en-US" sz="2800">
              <a:solidFill>
                <a:schemeClr val="tx1"/>
              </a:solidFill>
            </a:endParaRPr>
          </a:p>
          <a:p>
            <a:pPr marL="0" indent="0">
              <a:spcBef>
                <a:spcPts val="300"/>
              </a:spcBef>
              <a:spcAft>
                <a:spcPts val="600"/>
              </a:spcAft>
            </a:pPr>
            <a:r>
              <a:rPr lang="en-US" sz="2800">
                <a:solidFill>
                  <a:schemeClr val="tx1"/>
                </a:solidFill>
                <a:latin typeface="Century Gothic"/>
              </a:rPr>
              <a:t>EHCPs up from 4% to 4.3%. </a:t>
            </a:r>
          </a:p>
          <a:p>
            <a:pPr marL="0" indent="0">
              <a:spcBef>
                <a:spcPts val="300"/>
              </a:spcBef>
              <a:spcAft>
                <a:spcPts val="600"/>
              </a:spcAft>
            </a:pPr>
            <a:r>
              <a:rPr lang="en-US" sz="2800">
                <a:solidFill>
                  <a:schemeClr val="tx1"/>
                </a:solidFill>
                <a:latin typeface="Century Gothic"/>
              </a:rPr>
              <a:t>SEND Support up from 12.6% to 13%.</a:t>
            </a:r>
          </a:p>
          <a:p>
            <a:pPr marL="0" indent="0">
              <a:spcBef>
                <a:spcPts val="300"/>
              </a:spcBef>
              <a:spcAft>
                <a:spcPts val="600"/>
              </a:spcAft>
            </a:pPr>
            <a:r>
              <a:rPr lang="en-US" sz="2800">
                <a:solidFill>
                  <a:schemeClr val="tx1"/>
                </a:solidFill>
                <a:latin typeface="Century Gothic"/>
              </a:rPr>
              <a:t>Autism continues to be the primary need for the majority of children with an EHCP. </a:t>
            </a:r>
          </a:p>
          <a:p>
            <a:pPr marL="0" indent="0">
              <a:spcBef>
                <a:spcPts val="300"/>
              </a:spcBef>
              <a:spcAft>
                <a:spcPts val="600"/>
              </a:spcAft>
            </a:pPr>
            <a:r>
              <a:rPr lang="en-US" sz="2800">
                <a:solidFill>
                  <a:schemeClr val="tx1"/>
                </a:solidFill>
                <a:latin typeface="Century Gothic"/>
              </a:rPr>
              <a:t>Speech, Language and Communication Needs remains the most common type of need for SEND support.  This is followed by Social, Emotional and Mental Health needs.  </a:t>
            </a:r>
          </a:p>
          <a:p>
            <a:pPr marL="0" indent="0">
              <a:spcBef>
                <a:spcPts val="300"/>
              </a:spcBef>
              <a:spcAft>
                <a:spcPts val="600"/>
              </a:spcAft>
            </a:pPr>
            <a:r>
              <a:rPr lang="en-US" sz="2800">
                <a:solidFill>
                  <a:schemeClr val="tx1"/>
                </a:solidFill>
                <a:latin typeface="Century Gothic"/>
              </a:rPr>
              <a:t>The data suggests that SEND is most prevalent at age 10, and continues to be more prevalent in boys than girls (although this gap is decreasing).</a:t>
            </a:r>
          </a:p>
          <a:p>
            <a:pPr marL="0" indent="0">
              <a:spcBef>
                <a:spcPts val="300"/>
              </a:spcBef>
              <a:spcAft>
                <a:spcPts val="600"/>
              </a:spcAft>
            </a:pPr>
            <a:endParaRPr lang="en-US" sz="2800">
              <a:solidFill>
                <a:schemeClr val="tx1"/>
              </a:solidFill>
              <a:latin typeface="Century Gothic"/>
            </a:endParaRPr>
          </a:p>
          <a:p>
            <a:pPr marL="0" indent="0">
              <a:spcBef>
                <a:spcPts val="300"/>
              </a:spcBef>
              <a:spcAft>
                <a:spcPts val="600"/>
              </a:spcAft>
              <a:defRPr sz="3100">
                <a:solidFill>
                  <a:srgbClr val="000000"/>
                </a:solidFill>
                <a:latin typeface="Helvetica Neue"/>
                <a:ea typeface="Helvetica Neue"/>
                <a:cs typeface="Helvetica Neue"/>
                <a:sym typeface="Helvetica Neue"/>
              </a:defRPr>
            </a:pPr>
            <a:endParaRPr lang="en-US" sz="2400">
              <a:solidFill>
                <a:schemeClr val="tx1"/>
              </a:solidFill>
              <a:latin typeface="Century Gothic"/>
            </a:endParaRPr>
          </a:p>
        </p:txBody>
      </p:sp>
      <p:pic>
        <p:nvPicPr>
          <p:cNvPr id="3" name="Image" descr="Image">
            <a:extLst>
              <a:ext uri="{FF2B5EF4-FFF2-40B4-BE49-F238E27FC236}">
                <a16:creationId xmlns:a16="http://schemas.microsoft.com/office/drawing/2014/main" id="{488AE8E6-F526-812E-8416-07FDC2B67C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937470" y="586433"/>
            <a:ext cx="3132093" cy="1005301"/>
          </a:xfrm>
          <a:prstGeom prst="rect">
            <a:avLst/>
          </a:prstGeom>
          <a:ln w="12700">
            <a:miter lim="400000"/>
          </a:ln>
        </p:spPr>
      </p:pic>
    </p:spTree>
    <p:extLst>
      <p:ext uri="{BB962C8B-B14F-4D97-AF65-F5344CB8AC3E}">
        <p14:creationId xmlns:p14="http://schemas.microsoft.com/office/powerpoint/2010/main" val="124647568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Screen Shot 2024-06-10 at 14.20.19.png" descr="Screen Shot 2024-06-10 at 14.20.19.png"/>
          <p:cNvPicPr>
            <a:picLocks noGrp="1" noChangeAspect="1"/>
          </p:cNvPicPr>
          <p:nvPr>
            <p:ph type="pic" idx="13"/>
          </p:nvPr>
        </p:nvPicPr>
        <p:blipFill>
          <a:blip r:embed="rId2"/>
          <a:srcRect b="1873"/>
          <a:stretch>
            <a:fillRect/>
          </a:stretch>
        </p:blipFill>
        <p:spPr>
          <a:xfrm>
            <a:off x="6502400" y="0"/>
            <a:ext cx="6502400" cy="9753600"/>
          </a:xfrm>
          <a:prstGeom prst="rect">
            <a:avLst/>
          </a:prstGeom>
        </p:spPr>
      </p:pic>
      <p:sp>
        <p:nvSpPr>
          <p:cNvPr id="200" name="More Localised Facts:"/>
          <p:cNvSpPr txBox="1">
            <a:spLocks noGrp="1"/>
          </p:cNvSpPr>
          <p:nvPr>
            <p:ph type="title"/>
          </p:nvPr>
        </p:nvSpPr>
        <p:spPr>
          <a:prstGeom prst="rect">
            <a:avLst/>
          </a:prstGeom>
        </p:spPr>
        <p:txBody>
          <a:bodyPr/>
          <a:lstStyle/>
          <a:p>
            <a:r>
              <a:rPr lang="en-GB">
                <a:latin typeface="Century Gothic"/>
              </a:rPr>
              <a:t>Key Facts:</a:t>
            </a:r>
            <a:endParaRPr lang="en-US">
              <a:latin typeface="Century Gothic"/>
            </a:endParaRPr>
          </a:p>
        </p:txBody>
      </p:sp>
      <p:pic>
        <p:nvPicPr>
          <p:cNvPr id="201" name="Image" descr="Image"/>
          <p:cNvPicPr>
            <a:picLocks noChangeAspect="1"/>
          </p:cNvPicPr>
          <p:nvPr/>
        </p:nvPicPr>
        <p:blipFill>
          <a:blip r:embed="rId3"/>
          <a:stretch>
            <a:fillRect/>
          </a:stretch>
        </p:blipFill>
        <p:spPr>
          <a:xfrm>
            <a:off x="11430013" y="8109791"/>
            <a:ext cx="1416485" cy="1416485"/>
          </a:xfrm>
          <a:prstGeom prst="rect">
            <a:avLst/>
          </a:prstGeom>
          <a:ln w="12700">
            <a:miter lim="400000"/>
          </a:ln>
        </p:spPr>
      </p:pic>
      <p:sp>
        <p:nvSpPr>
          <p:cNvPr id="202" name="Higher than national average numbers of SEND students (Year 7 and Year 8 have more SEND needs than the rest of the school combined, and Year 7 will be 4x the National Average).…"/>
          <p:cNvSpPr txBox="1">
            <a:spLocks noGrp="1"/>
          </p:cNvSpPr>
          <p:nvPr>
            <p:ph type="body" sz="half" idx="1"/>
          </p:nvPr>
        </p:nvSpPr>
        <p:spPr>
          <a:xfrm>
            <a:off x="263396" y="2245783"/>
            <a:ext cx="6033231" cy="6986985"/>
          </a:xfrm>
          <a:prstGeom prst="rect">
            <a:avLst/>
          </a:prstGeom>
        </p:spPr>
        <p:txBody>
          <a:bodyPr lIns="50800" tIns="50800" rIns="50800" bIns="50800" anchor="t">
            <a:noAutofit/>
          </a:bodyPr>
          <a:lstStyle/>
          <a:p>
            <a:pPr marL="283845" indent="-283845" defTabSz="502412">
              <a:spcBef>
                <a:spcPts val="2500"/>
              </a:spcBef>
              <a:defRPr sz="2236">
                <a:solidFill>
                  <a:srgbClr val="000000"/>
                </a:solidFill>
              </a:defRPr>
            </a:pPr>
            <a:r>
              <a:rPr lang="en-GB" sz="2400">
                <a:latin typeface="Century Gothic"/>
              </a:rPr>
              <a:t>The proportion of students with SEND at RFSS is much higher than the national average. </a:t>
            </a:r>
          </a:p>
          <a:p>
            <a:pPr marL="283845" indent="-283845" defTabSz="502412">
              <a:spcBef>
                <a:spcPts val="2500"/>
              </a:spcBef>
              <a:defRPr sz="2236">
                <a:solidFill>
                  <a:srgbClr val="000000"/>
                </a:solidFill>
              </a:defRPr>
            </a:pPr>
            <a:r>
              <a:rPr sz="2400">
                <a:latin typeface="Century Gothic"/>
              </a:rPr>
              <a:t>Year 7 and Year 8 have more SEND needs than the rest of the school combined, and Year 7 will be 4x the National Average</a:t>
            </a:r>
            <a:r>
              <a:rPr lang="en-US" sz="2400">
                <a:latin typeface="Century Gothic"/>
              </a:rPr>
              <a:t> – 15% EHCP.</a:t>
            </a:r>
          </a:p>
          <a:p>
            <a:pPr marL="283845" indent="-283845" defTabSz="502412">
              <a:spcBef>
                <a:spcPts val="2500"/>
              </a:spcBef>
              <a:defRPr sz="2236">
                <a:solidFill>
                  <a:srgbClr val="000000"/>
                </a:solidFill>
              </a:defRPr>
            </a:pPr>
            <a:r>
              <a:rPr lang="en-US" sz="2400">
                <a:latin typeface="Century Gothic"/>
              </a:rPr>
              <a:t>We are the most popular Comprehensive school choice in Rugby.</a:t>
            </a:r>
          </a:p>
          <a:p>
            <a:pPr marL="283845" indent="-283845" defTabSz="502412">
              <a:spcBef>
                <a:spcPts val="2500"/>
              </a:spcBef>
              <a:defRPr sz="2236">
                <a:solidFill>
                  <a:srgbClr val="000000"/>
                </a:solidFill>
              </a:defRPr>
            </a:pPr>
            <a:r>
              <a:rPr sz="2400">
                <a:latin typeface="Century Gothic"/>
              </a:rPr>
              <a:t>We are the most popular choice for SEND parents and carers in all of Warwickshire</a:t>
            </a:r>
            <a:r>
              <a:rPr lang="en-US" sz="2400">
                <a:latin typeface="Century Gothic"/>
              </a:rPr>
              <a:t>.  </a:t>
            </a:r>
            <a:endParaRPr sz="2400">
              <a:latin typeface="Century Gothic"/>
            </a:endParaRPr>
          </a:p>
          <a:p>
            <a:pPr marL="283845" indent="-283845" defTabSz="502412">
              <a:spcBef>
                <a:spcPts val="2500"/>
              </a:spcBef>
              <a:defRPr sz="2236">
                <a:solidFill>
                  <a:srgbClr val="000000"/>
                </a:solidFill>
              </a:defRPr>
            </a:pPr>
            <a:r>
              <a:rPr lang="en-GB" sz="2400">
                <a:latin typeface="Century Gothic"/>
              </a:rPr>
              <a:t>We have the l</a:t>
            </a:r>
            <a:r>
              <a:rPr sz="2400">
                <a:latin typeface="Century Gothic"/>
              </a:rPr>
              <a:t>owest numbers of suspensions and PEX in the Rugby region.</a:t>
            </a:r>
            <a:r>
              <a:rPr lang="en-US" sz="2400">
                <a:latin typeface="Century Gothic"/>
              </a:rPr>
              <a:t> </a:t>
            </a:r>
            <a:endParaRPr sz="2400">
              <a:latin typeface="Century Gothic"/>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 name="Screen Shot 2022-01-30 at 20.53.35.png" descr="Screen Shot 2022-01-30 at 20.53.35.png"/>
          <p:cNvPicPr>
            <a:picLocks noGrp="1" noChangeAspect="1"/>
          </p:cNvPicPr>
          <p:nvPr>
            <p:ph type="pic" idx="13"/>
          </p:nvPr>
        </p:nvPicPr>
        <p:blipFill>
          <a:blip r:embed="rId2"/>
          <a:srcRect l="8833" r="8833"/>
          <a:stretch>
            <a:fillRect/>
          </a:stretch>
        </p:blipFill>
        <p:spPr>
          <a:xfrm>
            <a:off x="6502400" y="0"/>
            <a:ext cx="6502400" cy="9753600"/>
          </a:xfrm>
          <a:prstGeom prst="rect">
            <a:avLst/>
          </a:prstGeom>
        </p:spPr>
      </p:pic>
      <p:sp>
        <p:nvSpPr>
          <p:cNvPr id="507" name="Our Vision:"/>
          <p:cNvSpPr txBox="1">
            <a:spLocks noGrp="1"/>
          </p:cNvSpPr>
          <p:nvPr>
            <p:ph type="title"/>
          </p:nvPr>
        </p:nvSpPr>
        <p:spPr>
          <a:prstGeom prst="rect">
            <a:avLst/>
          </a:prstGeom>
        </p:spPr>
        <p:txBody>
          <a:bodyPr/>
          <a:lstStyle/>
          <a:p>
            <a:r>
              <a:rPr>
                <a:latin typeface="Century Gothic"/>
              </a:rPr>
              <a:t>Our Vision:</a:t>
            </a:r>
            <a:endParaRPr lang="en-US">
              <a:latin typeface="Century Gothic"/>
            </a:endParaRPr>
          </a:p>
        </p:txBody>
      </p:sp>
      <p:sp>
        <p:nvSpPr>
          <p:cNvPr id="508" name="‘We intend to provide a broad, inclusive and ambitious curriculum that empowers our students to make both academic and personal progress.  As a school with a diverse demographic, our aim is to ensure that all students achieve an excellent standard of education that not only prepares them for GCSE and A Level examinations, but ensures they are ‘set for life’ beyond the gates of Rugby Free Secondary School.’…"/>
          <p:cNvSpPr txBox="1">
            <a:spLocks noGrp="1"/>
          </p:cNvSpPr>
          <p:nvPr>
            <p:ph type="body" sz="half" idx="1"/>
          </p:nvPr>
        </p:nvSpPr>
        <p:spPr>
          <a:xfrm>
            <a:off x="568196" y="2093383"/>
            <a:ext cx="5264031" cy="6986985"/>
          </a:xfrm>
          <a:prstGeom prst="rect">
            <a:avLst/>
          </a:prstGeom>
        </p:spPr>
        <p:txBody>
          <a:bodyPr lIns="50800" tIns="50800" rIns="50800" bIns="50800" anchor="t">
            <a:noAutofit/>
          </a:bodyPr>
          <a:lstStyle/>
          <a:p>
            <a:pPr marL="248285" indent="-248285" defTabSz="388620">
              <a:spcBef>
                <a:spcPts val="600"/>
              </a:spcBef>
              <a:defRPr sz="1955" i="1">
                <a:solidFill>
                  <a:srgbClr val="000000"/>
                </a:solidFill>
                <a:uFill>
                  <a:solidFill>
                    <a:srgbClr val="000000"/>
                  </a:solidFill>
                </a:uFill>
                <a:latin typeface="Gill Sans"/>
                <a:ea typeface="Gill Sans"/>
                <a:cs typeface="Gill Sans"/>
                <a:sym typeface="Gill Sans"/>
              </a:defRPr>
            </a:pPr>
            <a:r>
              <a:rPr sz="1950">
                <a:latin typeface="Century Gothic"/>
              </a:rPr>
              <a:t>‘We intend to provide a broad, inclusive and ambitious curriculum that empowers our students to make both academic and personal progress.  As a school with a diverse demographic, our aim is to ensure that all students achieve an excellent standard of education that not only prepares them for GCSE and A Level examinations, but ensures they are ‘set for life’ beyond the gates of Rugby Free Secondary School.’</a:t>
            </a:r>
            <a:endParaRPr lang="en-US" sz="1950">
              <a:latin typeface="Century Gothic"/>
            </a:endParaRPr>
          </a:p>
          <a:p>
            <a:pPr marL="280670" indent="-280670" defTabSz="496570">
              <a:spcBef>
                <a:spcPts val="2500"/>
              </a:spcBef>
              <a:defRPr sz="2125">
                <a:solidFill>
                  <a:srgbClr val="009193"/>
                </a:solidFill>
              </a:defRPr>
            </a:pPr>
            <a:r>
              <a:rPr sz="2100">
                <a:latin typeface="Century Gothic"/>
              </a:rPr>
              <a:t>Academic progress seen in books through depth of work. </a:t>
            </a:r>
          </a:p>
          <a:p>
            <a:pPr marL="280670" indent="-280670" defTabSz="496570">
              <a:spcBef>
                <a:spcPts val="2500"/>
              </a:spcBef>
              <a:defRPr sz="2125">
                <a:solidFill>
                  <a:srgbClr val="009193"/>
                </a:solidFill>
              </a:defRPr>
            </a:pPr>
            <a:r>
              <a:rPr sz="2100">
                <a:latin typeface="Century Gothic"/>
              </a:rPr>
              <a:t>Celebrate achievements of SEND students more frequently. </a:t>
            </a:r>
          </a:p>
          <a:p>
            <a:pPr marL="280670" indent="-280670" defTabSz="496570">
              <a:spcBef>
                <a:spcPts val="2500"/>
              </a:spcBef>
              <a:defRPr sz="2125">
                <a:solidFill>
                  <a:srgbClr val="009193"/>
                </a:solidFill>
              </a:defRPr>
            </a:pPr>
            <a:r>
              <a:rPr sz="2100">
                <a:latin typeface="Century Gothic"/>
              </a:rPr>
              <a:t>Ensure SEND students receive more - Careers, Unit Award Scheme. </a:t>
            </a:r>
          </a:p>
          <a:p>
            <a:pPr marL="280670" indent="-280670" defTabSz="496570">
              <a:spcBef>
                <a:spcPts val="2500"/>
              </a:spcBef>
              <a:defRPr sz="2125">
                <a:solidFill>
                  <a:srgbClr val="009193"/>
                </a:solidFill>
              </a:defRPr>
            </a:pPr>
            <a:r>
              <a:rPr sz="2100">
                <a:latin typeface="Century Gothic"/>
              </a:rPr>
              <a:t>Continue to be the inclusive school that makes us so special - reasonable adjustments and relationships. </a:t>
            </a:r>
          </a:p>
        </p:txBody>
      </p:sp>
      <p:pic>
        <p:nvPicPr>
          <p:cNvPr id="509" name="Image" descr="Image"/>
          <p:cNvPicPr>
            <a:picLocks noChangeAspect="1"/>
          </p:cNvPicPr>
          <p:nvPr/>
        </p:nvPicPr>
        <p:blipFill>
          <a:blip r:embed="rId3"/>
          <a:stretch>
            <a:fillRect/>
          </a:stretch>
        </p:blipFill>
        <p:spPr>
          <a:xfrm>
            <a:off x="11389259" y="305346"/>
            <a:ext cx="1416485" cy="1416485"/>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 name="Screen Shot 2022-01-30 at 20.42.47.png" descr="Screen Shot 2022-01-30 at 20.42.47.png"/>
          <p:cNvPicPr>
            <a:picLocks noGrp="1" noChangeAspect="1"/>
          </p:cNvPicPr>
          <p:nvPr>
            <p:ph type="pic" idx="13"/>
          </p:nvPr>
        </p:nvPicPr>
        <p:blipFill>
          <a:blip r:embed="rId2"/>
          <a:srcRect l="4448" r="9014"/>
          <a:stretch>
            <a:fillRect/>
          </a:stretch>
        </p:blipFill>
        <p:spPr>
          <a:xfrm>
            <a:off x="6502400" y="0"/>
            <a:ext cx="6502401" cy="9753600"/>
          </a:xfrm>
          <a:prstGeom prst="rect">
            <a:avLst/>
          </a:prstGeom>
        </p:spPr>
      </p:pic>
      <p:sp>
        <p:nvSpPr>
          <p:cNvPr id="517" name="Issue 2: Wave 2 Interventions"/>
          <p:cNvSpPr txBox="1">
            <a:spLocks noGrp="1"/>
          </p:cNvSpPr>
          <p:nvPr>
            <p:ph type="title"/>
          </p:nvPr>
        </p:nvSpPr>
        <p:spPr>
          <a:prstGeom prst="rect">
            <a:avLst/>
          </a:prstGeom>
        </p:spPr>
        <p:txBody>
          <a:bodyPr/>
          <a:lstStyle/>
          <a:p>
            <a:r>
              <a:rPr lang="en-US">
                <a:latin typeface="Century Gothic"/>
              </a:rPr>
              <a:t>A Return to Research:</a:t>
            </a:r>
          </a:p>
        </p:txBody>
      </p:sp>
      <p:sp>
        <p:nvSpPr>
          <p:cNvPr id="518" name="Body"/>
          <p:cNvSpPr txBox="1">
            <a:spLocks noGrp="1"/>
          </p:cNvSpPr>
          <p:nvPr>
            <p:ph type="body" sz="half" idx="1"/>
          </p:nvPr>
        </p:nvSpPr>
        <p:spPr>
          <a:xfrm>
            <a:off x="505754" y="2352873"/>
            <a:ext cx="5204885" cy="6936913"/>
          </a:xfrm>
          <a:prstGeom prst="rect">
            <a:avLst/>
          </a:prstGeom>
        </p:spPr>
        <p:txBody>
          <a:bodyPr lIns="50800" tIns="50800" rIns="50800" bIns="50800" anchor="t">
            <a:normAutofit fontScale="92500" lnSpcReduction="20000"/>
          </a:bodyPr>
          <a:lstStyle/>
          <a:p>
            <a:pPr marL="0" indent="0">
              <a:buNone/>
              <a:defRPr sz="2500">
                <a:solidFill>
                  <a:srgbClr val="000000"/>
                </a:solidFill>
              </a:defRPr>
            </a:pPr>
            <a:r>
              <a:rPr lang="en-US" b="1">
                <a:latin typeface="Century Gothic"/>
              </a:rPr>
              <a:t>In short, the EEF recommends five key pillars for effective SEND provision in mainstream schools:</a:t>
            </a:r>
            <a:endParaRPr lang="en-US"/>
          </a:p>
          <a:p>
            <a:pPr>
              <a:defRPr sz="2500">
                <a:solidFill>
                  <a:srgbClr val="000000"/>
                </a:solidFill>
              </a:defRPr>
            </a:pPr>
            <a:r>
              <a:rPr lang="en-US">
                <a:latin typeface="Century Gothic"/>
              </a:rPr>
              <a:t>Create a positive and supportive environment for all pupils, without exception</a:t>
            </a:r>
          </a:p>
          <a:p>
            <a:pPr>
              <a:defRPr sz="2500">
                <a:solidFill>
                  <a:srgbClr val="000000"/>
                </a:solidFill>
              </a:defRPr>
            </a:pPr>
            <a:r>
              <a:rPr lang="en-US">
                <a:latin typeface="Century Gothic"/>
              </a:rPr>
              <a:t>Build an ongoing, holistic understanding of your pupils and their needs</a:t>
            </a:r>
          </a:p>
          <a:p>
            <a:pPr>
              <a:defRPr sz="2500">
                <a:solidFill>
                  <a:srgbClr val="000000"/>
                </a:solidFill>
              </a:defRPr>
            </a:pPr>
            <a:r>
              <a:rPr lang="en-US">
                <a:latin typeface="Century Gothic"/>
              </a:rPr>
              <a:t>Ensure all pupils have access to high quality teaching</a:t>
            </a:r>
          </a:p>
          <a:p>
            <a:pPr>
              <a:defRPr sz="2500">
                <a:solidFill>
                  <a:srgbClr val="000000"/>
                </a:solidFill>
              </a:defRPr>
            </a:pPr>
            <a:r>
              <a:rPr lang="en-US">
                <a:latin typeface="Century Gothic"/>
              </a:rPr>
              <a:t>Complement high quality teaching with carefully selected small-group and one-to-one interventions </a:t>
            </a:r>
          </a:p>
          <a:p>
            <a:pPr>
              <a:defRPr sz="2500">
                <a:solidFill>
                  <a:srgbClr val="000000"/>
                </a:solidFill>
              </a:defRPr>
            </a:pPr>
            <a:r>
              <a:rPr lang="en-US">
                <a:latin typeface="Century Gothic"/>
              </a:rPr>
              <a:t>Work effectively with teaching assistants</a:t>
            </a:r>
          </a:p>
          <a:p>
            <a:pPr>
              <a:defRPr sz="2500">
                <a:solidFill>
                  <a:srgbClr val="000000"/>
                </a:solidFill>
              </a:defRPr>
            </a:pPr>
            <a:endParaRPr>
              <a:latin typeface="Century Gothic"/>
            </a:endParaRPr>
          </a:p>
        </p:txBody>
      </p:sp>
      <p:pic>
        <p:nvPicPr>
          <p:cNvPr id="519" name="Image" descr="Image"/>
          <p:cNvPicPr>
            <a:picLocks noChangeAspect="1"/>
          </p:cNvPicPr>
          <p:nvPr/>
        </p:nvPicPr>
        <p:blipFill>
          <a:blip r:embed="rId3"/>
          <a:stretch>
            <a:fillRect/>
          </a:stretch>
        </p:blipFill>
        <p:spPr>
          <a:xfrm>
            <a:off x="11328127" y="305346"/>
            <a:ext cx="1416485" cy="1416485"/>
          </a:xfrm>
          <a:prstGeom prst="rect">
            <a:avLst/>
          </a:prstGeom>
          <a:ln w="12700">
            <a:miter lim="400000"/>
          </a:ln>
        </p:spPr>
      </p:pic>
    </p:spTree>
    <p:extLst>
      <p:ext uri="{BB962C8B-B14F-4D97-AF65-F5344CB8AC3E}">
        <p14:creationId xmlns:p14="http://schemas.microsoft.com/office/powerpoint/2010/main" val="335106516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Issue 1: Communication"/>
          <p:cNvSpPr txBox="1">
            <a:spLocks noGrp="1"/>
          </p:cNvSpPr>
          <p:nvPr>
            <p:ph type="title"/>
          </p:nvPr>
        </p:nvSpPr>
        <p:spPr>
          <a:prstGeom prst="rect">
            <a:avLst/>
          </a:prstGeom>
        </p:spPr>
        <p:txBody>
          <a:bodyPr/>
          <a:lstStyle/>
          <a:p>
            <a:r>
              <a:rPr lang="en-GB">
                <a:latin typeface="Century Gothic"/>
              </a:rPr>
              <a:t>Area </a:t>
            </a:r>
            <a:r>
              <a:rPr>
                <a:latin typeface="Century Gothic"/>
              </a:rPr>
              <a:t>1: Communication</a:t>
            </a:r>
            <a:endParaRPr lang="en-US">
              <a:latin typeface="Century Gothic"/>
            </a:endParaRPr>
          </a:p>
        </p:txBody>
      </p:sp>
      <p:pic>
        <p:nvPicPr>
          <p:cNvPr id="512" name="Screen Shot 2024-06-10 at 14.29.06.png" descr="Screen Shot 2024-06-10 at 14.29.06.png"/>
          <p:cNvPicPr>
            <a:picLocks noChangeAspect="1"/>
          </p:cNvPicPr>
          <p:nvPr/>
        </p:nvPicPr>
        <p:blipFill>
          <a:blip r:embed="rId2"/>
          <a:srcRect l="2162"/>
          <a:stretch>
            <a:fillRect/>
          </a:stretch>
        </p:blipFill>
        <p:spPr>
          <a:xfrm>
            <a:off x="6502400" y="0"/>
            <a:ext cx="6502400" cy="9753600"/>
          </a:xfrm>
          <a:prstGeom prst="rect">
            <a:avLst/>
          </a:prstGeom>
          <a:ln w="12700">
            <a:miter lim="400000"/>
          </a:ln>
        </p:spPr>
      </p:pic>
      <p:pic>
        <p:nvPicPr>
          <p:cNvPr id="513" name="Image" descr="Image"/>
          <p:cNvPicPr>
            <a:picLocks noChangeAspect="1"/>
          </p:cNvPicPr>
          <p:nvPr/>
        </p:nvPicPr>
        <p:blipFill>
          <a:blip r:embed="rId3"/>
          <a:stretch>
            <a:fillRect/>
          </a:stretch>
        </p:blipFill>
        <p:spPr>
          <a:xfrm>
            <a:off x="11438480" y="201924"/>
            <a:ext cx="1416485" cy="1416485"/>
          </a:xfrm>
          <a:prstGeom prst="rect">
            <a:avLst/>
          </a:prstGeom>
          <a:ln w="12700">
            <a:miter lim="400000"/>
          </a:ln>
        </p:spPr>
      </p:pic>
      <p:sp>
        <p:nvSpPr>
          <p:cNvPr id="514" name="Body"/>
          <p:cNvSpPr txBox="1">
            <a:spLocks noGrp="1"/>
          </p:cNvSpPr>
          <p:nvPr>
            <p:ph type="body" sz="half" idx="1"/>
          </p:nvPr>
        </p:nvSpPr>
        <p:spPr>
          <a:xfrm>
            <a:off x="568196" y="2345398"/>
            <a:ext cx="5080001" cy="6986986"/>
          </a:xfrm>
          <a:prstGeom prst="rect">
            <a:avLst/>
          </a:prstGeom>
        </p:spPr>
        <p:txBody>
          <a:bodyPr lIns="50800" tIns="50800" rIns="50800" bIns="50800" anchor="t">
            <a:normAutofit fontScale="92500" lnSpcReduction="10000"/>
          </a:bodyPr>
          <a:lstStyle/>
          <a:p>
            <a:pPr>
              <a:defRPr sz="2500">
                <a:solidFill>
                  <a:srgbClr val="000000"/>
                </a:solidFill>
              </a:defRPr>
            </a:pPr>
            <a:r>
              <a:rPr lang="en-US">
                <a:latin typeface="Century Gothic"/>
              </a:rPr>
              <a:t>SEND Newsletters that celebrates achievement.</a:t>
            </a:r>
          </a:p>
          <a:p>
            <a:pPr>
              <a:defRPr sz="2500">
                <a:solidFill>
                  <a:srgbClr val="000000"/>
                </a:solidFill>
              </a:defRPr>
            </a:pPr>
            <a:r>
              <a:rPr lang="en-US">
                <a:latin typeface="Century Gothic"/>
              </a:rPr>
              <a:t>The Day Ahead and The Week Ahead for SEND &amp; Inclusion team.</a:t>
            </a:r>
          </a:p>
          <a:p>
            <a:pPr>
              <a:defRPr sz="2500">
                <a:solidFill>
                  <a:srgbClr val="000000"/>
                </a:solidFill>
              </a:defRPr>
            </a:pPr>
            <a:r>
              <a:rPr lang="en-US">
                <a:latin typeface="Century Gothic"/>
              </a:rPr>
              <a:t>Daily sharing of </a:t>
            </a:r>
            <a:r>
              <a:rPr lang="en-US" err="1">
                <a:latin typeface="Century Gothic"/>
              </a:rPr>
              <a:t>rotas</a:t>
            </a:r>
            <a:r>
              <a:rPr lang="en-US">
                <a:latin typeface="Century Gothic"/>
              </a:rPr>
              <a:t> and notices, including whole-school events and training. </a:t>
            </a:r>
          </a:p>
          <a:p>
            <a:pPr>
              <a:defRPr sz="2500">
                <a:solidFill>
                  <a:srgbClr val="000000"/>
                </a:solidFill>
              </a:defRPr>
            </a:pPr>
            <a:r>
              <a:rPr lang="en-US">
                <a:latin typeface="Century Gothic"/>
              </a:rPr>
              <a:t>Pastoral and SEND Crossover meetings - once per half-term. </a:t>
            </a:r>
          </a:p>
          <a:p>
            <a:pPr>
              <a:defRPr sz="2500">
                <a:solidFill>
                  <a:srgbClr val="000000"/>
                </a:solidFill>
              </a:defRPr>
            </a:pPr>
            <a:r>
              <a:rPr lang="en-US">
                <a:latin typeface="Century Gothic"/>
              </a:rPr>
              <a:t>Weekly Check In time given to LSAs and structure given for weekly check ins. </a:t>
            </a:r>
          </a:p>
          <a:p>
            <a:pPr>
              <a:defRPr sz="2500">
                <a:solidFill>
                  <a:srgbClr val="000000"/>
                </a:solidFill>
              </a:defRPr>
            </a:pPr>
            <a:r>
              <a:rPr lang="en-US">
                <a:latin typeface="Century Gothic"/>
              </a:rPr>
              <a:t>Leaders who will communicate in line with school timeframes. </a:t>
            </a:r>
          </a:p>
          <a:p>
            <a:pPr>
              <a:defRPr sz="2500">
                <a:solidFill>
                  <a:srgbClr val="000000"/>
                </a:solidFill>
              </a:defRPr>
            </a:pPr>
            <a:endParaRPr lang="en-US">
              <a:latin typeface="Century Gothic"/>
            </a:endParaRPr>
          </a:p>
          <a:p>
            <a:pPr>
              <a:defRPr sz="2500">
                <a:solidFill>
                  <a:srgbClr val="000000"/>
                </a:solidFill>
              </a:defRPr>
            </a:pPr>
            <a:endParaRPr lang="en-US">
              <a:latin typeface="Century Gothic"/>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Restoring Trust &amp; Offering Support:"/>
          <p:cNvSpPr txBox="1">
            <a:spLocks noGrp="1"/>
          </p:cNvSpPr>
          <p:nvPr>
            <p:ph type="title"/>
          </p:nvPr>
        </p:nvSpPr>
        <p:spPr>
          <a:prstGeom prst="rect">
            <a:avLst/>
          </a:prstGeom>
        </p:spPr>
        <p:txBody>
          <a:bodyPr/>
          <a:lstStyle>
            <a:lvl1pPr>
              <a:defRPr sz="4000"/>
            </a:lvl1pPr>
          </a:lstStyle>
          <a:p>
            <a:r>
              <a:rPr lang="en-US">
                <a:latin typeface="Century Gothic"/>
              </a:rPr>
              <a:t>Area 2: Wave 2 Interventions</a:t>
            </a:r>
          </a:p>
        </p:txBody>
      </p:sp>
      <p:pic>
        <p:nvPicPr>
          <p:cNvPr id="2" name="Picture 1" descr="A table of information&#10;&#10;Description automatically generated">
            <a:extLst>
              <a:ext uri="{FF2B5EF4-FFF2-40B4-BE49-F238E27FC236}">
                <a16:creationId xmlns:a16="http://schemas.microsoft.com/office/drawing/2014/main" id="{32F2499A-DEE9-0DF6-B1F4-63870574ECE1}"/>
              </a:ext>
            </a:extLst>
          </p:cNvPr>
          <p:cNvPicPr>
            <a:picLocks noChangeAspect="1"/>
          </p:cNvPicPr>
          <p:nvPr/>
        </p:nvPicPr>
        <p:blipFill>
          <a:blip r:embed="rId2"/>
          <a:stretch>
            <a:fillRect/>
          </a:stretch>
        </p:blipFill>
        <p:spPr>
          <a:xfrm>
            <a:off x="567723" y="2092583"/>
            <a:ext cx="12062613" cy="5562930"/>
          </a:xfrm>
          <a:prstGeom prst="rect">
            <a:avLst/>
          </a:prstGeom>
        </p:spPr>
      </p:pic>
      <p:sp>
        <p:nvSpPr>
          <p:cNvPr id="5" name="Higher than average living costs">
            <a:extLst>
              <a:ext uri="{FF2B5EF4-FFF2-40B4-BE49-F238E27FC236}">
                <a16:creationId xmlns:a16="http://schemas.microsoft.com/office/drawing/2014/main" id="{C1DA5897-F209-E13E-5589-0DEF2802203F}"/>
              </a:ext>
            </a:extLst>
          </p:cNvPr>
          <p:cNvSpPr txBox="1"/>
          <p:nvPr/>
        </p:nvSpPr>
        <p:spPr>
          <a:xfrm>
            <a:off x="732248" y="7841481"/>
            <a:ext cx="11555889" cy="170303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2600">
                <a:latin typeface="Helvetica Neue"/>
                <a:ea typeface="Helvetica Neue"/>
                <a:cs typeface="Helvetica Neue"/>
                <a:sym typeface="Helvetica Neue"/>
              </a:defRPr>
            </a:lvl1pPr>
          </a:lstStyle>
          <a:p>
            <a:pPr marL="457200" indent="-457200" algn="l">
              <a:buFont typeface="Calibri"/>
              <a:buChar char="-"/>
            </a:pPr>
            <a:r>
              <a:rPr lang="en-US">
                <a:latin typeface="Century Gothic"/>
              </a:rPr>
              <a:t>Regularly timetabled interventions             - Alternative Provision visits</a:t>
            </a:r>
          </a:p>
          <a:p>
            <a:pPr marL="457200" indent="-457200" algn="l">
              <a:buFont typeface="Calibri"/>
              <a:buChar char="-"/>
            </a:pPr>
            <a:r>
              <a:rPr lang="en-US">
                <a:latin typeface="Century Gothic"/>
              </a:rPr>
              <a:t>Tracked and monitored for impact                 - SEMH Mentors </a:t>
            </a:r>
            <a:r>
              <a:rPr lang="en-US" err="1">
                <a:latin typeface="Century Gothic"/>
              </a:rPr>
              <a:t>utilised</a:t>
            </a:r>
            <a:endParaRPr lang="en-US">
              <a:latin typeface="Century Gothic"/>
            </a:endParaRPr>
          </a:p>
          <a:p>
            <a:pPr marL="457200" indent="-457200" algn="l">
              <a:buFont typeface="Calibri"/>
              <a:buChar char="-"/>
            </a:pPr>
            <a:r>
              <a:rPr lang="en-US">
                <a:latin typeface="Century Gothic"/>
              </a:rPr>
              <a:t>Tied in with Pastoral interventions</a:t>
            </a:r>
          </a:p>
          <a:p>
            <a:pPr marL="457200" indent="-457200" algn="l">
              <a:buFont typeface="Calibri"/>
              <a:buChar char="-"/>
            </a:pPr>
            <a:r>
              <a:rPr lang="en-US">
                <a:latin typeface="Century Gothic"/>
              </a:rPr>
              <a:t>Progress reported to parents and carers</a:t>
            </a:r>
          </a:p>
        </p:txBody>
      </p:sp>
      <p:pic>
        <p:nvPicPr>
          <p:cNvPr id="4" name="Image" descr="Image">
            <a:extLst>
              <a:ext uri="{FF2B5EF4-FFF2-40B4-BE49-F238E27FC236}">
                <a16:creationId xmlns:a16="http://schemas.microsoft.com/office/drawing/2014/main" id="{6567A07F-1A08-5F20-1192-7DD07835A1E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937470" y="586433"/>
            <a:ext cx="3132093" cy="1005301"/>
          </a:xfrm>
          <a:prstGeom prst="rect">
            <a:avLst/>
          </a:prstGeom>
          <a:ln w="12700">
            <a:miter lim="400000"/>
          </a:ln>
        </p:spPr>
      </p:pic>
    </p:spTree>
    <p:extLst>
      <p:ext uri="{BB962C8B-B14F-4D97-AF65-F5344CB8AC3E}">
        <p14:creationId xmlns:p14="http://schemas.microsoft.com/office/powerpoint/2010/main" val="308577649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 name="Screen Shot 2024-06-10 at 14.35.54.png" descr="Screen Shot 2024-06-10 at 14.35.54.png"/>
          <p:cNvPicPr>
            <a:picLocks noGrp="1" noChangeAspect="1"/>
          </p:cNvPicPr>
          <p:nvPr>
            <p:ph type="pic" idx="13"/>
          </p:nvPr>
        </p:nvPicPr>
        <p:blipFill>
          <a:blip r:embed="rId2"/>
          <a:srcRect l="4455"/>
          <a:stretch>
            <a:fillRect/>
          </a:stretch>
        </p:blipFill>
        <p:spPr>
          <a:xfrm>
            <a:off x="6502400" y="0"/>
            <a:ext cx="6502400" cy="9753600"/>
          </a:xfrm>
          <a:prstGeom prst="rect">
            <a:avLst/>
          </a:prstGeom>
        </p:spPr>
      </p:pic>
      <p:sp>
        <p:nvSpPr>
          <p:cNvPr id="522" name="Issue 3: Quality of Education QA"/>
          <p:cNvSpPr txBox="1">
            <a:spLocks noGrp="1"/>
          </p:cNvSpPr>
          <p:nvPr>
            <p:ph type="title"/>
          </p:nvPr>
        </p:nvSpPr>
        <p:spPr>
          <a:prstGeom prst="rect">
            <a:avLst/>
          </a:prstGeom>
        </p:spPr>
        <p:txBody>
          <a:bodyPr/>
          <a:lstStyle/>
          <a:p>
            <a:r>
              <a:rPr lang="en-GB">
                <a:latin typeface="Century Gothic"/>
              </a:rPr>
              <a:t>Area </a:t>
            </a:r>
            <a:r>
              <a:rPr>
                <a:latin typeface="Century Gothic"/>
              </a:rPr>
              <a:t>3: Quality of Education</a:t>
            </a:r>
            <a:endParaRPr lang="en-US">
              <a:latin typeface="Century Gothic"/>
            </a:endParaRPr>
          </a:p>
        </p:txBody>
      </p:sp>
      <p:sp>
        <p:nvSpPr>
          <p:cNvPr id="523" name="Body"/>
          <p:cNvSpPr txBox="1">
            <a:spLocks noGrp="1"/>
          </p:cNvSpPr>
          <p:nvPr>
            <p:ph type="body" sz="half" idx="1"/>
          </p:nvPr>
        </p:nvSpPr>
        <p:spPr>
          <a:xfrm>
            <a:off x="568196" y="2328465"/>
            <a:ext cx="5080001" cy="6986985"/>
          </a:xfrm>
          <a:prstGeom prst="rect">
            <a:avLst/>
          </a:prstGeom>
        </p:spPr>
        <p:txBody>
          <a:bodyPr lIns="50800" tIns="50800" rIns="50800" bIns="50800" anchor="t">
            <a:normAutofit lnSpcReduction="10000"/>
          </a:bodyPr>
          <a:lstStyle/>
          <a:p>
            <a:pPr>
              <a:defRPr sz="2500">
                <a:solidFill>
                  <a:srgbClr val="000000"/>
                </a:solidFill>
              </a:defRPr>
            </a:pPr>
            <a:r>
              <a:rPr lang="en-US" err="1">
                <a:latin typeface="Century Gothic"/>
              </a:rPr>
              <a:t>Programme</a:t>
            </a:r>
            <a:r>
              <a:rPr lang="en-US">
                <a:latin typeface="Century Gothic"/>
              </a:rPr>
              <a:t> of Quality Assurance linked to SEND students in mainstream lessons. </a:t>
            </a:r>
          </a:p>
          <a:p>
            <a:pPr>
              <a:defRPr sz="2500">
                <a:solidFill>
                  <a:srgbClr val="000000"/>
                </a:solidFill>
              </a:defRPr>
            </a:pPr>
            <a:r>
              <a:rPr lang="en-US">
                <a:latin typeface="Century Gothic"/>
              </a:rPr>
              <a:t>Adapting the curriculum on a lesson-by-lesson and termly basis. </a:t>
            </a:r>
          </a:p>
          <a:p>
            <a:pPr>
              <a:defRPr sz="2500">
                <a:solidFill>
                  <a:srgbClr val="000000"/>
                </a:solidFill>
              </a:defRPr>
            </a:pPr>
            <a:r>
              <a:rPr lang="en-US">
                <a:latin typeface="Century Gothic"/>
              </a:rPr>
              <a:t>SEND Teaching and Learning principles evident in lessons. </a:t>
            </a:r>
          </a:p>
          <a:p>
            <a:pPr>
              <a:defRPr sz="2500">
                <a:solidFill>
                  <a:srgbClr val="000000"/>
                </a:solidFill>
              </a:defRPr>
            </a:pPr>
            <a:r>
              <a:rPr lang="en-US">
                <a:latin typeface="Century Gothic"/>
              </a:rPr>
              <a:t>Student Snapshots </a:t>
            </a:r>
            <a:r>
              <a:rPr lang="en-US" err="1">
                <a:latin typeface="Century Gothic"/>
              </a:rPr>
              <a:t>utilised</a:t>
            </a:r>
            <a:r>
              <a:rPr lang="en-US">
                <a:latin typeface="Century Gothic"/>
              </a:rPr>
              <a:t> so that students have the correct levels of support.</a:t>
            </a:r>
          </a:p>
          <a:p>
            <a:pPr>
              <a:defRPr sz="2500">
                <a:solidFill>
                  <a:srgbClr val="000000"/>
                </a:solidFill>
              </a:defRPr>
            </a:pPr>
            <a:r>
              <a:rPr lang="en-US">
                <a:latin typeface="Century Gothic"/>
              </a:rPr>
              <a:t>Frequent book looks and student voice opportunities for SEND students. </a:t>
            </a:r>
          </a:p>
        </p:txBody>
      </p:sp>
      <p:pic>
        <p:nvPicPr>
          <p:cNvPr id="524" name="Image" descr="Image"/>
          <p:cNvPicPr>
            <a:picLocks noChangeAspect="1"/>
          </p:cNvPicPr>
          <p:nvPr/>
        </p:nvPicPr>
        <p:blipFill>
          <a:blip r:embed="rId3"/>
          <a:stretch>
            <a:fillRect/>
          </a:stretch>
        </p:blipFill>
        <p:spPr>
          <a:xfrm>
            <a:off x="11430013" y="8109791"/>
            <a:ext cx="1416485" cy="1416485"/>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Issue 4: Staff CPD"/>
          <p:cNvSpPr txBox="1">
            <a:spLocks noGrp="1"/>
          </p:cNvSpPr>
          <p:nvPr>
            <p:ph type="title"/>
          </p:nvPr>
        </p:nvSpPr>
        <p:spPr>
          <a:prstGeom prst="rect">
            <a:avLst/>
          </a:prstGeom>
        </p:spPr>
        <p:txBody>
          <a:bodyPr/>
          <a:lstStyle/>
          <a:p>
            <a:r>
              <a:rPr lang="en-GB">
                <a:latin typeface="Century Gothic"/>
              </a:rPr>
              <a:t>Area </a:t>
            </a:r>
            <a:r>
              <a:rPr>
                <a:latin typeface="Century Gothic"/>
              </a:rPr>
              <a:t>4: Staff CPD</a:t>
            </a:r>
            <a:endParaRPr lang="en-US">
              <a:latin typeface="Century Gothic"/>
            </a:endParaRPr>
          </a:p>
        </p:txBody>
      </p:sp>
      <p:sp>
        <p:nvSpPr>
          <p:cNvPr id="529" name="Body"/>
          <p:cNvSpPr txBox="1">
            <a:spLocks noGrp="1"/>
          </p:cNvSpPr>
          <p:nvPr>
            <p:ph type="body" sz="half" idx="1"/>
          </p:nvPr>
        </p:nvSpPr>
        <p:spPr>
          <a:xfrm>
            <a:off x="568196" y="2345398"/>
            <a:ext cx="5080001" cy="6986986"/>
          </a:xfrm>
          <a:prstGeom prst="rect">
            <a:avLst/>
          </a:prstGeom>
        </p:spPr>
        <p:txBody>
          <a:bodyPr lIns="50800" tIns="50800" rIns="50800" bIns="50800" anchor="t">
            <a:normAutofit fontScale="92500"/>
          </a:bodyPr>
          <a:lstStyle/>
          <a:p>
            <a:pPr>
              <a:defRPr sz="2500">
                <a:solidFill>
                  <a:srgbClr val="000000"/>
                </a:solidFill>
              </a:defRPr>
            </a:pPr>
            <a:r>
              <a:rPr lang="en-US">
                <a:latin typeface="Century Gothic"/>
              </a:rPr>
              <a:t>A </a:t>
            </a:r>
            <a:r>
              <a:rPr lang="en-US" err="1">
                <a:latin typeface="Century Gothic"/>
              </a:rPr>
              <a:t>programme</a:t>
            </a:r>
            <a:r>
              <a:rPr lang="en-US">
                <a:latin typeface="Century Gothic"/>
              </a:rPr>
              <a:t> of CPD that supports staff in being the best practitioners they can be. </a:t>
            </a:r>
          </a:p>
          <a:p>
            <a:pPr>
              <a:defRPr sz="2500">
                <a:solidFill>
                  <a:srgbClr val="000000"/>
                </a:solidFill>
              </a:defRPr>
            </a:pPr>
            <a:r>
              <a:rPr lang="en-US">
                <a:latin typeface="Century Gothic"/>
              </a:rPr>
              <a:t>Links to home reading so that staff can also read about key strategies. </a:t>
            </a:r>
          </a:p>
          <a:p>
            <a:pPr>
              <a:defRPr sz="2500">
                <a:solidFill>
                  <a:srgbClr val="000000"/>
                </a:solidFill>
              </a:defRPr>
            </a:pPr>
            <a:r>
              <a:rPr lang="en-US">
                <a:latin typeface="Century Gothic"/>
              </a:rPr>
              <a:t>Bespoke CPD for staff in the SRP. </a:t>
            </a:r>
          </a:p>
          <a:p>
            <a:pPr>
              <a:defRPr sz="2500">
                <a:solidFill>
                  <a:srgbClr val="000000"/>
                </a:solidFill>
              </a:defRPr>
            </a:pPr>
            <a:r>
              <a:rPr lang="en-US">
                <a:latin typeface="Century Gothic"/>
              </a:rPr>
              <a:t>Enable staff to progress on to their next chosen pathway.</a:t>
            </a:r>
          </a:p>
          <a:p>
            <a:pPr>
              <a:defRPr sz="2500">
                <a:solidFill>
                  <a:srgbClr val="000000"/>
                </a:solidFill>
              </a:defRPr>
            </a:pPr>
            <a:r>
              <a:rPr lang="en-US">
                <a:latin typeface="Century Gothic"/>
              </a:rPr>
              <a:t>Staff sharing ideas and good practice. </a:t>
            </a:r>
          </a:p>
          <a:p>
            <a:pPr>
              <a:defRPr sz="2500">
                <a:solidFill>
                  <a:srgbClr val="000000"/>
                </a:solidFill>
              </a:defRPr>
            </a:pPr>
            <a:r>
              <a:rPr lang="en-US">
                <a:latin typeface="Century Gothic"/>
              </a:rPr>
              <a:t>A culture of staff development re-established. </a:t>
            </a:r>
          </a:p>
          <a:p>
            <a:pPr>
              <a:defRPr sz="2500">
                <a:solidFill>
                  <a:srgbClr val="000000"/>
                </a:solidFill>
              </a:defRPr>
            </a:pPr>
            <a:endParaRPr lang="en-US">
              <a:latin typeface="Century Gothic"/>
            </a:endParaRPr>
          </a:p>
        </p:txBody>
      </p:sp>
      <p:pic>
        <p:nvPicPr>
          <p:cNvPr id="3" name="Screen Shot 2022-01-30 at 20.42.47.png" descr="Screen Shot 2022-01-30 at 20.42.47.png">
            <a:extLst>
              <a:ext uri="{FF2B5EF4-FFF2-40B4-BE49-F238E27FC236}">
                <a16:creationId xmlns:a16="http://schemas.microsoft.com/office/drawing/2014/main" id="{E458D844-4F7A-5686-3617-7083AB444134}"/>
              </a:ext>
            </a:extLst>
          </p:cNvPr>
          <p:cNvPicPr>
            <a:picLocks noGrp="1" noChangeAspect="1"/>
          </p:cNvPicPr>
          <p:nvPr>
            <p:ph type="pic" idx="13"/>
          </p:nvPr>
        </p:nvPicPr>
        <p:blipFill>
          <a:blip r:embed="rId2"/>
          <a:srcRect l="4448" r="9014"/>
          <a:stretch>
            <a:fillRect/>
          </a:stretch>
        </p:blipFill>
        <p:spPr>
          <a:xfrm>
            <a:off x="6502400" y="0"/>
            <a:ext cx="6502401" cy="9753600"/>
          </a:xfrm>
          <a:prstGeom prst="rect">
            <a:avLst/>
          </a:prstGeom>
        </p:spPr>
      </p:pic>
      <p:pic>
        <p:nvPicPr>
          <p:cNvPr id="4" name="Image" descr="Image">
            <a:extLst>
              <a:ext uri="{FF2B5EF4-FFF2-40B4-BE49-F238E27FC236}">
                <a16:creationId xmlns:a16="http://schemas.microsoft.com/office/drawing/2014/main" id="{4118C8B6-A058-F83E-C21B-BBF92ADCC060}"/>
              </a:ext>
            </a:extLst>
          </p:cNvPr>
          <p:cNvPicPr>
            <a:picLocks noChangeAspect="1"/>
          </p:cNvPicPr>
          <p:nvPr/>
        </p:nvPicPr>
        <p:blipFill>
          <a:blip r:embed="rId3"/>
          <a:stretch>
            <a:fillRect/>
          </a:stretch>
        </p:blipFill>
        <p:spPr>
          <a:xfrm>
            <a:off x="11296195" y="324540"/>
            <a:ext cx="1416485" cy="1416485"/>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Issue 4: Staff CPD"/>
          <p:cNvSpPr txBox="1">
            <a:spLocks noGrp="1"/>
          </p:cNvSpPr>
          <p:nvPr>
            <p:ph type="title"/>
          </p:nvPr>
        </p:nvSpPr>
        <p:spPr>
          <a:prstGeom prst="rect">
            <a:avLst/>
          </a:prstGeom>
        </p:spPr>
        <p:txBody>
          <a:bodyPr/>
          <a:lstStyle/>
          <a:p>
            <a:r>
              <a:rPr lang="en-GB">
                <a:latin typeface="Century Gothic"/>
              </a:rPr>
              <a:t>Area </a:t>
            </a:r>
            <a:r>
              <a:rPr lang="en-US">
                <a:latin typeface="Century Gothic"/>
              </a:rPr>
              <a:t>5: Staff Provision</a:t>
            </a:r>
          </a:p>
        </p:txBody>
      </p:sp>
      <p:sp>
        <p:nvSpPr>
          <p:cNvPr id="529" name="Body"/>
          <p:cNvSpPr txBox="1">
            <a:spLocks noGrp="1"/>
          </p:cNvSpPr>
          <p:nvPr>
            <p:ph type="body" sz="half" idx="1"/>
          </p:nvPr>
        </p:nvSpPr>
        <p:spPr>
          <a:xfrm>
            <a:off x="547818" y="2426907"/>
            <a:ext cx="5080001" cy="6986986"/>
          </a:xfrm>
          <a:prstGeom prst="rect">
            <a:avLst/>
          </a:prstGeom>
        </p:spPr>
        <p:txBody>
          <a:bodyPr lIns="50800" tIns="50800" rIns="50800" bIns="50800" anchor="t">
            <a:normAutofit/>
          </a:bodyPr>
          <a:lstStyle/>
          <a:p>
            <a:pPr>
              <a:defRPr sz="2500">
                <a:solidFill>
                  <a:srgbClr val="000000"/>
                </a:solidFill>
              </a:defRPr>
            </a:pPr>
            <a:r>
              <a:rPr lang="en-US">
                <a:latin typeface="Century Gothic"/>
              </a:rPr>
              <a:t>Key staff delivering key interventions. </a:t>
            </a:r>
          </a:p>
          <a:p>
            <a:pPr>
              <a:defRPr sz="2500">
                <a:solidFill>
                  <a:srgbClr val="000000"/>
                </a:solidFill>
              </a:defRPr>
            </a:pPr>
            <a:r>
              <a:rPr lang="en-US">
                <a:latin typeface="Century Gothic"/>
              </a:rPr>
              <a:t>Classroom support given to teachers through LSA deployment. </a:t>
            </a:r>
          </a:p>
          <a:p>
            <a:pPr>
              <a:defRPr sz="2500">
                <a:solidFill>
                  <a:srgbClr val="000000"/>
                </a:solidFill>
              </a:defRPr>
            </a:pPr>
            <a:r>
              <a:rPr lang="en-US">
                <a:latin typeface="Century Gothic"/>
              </a:rPr>
              <a:t>Staff expectations to be working in classrooms or in interventions. </a:t>
            </a:r>
          </a:p>
          <a:p>
            <a:pPr>
              <a:defRPr sz="2500">
                <a:solidFill>
                  <a:srgbClr val="000000"/>
                </a:solidFill>
              </a:defRPr>
            </a:pPr>
            <a:r>
              <a:rPr lang="en-US">
                <a:latin typeface="Century Gothic"/>
              </a:rPr>
              <a:t>Staff delivering Literacy and Numeracy catch-up, where appropriate.  </a:t>
            </a:r>
          </a:p>
          <a:p>
            <a:pPr>
              <a:defRPr sz="2500">
                <a:solidFill>
                  <a:srgbClr val="000000"/>
                </a:solidFill>
              </a:defRPr>
            </a:pPr>
            <a:endParaRPr lang="en-US">
              <a:latin typeface="Century Gothic"/>
            </a:endParaRPr>
          </a:p>
        </p:txBody>
      </p:sp>
      <p:pic>
        <p:nvPicPr>
          <p:cNvPr id="3" name="Screen Shot 2024-06-10 at 14.20.19.png" descr="Screen Shot 2024-06-10 at 14.20.19.png">
            <a:extLst>
              <a:ext uri="{FF2B5EF4-FFF2-40B4-BE49-F238E27FC236}">
                <a16:creationId xmlns:a16="http://schemas.microsoft.com/office/drawing/2014/main" id="{1D1E1900-00CF-5C8B-6529-AAC80B1DE994}"/>
              </a:ext>
            </a:extLst>
          </p:cNvPr>
          <p:cNvPicPr>
            <a:picLocks noGrp="1" noChangeAspect="1"/>
          </p:cNvPicPr>
          <p:nvPr>
            <p:ph type="pic" idx="13"/>
          </p:nvPr>
        </p:nvPicPr>
        <p:blipFill>
          <a:blip r:embed="rId2"/>
          <a:srcRect b="1873"/>
          <a:stretch>
            <a:fillRect/>
          </a:stretch>
        </p:blipFill>
        <p:spPr>
          <a:xfrm>
            <a:off x="6502400" y="0"/>
            <a:ext cx="6502400" cy="9753600"/>
          </a:xfrm>
          <a:prstGeom prst="rect">
            <a:avLst/>
          </a:prstGeom>
        </p:spPr>
      </p:pic>
      <p:pic>
        <p:nvPicPr>
          <p:cNvPr id="4" name="Image" descr="Image">
            <a:extLst>
              <a:ext uri="{FF2B5EF4-FFF2-40B4-BE49-F238E27FC236}">
                <a16:creationId xmlns:a16="http://schemas.microsoft.com/office/drawing/2014/main" id="{5A117758-E0A3-C05C-B92D-EC553FEB69F8}"/>
              </a:ext>
            </a:extLst>
          </p:cNvPr>
          <p:cNvPicPr>
            <a:picLocks noChangeAspect="1"/>
          </p:cNvPicPr>
          <p:nvPr/>
        </p:nvPicPr>
        <p:blipFill>
          <a:blip r:embed="rId3"/>
          <a:stretch>
            <a:fillRect/>
          </a:stretch>
        </p:blipFill>
        <p:spPr>
          <a:xfrm>
            <a:off x="11316571" y="8047478"/>
            <a:ext cx="1416485" cy="1416485"/>
          </a:xfrm>
          <a:prstGeom prst="rect">
            <a:avLst/>
          </a:prstGeom>
          <a:ln w="12700">
            <a:miter lim="400000"/>
          </a:ln>
        </p:spPr>
      </p:pic>
    </p:spTree>
    <p:extLst>
      <p:ext uri="{BB962C8B-B14F-4D97-AF65-F5344CB8AC3E}">
        <p14:creationId xmlns:p14="http://schemas.microsoft.com/office/powerpoint/2010/main" val="391080162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Restoring Trust &amp; Offering Support:"/>
          <p:cNvSpPr txBox="1">
            <a:spLocks noGrp="1"/>
          </p:cNvSpPr>
          <p:nvPr>
            <p:ph type="title"/>
          </p:nvPr>
        </p:nvSpPr>
        <p:spPr>
          <a:xfrm>
            <a:off x="266700" y="8466"/>
            <a:ext cx="11861800" cy="1397000"/>
          </a:xfrm>
          <a:prstGeom prst="rect">
            <a:avLst/>
          </a:prstGeom>
        </p:spPr>
        <p:txBody>
          <a:bodyPr/>
          <a:lstStyle>
            <a:lvl1pPr>
              <a:defRPr sz="4000"/>
            </a:lvl1pPr>
          </a:lstStyle>
          <a:p>
            <a:r>
              <a:rPr lang="en-US">
                <a:latin typeface="Century Gothic"/>
              </a:rPr>
              <a:t>Area 6: Bringing Lunchtimes Back!</a:t>
            </a:r>
          </a:p>
        </p:txBody>
      </p:sp>
      <p:pic>
        <p:nvPicPr>
          <p:cNvPr id="3" name="Picture 2" descr="A group of icons on a white background&#10;&#10;Description automatically generated">
            <a:extLst>
              <a:ext uri="{FF2B5EF4-FFF2-40B4-BE49-F238E27FC236}">
                <a16:creationId xmlns:a16="http://schemas.microsoft.com/office/drawing/2014/main" id="{B90765AA-E4D9-AB28-08E3-6CE60DCB4E06}"/>
              </a:ext>
            </a:extLst>
          </p:cNvPr>
          <p:cNvPicPr>
            <a:picLocks noChangeAspect="1"/>
          </p:cNvPicPr>
          <p:nvPr/>
        </p:nvPicPr>
        <p:blipFill>
          <a:blip r:embed="rId2"/>
          <a:srcRect l="2993" t="65823" r="78870" b="3797"/>
          <a:stretch/>
        </p:blipFill>
        <p:spPr>
          <a:xfrm>
            <a:off x="931083" y="2355599"/>
            <a:ext cx="3074849" cy="3063187"/>
          </a:xfrm>
          <a:prstGeom prst="rect">
            <a:avLst/>
          </a:prstGeom>
        </p:spPr>
      </p:pic>
      <p:pic>
        <p:nvPicPr>
          <p:cNvPr id="2" name="Picture 1" descr="A group of icons on a white background&#10;&#10;Description automatically generated">
            <a:extLst>
              <a:ext uri="{FF2B5EF4-FFF2-40B4-BE49-F238E27FC236}">
                <a16:creationId xmlns:a16="http://schemas.microsoft.com/office/drawing/2014/main" id="{03C77638-CE8B-086F-4CEA-7E429CF48300}"/>
              </a:ext>
            </a:extLst>
          </p:cNvPr>
          <p:cNvPicPr>
            <a:picLocks noChangeAspect="1"/>
          </p:cNvPicPr>
          <p:nvPr/>
        </p:nvPicPr>
        <p:blipFill>
          <a:blip r:embed="rId2"/>
          <a:srcRect l="78523" t="67495" r="3282" b="4332"/>
          <a:stretch/>
        </p:blipFill>
        <p:spPr>
          <a:xfrm>
            <a:off x="6965033" y="6149594"/>
            <a:ext cx="3064686" cy="2727549"/>
          </a:xfrm>
          <a:prstGeom prst="rect">
            <a:avLst/>
          </a:prstGeom>
        </p:spPr>
      </p:pic>
      <p:pic>
        <p:nvPicPr>
          <p:cNvPr id="4" name="Picture 3" descr="A group of icons on a white background&#10;&#10;Description automatically generated">
            <a:extLst>
              <a:ext uri="{FF2B5EF4-FFF2-40B4-BE49-F238E27FC236}">
                <a16:creationId xmlns:a16="http://schemas.microsoft.com/office/drawing/2014/main" id="{C0118290-FAD0-79B4-E473-1B50E66D559A}"/>
              </a:ext>
            </a:extLst>
          </p:cNvPr>
          <p:cNvPicPr>
            <a:picLocks noChangeAspect="1"/>
          </p:cNvPicPr>
          <p:nvPr/>
        </p:nvPicPr>
        <p:blipFill>
          <a:blip r:embed="rId2"/>
          <a:srcRect l="59320" t="67557" r="22929" b="5719"/>
          <a:stretch/>
        </p:blipFill>
        <p:spPr>
          <a:xfrm>
            <a:off x="4950274" y="2700934"/>
            <a:ext cx="3064609" cy="2732376"/>
          </a:xfrm>
          <a:prstGeom prst="rect">
            <a:avLst/>
          </a:prstGeom>
        </p:spPr>
      </p:pic>
      <p:pic>
        <p:nvPicPr>
          <p:cNvPr id="5" name="Picture 4" descr="A group of icons on a white background&#10;&#10;Description automatically generated">
            <a:extLst>
              <a:ext uri="{FF2B5EF4-FFF2-40B4-BE49-F238E27FC236}">
                <a16:creationId xmlns:a16="http://schemas.microsoft.com/office/drawing/2014/main" id="{CF1D356A-5633-F10C-A1F5-4D39BF3E0F0C}"/>
              </a:ext>
            </a:extLst>
          </p:cNvPr>
          <p:cNvPicPr>
            <a:picLocks noChangeAspect="1"/>
          </p:cNvPicPr>
          <p:nvPr/>
        </p:nvPicPr>
        <p:blipFill>
          <a:blip r:embed="rId2"/>
          <a:srcRect l="41420" t="65990" r="40594" b="6345"/>
          <a:stretch/>
        </p:blipFill>
        <p:spPr>
          <a:xfrm>
            <a:off x="8931515" y="3102215"/>
            <a:ext cx="2853180" cy="2710501"/>
          </a:xfrm>
          <a:prstGeom prst="rect">
            <a:avLst/>
          </a:prstGeom>
        </p:spPr>
      </p:pic>
      <p:pic>
        <p:nvPicPr>
          <p:cNvPr id="6" name="Picture 5" descr="A group of icons on a white background&#10;&#10;Description automatically generated">
            <a:extLst>
              <a:ext uri="{FF2B5EF4-FFF2-40B4-BE49-F238E27FC236}">
                <a16:creationId xmlns:a16="http://schemas.microsoft.com/office/drawing/2014/main" id="{C0C5D50B-3692-9A2F-B5C2-2A7E9F0DE343}"/>
              </a:ext>
            </a:extLst>
          </p:cNvPr>
          <p:cNvPicPr>
            <a:picLocks noChangeAspect="1"/>
          </p:cNvPicPr>
          <p:nvPr/>
        </p:nvPicPr>
        <p:blipFill>
          <a:blip r:embed="rId2"/>
          <a:srcRect l="21598" t="67647" r="60503" b="5316"/>
          <a:stretch/>
        </p:blipFill>
        <p:spPr>
          <a:xfrm>
            <a:off x="2636528" y="5955138"/>
            <a:ext cx="3234899" cy="2736328"/>
          </a:xfrm>
          <a:prstGeom prst="rect">
            <a:avLst/>
          </a:prstGeom>
        </p:spPr>
      </p:pic>
      <p:pic>
        <p:nvPicPr>
          <p:cNvPr id="8" name="Image" descr="Image">
            <a:extLst>
              <a:ext uri="{FF2B5EF4-FFF2-40B4-BE49-F238E27FC236}">
                <a16:creationId xmlns:a16="http://schemas.microsoft.com/office/drawing/2014/main" id="{228547DA-8FC5-E1FE-B78B-34CABAA3A35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93070" y="400166"/>
            <a:ext cx="3132093" cy="10053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lide Style 1:"/>
          <p:cNvSpPr txBox="1">
            <a:spLocks noGrp="1"/>
          </p:cNvSpPr>
          <p:nvPr>
            <p:ph type="title"/>
          </p:nvPr>
        </p:nvSpPr>
        <p:spPr>
          <a:prstGeom prst="rect">
            <a:avLst/>
          </a:prstGeom>
        </p:spPr>
        <p:txBody>
          <a:bodyPr/>
          <a:lstStyle/>
          <a:p>
            <a:r>
              <a:rPr lang="en-US">
                <a:latin typeface="Century Gothic"/>
              </a:rPr>
              <a:t>The ‘Why’:</a:t>
            </a:r>
          </a:p>
        </p:txBody>
      </p:sp>
      <p:pic>
        <p:nvPicPr>
          <p:cNvPr id="426" name="Screen Shot 2024-06-10 at 14.29.06.png" descr="Screen Shot 2024-06-10 at 14.29.06.png"/>
          <p:cNvPicPr>
            <a:picLocks noChangeAspect="1"/>
          </p:cNvPicPr>
          <p:nvPr/>
        </p:nvPicPr>
        <p:blipFill>
          <a:blip r:embed="rId2"/>
          <a:srcRect l="2162"/>
          <a:stretch>
            <a:fillRect/>
          </a:stretch>
        </p:blipFill>
        <p:spPr>
          <a:xfrm>
            <a:off x="6502400" y="0"/>
            <a:ext cx="6502400" cy="9753600"/>
          </a:xfrm>
          <a:prstGeom prst="rect">
            <a:avLst/>
          </a:prstGeom>
          <a:ln w="12700">
            <a:miter lim="400000"/>
          </a:ln>
        </p:spPr>
      </p:pic>
      <p:pic>
        <p:nvPicPr>
          <p:cNvPr id="427" name="Image" descr="Image"/>
          <p:cNvPicPr>
            <a:picLocks noChangeAspect="1"/>
          </p:cNvPicPr>
          <p:nvPr/>
        </p:nvPicPr>
        <p:blipFill>
          <a:blip r:embed="rId3"/>
          <a:stretch>
            <a:fillRect/>
          </a:stretch>
        </p:blipFill>
        <p:spPr>
          <a:xfrm>
            <a:off x="11438480" y="201924"/>
            <a:ext cx="1416485" cy="1416485"/>
          </a:xfrm>
          <a:prstGeom prst="rect">
            <a:avLst/>
          </a:prstGeom>
          <a:ln w="12700">
            <a:miter lim="400000"/>
          </a:ln>
        </p:spPr>
      </p:pic>
      <p:sp>
        <p:nvSpPr>
          <p:cNvPr id="428" name="Body"/>
          <p:cNvSpPr txBox="1">
            <a:spLocks noGrp="1"/>
          </p:cNvSpPr>
          <p:nvPr>
            <p:ph type="body" sz="half" idx="1"/>
          </p:nvPr>
        </p:nvSpPr>
        <p:spPr>
          <a:xfrm>
            <a:off x="568196" y="2345398"/>
            <a:ext cx="5080001" cy="6986986"/>
          </a:xfrm>
          <a:prstGeom prst="rect">
            <a:avLst/>
          </a:prstGeom>
        </p:spPr>
        <p:txBody>
          <a:bodyPr lIns="50800" tIns="50800" rIns="50800" bIns="50800" anchor="t">
            <a:noAutofit/>
          </a:bodyPr>
          <a:lstStyle/>
          <a:p>
            <a:pPr>
              <a:defRPr sz="2500">
                <a:solidFill>
                  <a:srgbClr val="000000"/>
                </a:solidFill>
              </a:defRPr>
            </a:pPr>
            <a:r>
              <a:rPr lang="en-US" sz="2700" i="1"/>
              <a:t>'The heart of any successful school is its ability to create an inclusive and accommodating learning environment for students. Such schools are built around the idea that every child deserves an education tailored to their skills and needs. This especially means that students with SEND can reach their full potential and become active, engaged members of their communities.' (Campbell, 2022)</a:t>
            </a:r>
          </a:p>
          <a:p>
            <a:pPr>
              <a:defRPr sz="2500">
                <a:solidFill>
                  <a:srgbClr val="000000"/>
                </a:solidFill>
              </a:defRPr>
            </a:pPr>
            <a:endParaRPr/>
          </a:p>
        </p:txBody>
      </p:sp>
    </p:spTree>
    <p:extLst>
      <p:ext uri="{BB962C8B-B14F-4D97-AF65-F5344CB8AC3E}">
        <p14:creationId xmlns:p14="http://schemas.microsoft.com/office/powerpoint/2010/main" val="212390381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Restoring Trust &amp; Offering Support:"/>
          <p:cNvSpPr txBox="1">
            <a:spLocks noGrp="1"/>
          </p:cNvSpPr>
          <p:nvPr>
            <p:ph type="title"/>
          </p:nvPr>
        </p:nvSpPr>
        <p:spPr>
          <a:prstGeom prst="rect">
            <a:avLst/>
          </a:prstGeom>
        </p:spPr>
        <p:txBody>
          <a:bodyPr/>
          <a:lstStyle>
            <a:lvl1pPr>
              <a:defRPr sz="4000"/>
            </a:lvl1pPr>
          </a:lstStyle>
          <a:p>
            <a:r>
              <a:rPr>
                <a:latin typeface="Century Gothic"/>
              </a:rPr>
              <a:t>Offering Support:</a:t>
            </a:r>
            <a:endParaRPr lang="en-US">
              <a:latin typeface="Century Gothic"/>
            </a:endParaRPr>
          </a:p>
        </p:txBody>
      </p:sp>
      <p:graphicFrame>
        <p:nvGraphicFramePr>
          <p:cNvPr id="3" name="Table 2">
            <a:extLst>
              <a:ext uri="{FF2B5EF4-FFF2-40B4-BE49-F238E27FC236}">
                <a16:creationId xmlns:a16="http://schemas.microsoft.com/office/drawing/2014/main" id="{F9B6B6E1-EA2B-4A38-7B83-20DF854668B9}"/>
              </a:ext>
            </a:extLst>
          </p:cNvPr>
          <p:cNvGraphicFramePr>
            <a:graphicFrameLocks noGrp="1"/>
          </p:cNvGraphicFramePr>
          <p:nvPr>
            <p:extLst>
              <p:ext uri="{D42A27DB-BD31-4B8C-83A1-F6EECF244321}">
                <p14:modId xmlns:p14="http://schemas.microsoft.com/office/powerpoint/2010/main" val="2925053955"/>
              </p:ext>
            </p:extLst>
          </p:nvPr>
        </p:nvGraphicFramePr>
        <p:xfrm>
          <a:off x="567027" y="2350274"/>
          <a:ext cx="11803010" cy="6384674"/>
        </p:xfrm>
        <a:graphic>
          <a:graphicData uri="http://schemas.openxmlformats.org/drawingml/2006/table">
            <a:tbl>
              <a:tblPr bandRow="1">
                <a:tableStyleId>{5940675A-B579-460E-94D1-54222C63F5DA}</a:tableStyleId>
              </a:tblPr>
              <a:tblGrid>
                <a:gridCol w="1185333">
                  <a:extLst>
                    <a:ext uri="{9D8B030D-6E8A-4147-A177-3AD203B41FA5}">
                      <a16:colId xmlns:a16="http://schemas.microsoft.com/office/drawing/2014/main" val="844541020"/>
                    </a:ext>
                  </a:extLst>
                </a:gridCol>
                <a:gridCol w="2481787">
                  <a:extLst>
                    <a:ext uri="{9D8B030D-6E8A-4147-A177-3AD203B41FA5}">
                      <a16:colId xmlns:a16="http://schemas.microsoft.com/office/drawing/2014/main" val="4110790564"/>
                    </a:ext>
                  </a:extLst>
                </a:gridCol>
                <a:gridCol w="5730943">
                  <a:extLst>
                    <a:ext uri="{9D8B030D-6E8A-4147-A177-3AD203B41FA5}">
                      <a16:colId xmlns:a16="http://schemas.microsoft.com/office/drawing/2014/main" val="2372644890"/>
                    </a:ext>
                  </a:extLst>
                </a:gridCol>
                <a:gridCol w="2404947">
                  <a:extLst>
                    <a:ext uri="{9D8B030D-6E8A-4147-A177-3AD203B41FA5}">
                      <a16:colId xmlns:a16="http://schemas.microsoft.com/office/drawing/2014/main" val="2487554193"/>
                    </a:ext>
                  </a:extLst>
                </a:gridCol>
              </a:tblGrid>
              <a:tr h="990276">
                <a:tc>
                  <a:txBody>
                    <a:bodyPr/>
                    <a:lstStyle/>
                    <a:p>
                      <a:pPr algn="ctr"/>
                      <a:r>
                        <a:rPr lang="en-US" sz="2400" b="0">
                          <a:solidFill>
                            <a:srgbClr val="FFFFFF"/>
                          </a:solidFill>
                          <a:effectLst/>
                          <a:highlight>
                            <a:srgbClr val="009193"/>
                          </a:highlight>
                          <a:latin typeface="Century Gothic"/>
                        </a:rPr>
                        <a:t>Session</a:t>
                      </a:r>
                      <a:endParaRPr lang="en-US" sz="2400" b="0">
                        <a:effectLst/>
                        <a:highlight>
                          <a:srgbClr val="009193"/>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193"/>
                    </a:solidFill>
                  </a:tcPr>
                </a:tc>
                <a:tc>
                  <a:txBody>
                    <a:bodyPr/>
                    <a:lstStyle/>
                    <a:p>
                      <a:pPr algn="ctr"/>
                      <a:r>
                        <a:rPr lang="en-US" sz="2400" b="0">
                          <a:solidFill>
                            <a:srgbClr val="FFFFFF"/>
                          </a:solidFill>
                          <a:effectLst/>
                          <a:highlight>
                            <a:srgbClr val="009193"/>
                          </a:highlight>
                          <a:latin typeface="Century Gothic"/>
                        </a:rPr>
                        <a:t>Date</a:t>
                      </a:r>
                      <a:endParaRPr lang="en-US" sz="2400" b="0">
                        <a:effectLst/>
                        <a:highlight>
                          <a:srgbClr val="009193"/>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193"/>
                    </a:solidFill>
                  </a:tcPr>
                </a:tc>
                <a:tc>
                  <a:txBody>
                    <a:bodyPr/>
                    <a:lstStyle/>
                    <a:p>
                      <a:pPr algn="ctr"/>
                      <a:r>
                        <a:rPr lang="en-US" sz="2400" b="0">
                          <a:solidFill>
                            <a:srgbClr val="FFFFFF"/>
                          </a:solidFill>
                          <a:effectLst/>
                          <a:highlight>
                            <a:srgbClr val="009193"/>
                          </a:highlight>
                          <a:latin typeface="Century Gothic"/>
                        </a:rPr>
                        <a:t>Parental Session</a:t>
                      </a:r>
                      <a:endParaRPr lang="en-US" sz="2400" b="0">
                        <a:effectLst/>
                        <a:highlight>
                          <a:srgbClr val="009193"/>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193"/>
                    </a:solidFill>
                  </a:tcPr>
                </a:tc>
                <a:tc>
                  <a:txBody>
                    <a:bodyPr/>
                    <a:lstStyle/>
                    <a:p>
                      <a:pPr algn="ctr"/>
                      <a:r>
                        <a:rPr lang="en-US" sz="2400" b="0">
                          <a:solidFill>
                            <a:srgbClr val="FFFFFF"/>
                          </a:solidFill>
                          <a:effectLst/>
                          <a:highlight>
                            <a:srgbClr val="009193"/>
                          </a:highlight>
                          <a:latin typeface="Century Gothic"/>
                        </a:rPr>
                        <a:t>RFSS Staffing</a:t>
                      </a:r>
                      <a:endParaRPr lang="en-US" sz="2400" b="0">
                        <a:effectLst/>
                        <a:highlight>
                          <a:srgbClr val="009193"/>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193"/>
                    </a:solidFill>
                  </a:tcPr>
                </a:tc>
                <a:extLst>
                  <a:ext uri="{0D108BD9-81ED-4DB2-BD59-A6C34878D82A}">
                    <a16:rowId xmlns:a16="http://schemas.microsoft.com/office/drawing/2014/main" val="3136327889"/>
                  </a:ext>
                </a:extLst>
              </a:tr>
              <a:tr h="1433294">
                <a:tc>
                  <a:txBody>
                    <a:bodyPr/>
                    <a:lstStyle/>
                    <a:p>
                      <a:pPr algn="ctr"/>
                      <a:r>
                        <a:rPr lang="en-US" sz="2400" b="0">
                          <a:solidFill>
                            <a:srgbClr val="000000"/>
                          </a:solidFill>
                          <a:effectLst/>
                          <a:highlight>
                            <a:srgbClr val="FFFFFF"/>
                          </a:highlight>
                          <a:latin typeface="Century Gothic"/>
                        </a:rPr>
                        <a:t>1</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a:solidFill>
                            <a:srgbClr val="000000"/>
                          </a:solidFill>
                          <a:effectLst/>
                          <a:highlight>
                            <a:srgbClr val="FFFFFF"/>
                          </a:highlight>
                          <a:latin typeface="Century Gothic"/>
                        </a:rPr>
                        <a:t>Wednesday 4th September 2024</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a:solidFill>
                            <a:srgbClr val="000000"/>
                          </a:solidFill>
                          <a:effectLst/>
                          <a:highlight>
                            <a:srgbClr val="FFFFFF"/>
                          </a:highlight>
                          <a:latin typeface="Century Gothic"/>
                        </a:rPr>
                        <a:t>SEND Coffee Afternoon and Meet the Team Event (4.30pm - 5.30pm)</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a:solidFill>
                            <a:srgbClr val="000000"/>
                          </a:solidFill>
                          <a:effectLst/>
                          <a:highlight>
                            <a:srgbClr val="FFFFFF"/>
                          </a:highlight>
                          <a:latin typeface="Century Gothic"/>
                        </a:rPr>
                        <a:t>SEND &amp; Inclusion, Iain Green</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9738480"/>
                  </a:ext>
                </a:extLst>
              </a:tr>
              <a:tr h="990276">
                <a:tc>
                  <a:txBody>
                    <a:bodyPr/>
                    <a:lstStyle/>
                    <a:p>
                      <a:pPr algn="ctr"/>
                      <a:r>
                        <a:rPr lang="en-US" sz="2400" b="0">
                          <a:solidFill>
                            <a:srgbClr val="000000"/>
                          </a:solidFill>
                          <a:effectLst/>
                          <a:highlight>
                            <a:srgbClr val="FFFFFF"/>
                          </a:highlight>
                          <a:latin typeface="Century Gothic"/>
                        </a:rPr>
                        <a:t>2</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a:solidFill>
                            <a:srgbClr val="000000"/>
                          </a:solidFill>
                          <a:effectLst/>
                          <a:highlight>
                            <a:srgbClr val="FFFFFF"/>
                          </a:highlight>
                          <a:latin typeface="Century Gothic"/>
                        </a:rPr>
                        <a:t>Tuesday 24th September 2024</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a:solidFill>
                            <a:srgbClr val="000000"/>
                          </a:solidFill>
                          <a:effectLst/>
                          <a:highlight>
                            <a:srgbClr val="FFFFFF"/>
                          </a:highlight>
                          <a:latin typeface="Century Gothic"/>
                        </a:rPr>
                        <a:t>Teaching, Learning &amp; Assessment</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a:solidFill>
                            <a:srgbClr val="000000"/>
                          </a:solidFill>
                          <a:effectLst/>
                          <a:highlight>
                            <a:srgbClr val="FFFFFF"/>
                          </a:highlight>
                          <a:latin typeface="Century Gothic"/>
                        </a:rPr>
                        <a:t>John Harris, Seb Cooper</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6372582"/>
                  </a:ext>
                </a:extLst>
              </a:tr>
              <a:tr h="990276">
                <a:tc>
                  <a:txBody>
                    <a:bodyPr/>
                    <a:lstStyle/>
                    <a:p>
                      <a:pPr algn="ctr"/>
                      <a:r>
                        <a:rPr lang="en-US" sz="2400" b="0">
                          <a:solidFill>
                            <a:srgbClr val="000000"/>
                          </a:solidFill>
                          <a:effectLst/>
                          <a:highlight>
                            <a:srgbClr val="FFFFFF"/>
                          </a:highlight>
                          <a:latin typeface="Century Gothic"/>
                        </a:rPr>
                        <a:t>3</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a:solidFill>
                            <a:srgbClr val="000000"/>
                          </a:solidFill>
                          <a:effectLst/>
                          <a:highlight>
                            <a:srgbClr val="FFFFFF"/>
                          </a:highlight>
                          <a:latin typeface="Century Gothic"/>
                        </a:rPr>
                        <a:t>Tuesday 22nd October 2024</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a:solidFill>
                            <a:srgbClr val="000000"/>
                          </a:solidFill>
                          <a:effectLst/>
                          <a:highlight>
                            <a:srgbClr val="FFFFFF"/>
                          </a:highlight>
                          <a:latin typeface="Century Gothic"/>
                        </a:rPr>
                        <a:t>Supporting Home Learning</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a:solidFill>
                            <a:srgbClr val="000000"/>
                          </a:solidFill>
                          <a:effectLst/>
                          <a:highlight>
                            <a:srgbClr val="FFFFFF"/>
                          </a:highlight>
                          <a:latin typeface="Century Gothic"/>
                        </a:rPr>
                        <a:t>Simon Tibke, Mark Laity</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8345077"/>
                  </a:ext>
                </a:extLst>
              </a:tr>
              <a:tr h="990276">
                <a:tc>
                  <a:txBody>
                    <a:bodyPr/>
                    <a:lstStyle/>
                    <a:p>
                      <a:pPr algn="ctr"/>
                      <a:r>
                        <a:rPr lang="en-US" sz="2400" b="0">
                          <a:solidFill>
                            <a:srgbClr val="000000"/>
                          </a:solidFill>
                          <a:effectLst/>
                          <a:highlight>
                            <a:srgbClr val="FFFFFF"/>
                          </a:highlight>
                          <a:latin typeface="Century Gothic"/>
                        </a:rPr>
                        <a:t>4</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a:solidFill>
                            <a:srgbClr val="000000"/>
                          </a:solidFill>
                          <a:effectLst/>
                          <a:highlight>
                            <a:srgbClr val="FFFFFF"/>
                          </a:highlight>
                          <a:latin typeface="Century Gothic"/>
                        </a:rPr>
                        <a:t>Tuesday 12th November 2024</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a:solidFill>
                            <a:srgbClr val="000000"/>
                          </a:solidFill>
                          <a:effectLst/>
                          <a:highlight>
                            <a:srgbClr val="FFFFFF"/>
                          </a:highlight>
                          <a:latin typeface="Century Gothic"/>
                        </a:rPr>
                        <a:t>Communications and Interventions</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a:solidFill>
                            <a:srgbClr val="000000"/>
                          </a:solidFill>
                          <a:effectLst/>
                          <a:highlight>
                            <a:srgbClr val="FFFFFF"/>
                          </a:highlight>
                          <a:latin typeface="Century Gothic"/>
                        </a:rPr>
                        <a:t>Elsa Elliott, David Iles</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3912639"/>
                  </a:ext>
                </a:extLst>
              </a:tr>
              <a:tr h="990276">
                <a:tc>
                  <a:txBody>
                    <a:bodyPr/>
                    <a:lstStyle/>
                    <a:p>
                      <a:pPr algn="ctr"/>
                      <a:r>
                        <a:rPr lang="en-US" sz="2400" b="0">
                          <a:solidFill>
                            <a:srgbClr val="000000"/>
                          </a:solidFill>
                          <a:effectLst/>
                          <a:highlight>
                            <a:srgbClr val="FFFFFF"/>
                          </a:highlight>
                          <a:latin typeface="Century Gothic"/>
                        </a:rPr>
                        <a:t>5</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a:solidFill>
                            <a:srgbClr val="000000"/>
                          </a:solidFill>
                          <a:effectLst/>
                          <a:highlight>
                            <a:srgbClr val="FFFFFF"/>
                          </a:highlight>
                          <a:latin typeface="Century Gothic"/>
                        </a:rPr>
                        <a:t>Tuesday 10th December 2024</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a:solidFill>
                            <a:srgbClr val="000000"/>
                          </a:solidFill>
                          <a:effectLst/>
                          <a:highlight>
                            <a:srgbClr val="FFFFFF"/>
                          </a:highlight>
                          <a:latin typeface="Century Gothic"/>
                        </a:rPr>
                        <a:t>Supporting Reading and Literacy</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a:solidFill>
                            <a:srgbClr val="000000"/>
                          </a:solidFill>
                          <a:effectLst/>
                          <a:highlight>
                            <a:srgbClr val="FFFFFF"/>
                          </a:highlight>
                          <a:latin typeface="Century Gothic"/>
                        </a:rPr>
                        <a:t>Sami Bryant</a:t>
                      </a:r>
                      <a:endParaRPr lang="en-US" sz="2400" b="0">
                        <a:effectLst/>
                        <a:highlight>
                          <a:srgbClr val="FFFFFF"/>
                        </a:highlight>
                        <a:latin typeface="Century Gothic"/>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8852604"/>
                  </a:ext>
                </a:extLst>
              </a:tr>
            </a:tbl>
          </a:graphicData>
        </a:graphic>
      </p:graphicFrame>
      <p:pic>
        <p:nvPicPr>
          <p:cNvPr id="4" name="Image" descr="Image">
            <a:extLst>
              <a:ext uri="{FF2B5EF4-FFF2-40B4-BE49-F238E27FC236}">
                <a16:creationId xmlns:a16="http://schemas.microsoft.com/office/drawing/2014/main" id="{37DA8155-9108-6487-FC5F-6B8E99081AF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937470" y="586433"/>
            <a:ext cx="3132093" cy="1005301"/>
          </a:xfrm>
          <a:prstGeom prst="rect">
            <a:avLst/>
          </a:prstGeom>
          <a:ln w="12700">
            <a:miter lim="400000"/>
          </a:ln>
        </p:spPr>
      </p:pic>
    </p:spTree>
    <p:extLst>
      <p:ext uri="{BB962C8B-B14F-4D97-AF65-F5344CB8AC3E}">
        <p14:creationId xmlns:p14="http://schemas.microsoft.com/office/powerpoint/2010/main" val="344335147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Summary Slide:"/>
          <p:cNvSpPr txBox="1">
            <a:spLocks noGrp="1"/>
          </p:cNvSpPr>
          <p:nvPr>
            <p:ph type="title"/>
          </p:nvPr>
        </p:nvSpPr>
        <p:spPr>
          <a:prstGeom prst="rect">
            <a:avLst/>
          </a:prstGeom>
        </p:spPr>
        <p:txBody>
          <a:bodyPr/>
          <a:lstStyle/>
          <a:p>
            <a:r>
              <a:rPr>
                <a:latin typeface="Century Gothic"/>
              </a:rPr>
              <a:t>Summary Slide:</a:t>
            </a:r>
            <a:endParaRPr lang="en-US">
              <a:latin typeface="Century Gothic"/>
            </a:endParaRPr>
          </a:p>
        </p:txBody>
      </p:sp>
      <p:sp>
        <p:nvSpPr>
          <p:cNvPr id="543" name="Kindness            Curiosity            Collaboration            Respect            Resilience           Endeavour"/>
          <p:cNvSpPr txBox="1"/>
          <p:nvPr/>
        </p:nvSpPr>
        <p:spPr>
          <a:xfrm>
            <a:off x="353973" y="9004828"/>
            <a:ext cx="10727929" cy="368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1900" i="1">
                <a:solidFill>
                  <a:srgbClr val="942193"/>
                </a:solidFill>
                <a:latin typeface="Gill Sans"/>
                <a:ea typeface="Gill Sans"/>
                <a:cs typeface="Gill Sans"/>
                <a:sym typeface="Gill Sans"/>
              </a:defRPr>
            </a:pPr>
            <a:r>
              <a:rPr>
                <a:solidFill>
                  <a:srgbClr val="9F3EFF"/>
                </a:solidFill>
              </a:rPr>
              <a:t>Kindness  </a:t>
            </a:r>
            <a:r>
              <a:t>          </a:t>
            </a:r>
            <a:r>
              <a:rPr>
                <a:solidFill>
                  <a:srgbClr val="009193"/>
                </a:solidFill>
              </a:rPr>
              <a:t>Curiosity</a:t>
            </a:r>
            <a:r>
              <a:rPr>
                <a:solidFill>
                  <a:srgbClr val="4CF9AF"/>
                </a:solidFill>
              </a:rPr>
              <a:t> </a:t>
            </a:r>
            <a:r>
              <a:t>           </a:t>
            </a:r>
            <a:r>
              <a:rPr>
                <a:solidFill>
                  <a:srgbClr val="797979"/>
                </a:solidFill>
              </a:rPr>
              <a:t>Collaboration </a:t>
            </a:r>
            <a:r>
              <a:t>           </a:t>
            </a:r>
            <a:r>
              <a:rPr>
                <a:solidFill>
                  <a:srgbClr val="9F3EFF"/>
                </a:solidFill>
              </a:rPr>
              <a:t>Respect</a:t>
            </a:r>
            <a:r>
              <a:t>         </a:t>
            </a:r>
            <a:r>
              <a:rPr>
                <a:solidFill>
                  <a:srgbClr val="4CF9AF"/>
                </a:solidFill>
              </a:rPr>
              <a:t>   </a:t>
            </a:r>
            <a:r>
              <a:rPr>
                <a:solidFill>
                  <a:srgbClr val="009193"/>
                </a:solidFill>
              </a:rPr>
              <a:t>Resilience</a:t>
            </a:r>
            <a:r>
              <a:rPr>
                <a:solidFill>
                  <a:srgbClr val="4CF9AF"/>
                </a:solidFill>
              </a:rPr>
              <a:t>  </a:t>
            </a:r>
            <a:r>
              <a:t>        </a:t>
            </a:r>
            <a:r>
              <a:rPr>
                <a:solidFill>
                  <a:srgbClr val="797979"/>
                </a:solidFill>
              </a:rPr>
              <a:t> Endeavour</a:t>
            </a:r>
          </a:p>
        </p:txBody>
      </p:sp>
      <p:sp>
        <p:nvSpPr>
          <p:cNvPr id="544" name="Rectangle"/>
          <p:cNvSpPr/>
          <p:nvPr/>
        </p:nvSpPr>
        <p:spPr>
          <a:xfrm>
            <a:off x="11756098" y="2222500"/>
            <a:ext cx="653721" cy="7069402"/>
          </a:xfrm>
          <a:prstGeom prst="rect">
            <a:avLst/>
          </a:prstGeom>
          <a:solidFill>
            <a:srgbClr val="7030A0"/>
          </a:solidFill>
          <a:ln w="12700">
            <a:miter lim="400000"/>
          </a:ln>
        </p:spPr>
        <p:txBody>
          <a:bodyPr lIns="50800" tIns="50800" rIns="50800" bIns="50800" anchor="ctr"/>
          <a:lstStyle/>
          <a:p>
            <a:pPr>
              <a:defRPr>
                <a:solidFill>
                  <a:srgbClr val="FF2600"/>
                </a:solidFill>
              </a:defRPr>
            </a:pPr>
            <a:endParaRPr/>
          </a:p>
        </p:txBody>
      </p:sp>
      <p:sp>
        <p:nvSpPr>
          <p:cNvPr id="545" name="Body"/>
          <p:cNvSpPr txBox="1">
            <a:spLocks noGrp="1"/>
          </p:cNvSpPr>
          <p:nvPr>
            <p:ph type="body" idx="4294967295"/>
          </p:nvPr>
        </p:nvSpPr>
        <p:spPr>
          <a:xfrm>
            <a:off x="571500" y="2222500"/>
            <a:ext cx="10883966" cy="6534808"/>
          </a:xfrm>
          <a:prstGeom prst="rect">
            <a:avLst/>
          </a:prstGeom>
        </p:spPr>
        <p:txBody>
          <a:bodyPr lIns="50800" tIns="50800" rIns="50800" bIns="50800" anchor="t">
            <a:normAutofit fontScale="92500" lnSpcReduction="10000"/>
          </a:bodyPr>
          <a:lstStyle/>
          <a:p>
            <a:pPr>
              <a:defRPr sz="3100">
                <a:solidFill>
                  <a:srgbClr val="000000"/>
                </a:solidFill>
                <a:latin typeface="Helvetica Neue"/>
                <a:ea typeface="Helvetica Neue"/>
                <a:cs typeface="Helvetica Neue"/>
                <a:sym typeface="Helvetica Neue"/>
              </a:defRPr>
            </a:pPr>
            <a:r>
              <a:rPr lang="en-US">
                <a:latin typeface="Century Gothic"/>
              </a:rPr>
              <a:t>Our mission is to ensure that SEND is at the heart of the school </a:t>
            </a:r>
            <a:r>
              <a:rPr lang="mr-IN">
                <a:latin typeface="Century Gothic"/>
              </a:rPr>
              <a:t>–</a:t>
            </a:r>
            <a:r>
              <a:rPr lang="en-US">
                <a:latin typeface="Century Gothic"/>
              </a:rPr>
              <a:t> we have already started better this year with the bespoke return to school, and tonight. </a:t>
            </a:r>
          </a:p>
          <a:p>
            <a:pPr>
              <a:defRPr sz="3100">
                <a:solidFill>
                  <a:srgbClr val="000000"/>
                </a:solidFill>
                <a:latin typeface="Helvetica Neue"/>
                <a:ea typeface="Helvetica Neue"/>
                <a:cs typeface="Helvetica Neue"/>
                <a:sym typeface="Helvetica Neue"/>
              </a:defRPr>
            </a:pPr>
            <a:r>
              <a:rPr lang="en-US">
                <a:latin typeface="Century Gothic"/>
              </a:rPr>
              <a:t>We are still the market leader in Warwickshire for SEND, as confirmed by the local authority. </a:t>
            </a:r>
          </a:p>
          <a:p>
            <a:pPr>
              <a:defRPr sz="3100">
                <a:solidFill>
                  <a:srgbClr val="000000"/>
                </a:solidFill>
                <a:latin typeface="Helvetica Neue"/>
                <a:ea typeface="Helvetica Neue"/>
                <a:cs typeface="Helvetica Neue"/>
                <a:sym typeface="Helvetica Neue"/>
              </a:defRPr>
            </a:pPr>
            <a:r>
              <a:rPr lang="en-US">
                <a:latin typeface="Century Gothic"/>
              </a:rPr>
              <a:t>We look forward to working with you, our door is always open, talk to us first before you post on social media;</a:t>
            </a:r>
          </a:p>
          <a:p>
            <a:pPr marL="0" indent="0" algn="ctr">
              <a:buNone/>
              <a:defRPr sz="3100">
                <a:solidFill>
                  <a:srgbClr val="000000"/>
                </a:solidFill>
                <a:latin typeface="Helvetica Neue"/>
                <a:ea typeface="Helvetica Neue"/>
                <a:cs typeface="Helvetica Neue"/>
                <a:sym typeface="Helvetica Neue"/>
              </a:defRPr>
            </a:pPr>
            <a:r>
              <a:rPr lang="en-US">
                <a:latin typeface="Century Gothic"/>
                <a:hlinkClick r:id="rId2"/>
              </a:rPr>
              <a:t>etowle@rugbyfreesecondary.co.uk</a:t>
            </a:r>
            <a:r>
              <a:rPr lang="en-US">
                <a:latin typeface="Century Gothic"/>
              </a:rPr>
              <a:t> </a:t>
            </a:r>
          </a:p>
          <a:p>
            <a:pPr>
              <a:defRPr sz="3100">
                <a:solidFill>
                  <a:srgbClr val="000000"/>
                </a:solidFill>
                <a:latin typeface="Helvetica Neue"/>
                <a:ea typeface="Helvetica Neue"/>
                <a:cs typeface="Helvetica Neue"/>
                <a:sym typeface="Helvetica Neue"/>
              </a:defRPr>
            </a:pPr>
            <a:r>
              <a:rPr lang="en-US">
                <a:latin typeface="Century Gothic"/>
              </a:rPr>
              <a:t>Our inclusion team is strong, and genuinely cares. Please come and support the calendared events. </a:t>
            </a:r>
          </a:p>
          <a:p>
            <a:pPr>
              <a:defRPr sz="3100">
                <a:solidFill>
                  <a:srgbClr val="000000"/>
                </a:solidFill>
                <a:latin typeface="Helvetica Neue"/>
                <a:ea typeface="Helvetica Neue"/>
                <a:cs typeface="Helvetica Neue"/>
                <a:sym typeface="Helvetica Neue"/>
              </a:defRPr>
            </a:pPr>
            <a:endParaRPr lang="en-US">
              <a:latin typeface="Century Gothic"/>
            </a:endParaRPr>
          </a:p>
          <a:p>
            <a:pPr>
              <a:defRPr sz="3100">
                <a:solidFill>
                  <a:srgbClr val="000000"/>
                </a:solidFill>
                <a:latin typeface="Helvetica Neue"/>
                <a:ea typeface="Helvetica Neue"/>
                <a:cs typeface="Helvetica Neue"/>
                <a:sym typeface="Helvetica Neue"/>
              </a:defRPr>
            </a:pPr>
            <a:endParaRPr lang="en-US">
              <a:latin typeface="Century Gothic"/>
            </a:endParaRPr>
          </a:p>
        </p:txBody>
      </p:sp>
      <p:pic>
        <p:nvPicPr>
          <p:cNvPr id="3" name="Image" descr="Image">
            <a:extLst>
              <a:ext uri="{FF2B5EF4-FFF2-40B4-BE49-F238E27FC236}">
                <a16:creationId xmlns:a16="http://schemas.microsoft.com/office/drawing/2014/main" id="{71A64ACB-2F07-D871-B5CD-DA70986DEA9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937470" y="586433"/>
            <a:ext cx="3132093" cy="1005301"/>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ummary Slide:"/>
          <p:cNvSpPr txBox="1">
            <a:spLocks noGrp="1"/>
          </p:cNvSpPr>
          <p:nvPr>
            <p:ph type="title"/>
          </p:nvPr>
        </p:nvSpPr>
        <p:spPr>
          <a:prstGeom prst="rect">
            <a:avLst/>
          </a:prstGeom>
        </p:spPr>
        <p:txBody>
          <a:bodyPr/>
          <a:lstStyle/>
          <a:p>
            <a:r>
              <a:rPr lang="en-GB">
                <a:latin typeface="Century Gothic"/>
              </a:rPr>
              <a:t>The Final Thought:</a:t>
            </a:r>
            <a:endParaRPr lang="en-US">
              <a:latin typeface="Century Gothic"/>
            </a:endParaRPr>
          </a:p>
        </p:txBody>
      </p:sp>
      <p:pic>
        <p:nvPicPr>
          <p:cNvPr id="276" name="Image" descr="Image"/>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937470" y="586433"/>
            <a:ext cx="3132093" cy="1005301"/>
          </a:xfrm>
          <a:prstGeom prst="rect">
            <a:avLst/>
          </a:prstGeom>
          <a:ln w="12700">
            <a:miter lim="400000"/>
          </a:ln>
        </p:spPr>
      </p:pic>
      <p:sp>
        <p:nvSpPr>
          <p:cNvPr id="278" name="Rectangle"/>
          <p:cNvSpPr/>
          <p:nvPr/>
        </p:nvSpPr>
        <p:spPr>
          <a:xfrm>
            <a:off x="11756098" y="2222500"/>
            <a:ext cx="653721" cy="7069402"/>
          </a:xfrm>
          <a:prstGeom prst="rect">
            <a:avLst/>
          </a:prstGeom>
          <a:solidFill>
            <a:srgbClr val="7030A0"/>
          </a:solidFill>
          <a:ln w="12700">
            <a:miter lim="400000"/>
          </a:ln>
        </p:spPr>
        <p:txBody>
          <a:bodyPr lIns="50800" tIns="50800" rIns="50800" bIns="50800" anchor="ctr"/>
          <a:lstStyle/>
          <a:p>
            <a:pPr>
              <a:defRPr>
                <a:solidFill>
                  <a:srgbClr val="FF2600"/>
                </a:solidFill>
              </a:defRPr>
            </a:pPr>
            <a:endParaRPr/>
          </a:p>
        </p:txBody>
      </p:sp>
      <p:pic>
        <p:nvPicPr>
          <p:cNvPr id="279" name="Screen Shot 2024-06-15 at 20.04.14.png" descr="Screen Shot 2024-06-15 at 20.04.14.png"/>
          <p:cNvPicPr>
            <a:picLocks noChangeAspect="1"/>
          </p:cNvPicPr>
          <p:nvPr/>
        </p:nvPicPr>
        <p:blipFill>
          <a:blip r:embed="rId4"/>
          <a:srcRect l="8120"/>
          <a:stretch>
            <a:fillRect/>
          </a:stretch>
        </p:blipFill>
        <p:spPr>
          <a:xfrm>
            <a:off x="568898" y="2222500"/>
            <a:ext cx="10862618" cy="5290554"/>
          </a:xfrm>
          <a:prstGeom prst="rect">
            <a:avLst/>
          </a:prstGeom>
          <a:ln w="12700">
            <a:miter lim="400000"/>
          </a:ln>
        </p:spPr>
      </p:pic>
      <p:sp>
        <p:nvSpPr>
          <p:cNvPr id="2" name="TextBox 1">
            <a:extLst>
              <a:ext uri="{FF2B5EF4-FFF2-40B4-BE49-F238E27FC236}">
                <a16:creationId xmlns:a16="http://schemas.microsoft.com/office/drawing/2014/main" id="{C7BA317C-D77D-45A9-EE3A-D7D6A2F93ED3}"/>
              </a:ext>
            </a:extLst>
          </p:cNvPr>
          <p:cNvSpPr txBox="1"/>
          <p:nvPr/>
        </p:nvSpPr>
        <p:spPr>
          <a:xfrm>
            <a:off x="346708" y="8073058"/>
            <a:ext cx="110859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i="1">
                <a:solidFill>
                  <a:srgbClr val="131618"/>
                </a:solidFill>
                <a:latin typeface="Perpetua"/>
                <a:ea typeface="Source Serif Pro"/>
              </a:rPr>
              <a:t>'Irrespective of how good you are, or how good you think you are, nothing is achieved without each other. It is team before self, every single time.' (Tait, 2019)</a:t>
            </a:r>
          </a:p>
        </p:txBody>
      </p:sp>
    </p:spTree>
    <p:extLst>
      <p:ext uri="{BB962C8B-B14F-4D97-AF65-F5344CB8AC3E}">
        <p14:creationId xmlns:p14="http://schemas.microsoft.com/office/powerpoint/2010/main" val="869387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FSS SLT 2024-25:"/>
          <p:cNvSpPr txBox="1">
            <a:spLocks noGrp="1"/>
          </p:cNvSpPr>
          <p:nvPr>
            <p:ph type="title"/>
          </p:nvPr>
        </p:nvSpPr>
        <p:spPr>
          <a:prstGeom prst="rect">
            <a:avLst/>
          </a:prstGeom>
        </p:spPr>
        <p:txBody>
          <a:bodyPr/>
          <a:lstStyle/>
          <a:p>
            <a:r>
              <a:rPr>
                <a:latin typeface="Century Gothic"/>
              </a:rPr>
              <a:t>RFSS SLT 2024-25:</a:t>
            </a:r>
            <a:endParaRPr lang="en-US">
              <a:latin typeface="Century Gothic"/>
            </a:endParaRPr>
          </a:p>
        </p:txBody>
      </p:sp>
      <p:pic>
        <p:nvPicPr>
          <p:cNvPr id="2" name="Picture 1" descr="A white and purple text on a white background&#10;&#10;Description automatically generated">
            <a:extLst>
              <a:ext uri="{FF2B5EF4-FFF2-40B4-BE49-F238E27FC236}">
                <a16:creationId xmlns:a16="http://schemas.microsoft.com/office/drawing/2014/main" id="{1915BEC7-442D-A161-04AF-50C8CEE9DC5A}"/>
              </a:ext>
            </a:extLst>
          </p:cNvPr>
          <p:cNvPicPr>
            <a:picLocks noChangeAspect="1"/>
          </p:cNvPicPr>
          <p:nvPr/>
        </p:nvPicPr>
        <p:blipFill>
          <a:blip r:embed="rId2"/>
          <a:stretch>
            <a:fillRect/>
          </a:stretch>
        </p:blipFill>
        <p:spPr>
          <a:xfrm>
            <a:off x="671576" y="2101944"/>
            <a:ext cx="11674104" cy="6945933"/>
          </a:xfrm>
          <a:prstGeom prst="rect">
            <a:avLst/>
          </a:prstGeom>
        </p:spPr>
      </p:pic>
      <p:sp>
        <p:nvSpPr>
          <p:cNvPr id="4" name="Kindness            Curiosity            Collaboration            Respect            Resilience           Endeavour">
            <a:extLst>
              <a:ext uri="{FF2B5EF4-FFF2-40B4-BE49-F238E27FC236}">
                <a16:creationId xmlns:a16="http://schemas.microsoft.com/office/drawing/2014/main" id="{478A648C-59F8-DE9D-6327-35B6D2CF069B}"/>
              </a:ext>
            </a:extLst>
          </p:cNvPr>
          <p:cNvSpPr txBox="1"/>
          <p:nvPr/>
        </p:nvSpPr>
        <p:spPr>
          <a:xfrm>
            <a:off x="624907" y="9004828"/>
            <a:ext cx="12012613" cy="368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1900" i="1">
                <a:solidFill>
                  <a:srgbClr val="942193"/>
                </a:solidFill>
                <a:latin typeface="Gill Sans"/>
                <a:ea typeface="Gill Sans"/>
                <a:cs typeface="Gill Sans"/>
                <a:sym typeface="Gill Sans"/>
              </a:defRPr>
            </a:pPr>
            <a:r>
              <a:rPr>
                <a:solidFill>
                  <a:srgbClr val="9F3EFF"/>
                </a:solidFill>
              </a:rPr>
              <a:t>Kindness  </a:t>
            </a:r>
            <a:r>
              <a:t>          </a:t>
            </a:r>
            <a:r>
              <a:rPr>
                <a:solidFill>
                  <a:srgbClr val="009193"/>
                </a:solidFill>
              </a:rPr>
              <a:t>Curiosity</a:t>
            </a:r>
            <a:r>
              <a:rPr>
                <a:solidFill>
                  <a:srgbClr val="4CF9AF"/>
                </a:solidFill>
              </a:rPr>
              <a:t> </a:t>
            </a:r>
            <a:r>
              <a:t>           </a:t>
            </a:r>
            <a:r>
              <a:rPr>
                <a:solidFill>
                  <a:srgbClr val="797979"/>
                </a:solidFill>
              </a:rPr>
              <a:t>Collaboration </a:t>
            </a:r>
            <a:r>
              <a:t>           </a:t>
            </a:r>
            <a:r>
              <a:rPr>
                <a:solidFill>
                  <a:srgbClr val="9F3EFF"/>
                </a:solidFill>
              </a:rPr>
              <a:t>Respect</a:t>
            </a:r>
            <a:r>
              <a:t>         </a:t>
            </a:r>
            <a:r>
              <a:rPr>
                <a:solidFill>
                  <a:srgbClr val="4CF9AF"/>
                </a:solidFill>
              </a:rPr>
              <a:t>   </a:t>
            </a:r>
            <a:r>
              <a:rPr>
                <a:solidFill>
                  <a:srgbClr val="009193"/>
                </a:solidFill>
              </a:rPr>
              <a:t>Resilience</a:t>
            </a:r>
            <a:r>
              <a:rPr>
                <a:solidFill>
                  <a:srgbClr val="4CF9AF"/>
                </a:solidFill>
              </a:rPr>
              <a:t>  </a:t>
            </a:r>
            <a:r>
              <a:t>        </a:t>
            </a:r>
            <a:r>
              <a:rPr>
                <a:solidFill>
                  <a:srgbClr val="797979"/>
                </a:solidFill>
              </a:rPr>
              <a:t> Endeavour</a:t>
            </a:r>
          </a:p>
        </p:txBody>
      </p:sp>
      <p:pic>
        <p:nvPicPr>
          <p:cNvPr id="5" name="Image" descr="Image">
            <a:extLst>
              <a:ext uri="{FF2B5EF4-FFF2-40B4-BE49-F238E27FC236}">
                <a16:creationId xmlns:a16="http://schemas.microsoft.com/office/drawing/2014/main" id="{AE697FF4-CA4F-414D-593F-B0A8ED5C4AE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937470" y="586433"/>
            <a:ext cx="3132093" cy="10053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Our SLT Priorities:"/>
          <p:cNvSpPr txBox="1">
            <a:spLocks noGrp="1"/>
          </p:cNvSpPr>
          <p:nvPr>
            <p:ph type="title"/>
          </p:nvPr>
        </p:nvSpPr>
        <p:spPr>
          <a:prstGeom prst="rect">
            <a:avLst/>
          </a:prstGeom>
        </p:spPr>
        <p:txBody>
          <a:bodyPr/>
          <a:lstStyle/>
          <a:p>
            <a:r>
              <a:rPr>
                <a:latin typeface="Century Gothic"/>
              </a:rPr>
              <a:t>Our </a:t>
            </a:r>
            <a:r>
              <a:rPr lang="en-GB">
                <a:latin typeface="Century Gothic"/>
              </a:rPr>
              <a:t>School </a:t>
            </a:r>
            <a:r>
              <a:rPr>
                <a:latin typeface="Century Gothic"/>
              </a:rPr>
              <a:t>Priorities</a:t>
            </a:r>
            <a:r>
              <a:rPr lang="en-GB">
                <a:latin typeface="Century Gothic"/>
              </a:rPr>
              <a:t> 2024-25</a:t>
            </a:r>
            <a:r>
              <a:rPr>
                <a:latin typeface="Century Gothic"/>
              </a:rPr>
              <a:t>:</a:t>
            </a:r>
            <a:endParaRPr lang="en-US">
              <a:latin typeface="Century Gothic"/>
            </a:endParaRPr>
          </a:p>
        </p:txBody>
      </p:sp>
      <p:sp>
        <p:nvSpPr>
          <p:cNvPr id="242" name="Raise standards &amp; expectations in all that we do (including Tutor Time) to best impact on outcomes"/>
          <p:cNvSpPr txBox="1"/>
          <p:nvPr/>
        </p:nvSpPr>
        <p:spPr>
          <a:xfrm>
            <a:off x="619274" y="6086021"/>
            <a:ext cx="2482159" cy="267116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400">
                <a:solidFill>
                  <a:srgbClr val="531B93"/>
                </a:solidFill>
                <a:latin typeface="Helvetica Neue"/>
                <a:ea typeface="Helvetica Neue"/>
                <a:cs typeface="Helvetica Neue"/>
                <a:sym typeface="Helvetica Neue"/>
              </a:defRPr>
            </a:lvl1pPr>
          </a:lstStyle>
          <a:p>
            <a:r>
              <a:t>Raise standards &amp; expectations in all that we do (including Tutor Time) to best impact on outcomes</a:t>
            </a:r>
          </a:p>
        </p:txBody>
      </p:sp>
      <p:sp>
        <p:nvSpPr>
          <p:cNvPr id="243" name="Create more links…"/>
          <p:cNvSpPr txBox="1"/>
          <p:nvPr/>
        </p:nvSpPr>
        <p:spPr>
          <a:xfrm>
            <a:off x="3933792" y="5311832"/>
            <a:ext cx="2482159" cy="26711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400">
                <a:solidFill>
                  <a:srgbClr val="531B93"/>
                </a:solidFill>
                <a:latin typeface="Helvetica Neue"/>
                <a:ea typeface="Helvetica Neue"/>
                <a:cs typeface="Helvetica Neue"/>
                <a:sym typeface="Helvetica Neue"/>
              </a:defRPr>
            </a:pPr>
            <a:r>
              <a:t>Create more links</a:t>
            </a:r>
          </a:p>
          <a:p>
            <a:pPr>
              <a:defRPr sz="2400">
                <a:solidFill>
                  <a:srgbClr val="531B93"/>
                </a:solidFill>
                <a:latin typeface="Helvetica Neue"/>
                <a:ea typeface="Helvetica Neue"/>
                <a:cs typeface="Helvetica Neue"/>
                <a:sym typeface="Helvetica Neue"/>
              </a:defRPr>
            </a:pPr>
            <a:r>
              <a:t>with home through </a:t>
            </a:r>
          </a:p>
          <a:p>
            <a:pPr>
              <a:defRPr sz="2400">
                <a:solidFill>
                  <a:srgbClr val="531B93"/>
                </a:solidFill>
                <a:latin typeface="Helvetica Neue"/>
                <a:ea typeface="Helvetica Neue"/>
                <a:cs typeface="Helvetica Neue"/>
                <a:sym typeface="Helvetica Neue"/>
              </a:defRPr>
            </a:pPr>
            <a:r>
              <a:t>effective home</a:t>
            </a:r>
          </a:p>
          <a:p>
            <a:pPr>
              <a:defRPr sz="2400">
                <a:solidFill>
                  <a:srgbClr val="531B93"/>
                </a:solidFill>
                <a:latin typeface="Helvetica Neue"/>
                <a:ea typeface="Helvetica Neue"/>
                <a:cs typeface="Helvetica Neue"/>
                <a:sym typeface="Helvetica Neue"/>
              </a:defRPr>
            </a:pPr>
            <a:r>
              <a:t>learning</a:t>
            </a:r>
          </a:p>
          <a:p>
            <a:pPr>
              <a:defRPr sz="2400">
                <a:solidFill>
                  <a:srgbClr val="531B93"/>
                </a:solidFill>
                <a:latin typeface="Helvetica Neue"/>
                <a:ea typeface="Helvetica Neue"/>
                <a:cs typeface="Helvetica Neue"/>
                <a:sym typeface="Helvetica Neue"/>
              </a:defRPr>
            </a:pPr>
            <a:r>
              <a:t>strategies</a:t>
            </a:r>
          </a:p>
        </p:txBody>
      </p:sp>
      <p:sp>
        <p:nvSpPr>
          <p:cNvPr id="244" name="Align SEND provision…"/>
          <p:cNvSpPr txBox="1"/>
          <p:nvPr/>
        </p:nvSpPr>
        <p:spPr>
          <a:xfrm>
            <a:off x="7042787" y="6606721"/>
            <a:ext cx="2483547" cy="193456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400">
                <a:solidFill>
                  <a:srgbClr val="531B93"/>
                </a:solidFill>
                <a:latin typeface="Helvetica Neue"/>
                <a:ea typeface="Helvetica Neue"/>
                <a:cs typeface="Helvetica Neue"/>
                <a:sym typeface="Helvetica Neue"/>
              </a:defRPr>
            </a:pPr>
            <a:r>
              <a:rPr>
                <a:solidFill>
                  <a:srgbClr val="00B050"/>
                </a:solidFill>
              </a:rPr>
              <a:t>Align SEND provision</a:t>
            </a:r>
          </a:p>
          <a:p>
            <a:pPr>
              <a:defRPr sz="2400">
                <a:solidFill>
                  <a:srgbClr val="531B93"/>
                </a:solidFill>
                <a:latin typeface="Helvetica Neue"/>
                <a:ea typeface="Helvetica Neue"/>
                <a:cs typeface="Helvetica Neue"/>
                <a:sym typeface="Helvetica Neue"/>
              </a:defRPr>
            </a:pPr>
            <a:r>
              <a:rPr>
                <a:solidFill>
                  <a:srgbClr val="00B050"/>
                </a:solidFill>
              </a:rPr>
              <a:t>with other areas of the</a:t>
            </a:r>
          </a:p>
          <a:p>
            <a:pPr>
              <a:defRPr sz="2400">
                <a:solidFill>
                  <a:srgbClr val="531B93"/>
                </a:solidFill>
                <a:latin typeface="Helvetica Neue"/>
                <a:ea typeface="Helvetica Neue"/>
                <a:cs typeface="Helvetica Neue"/>
                <a:sym typeface="Helvetica Neue"/>
              </a:defRPr>
            </a:pPr>
            <a:r>
              <a:rPr>
                <a:solidFill>
                  <a:srgbClr val="00B050"/>
                </a:solidFill>
              </a:rPr>
              <a:t>school</a:t>
            </a:r>
          </a:p>
        </p:txBody>
      </p:sp>
      <p:sp>
        <p:nvSpPr>
          <p:cNvPr id="245" name="Develop increased levels of aspiration and belonging (Key Stage 3)"/>
          <p:cNvSpPr txBox="1"/>
          <p:nvPr/>
        </p:nvSpPr>
        <p:spPr>
          <a:xfrm>
            <a:off x="10209586" y="5086026"/>
            <a:ext cx="2220453" cy="231858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400">
                <a:solidFill>
                  <a:srgbClr val="531B93"/>
                </a:solidFill>
                <a:latin typeface="Helvetica Neue"/>
                <a:ea typeface="Helvetica Neue"/>
                <a:cs typeface="Helvetica Neue"/>
                <a:sym typeface="Helvetica Neue"/>
              </a:defRPr>
            </a:lvl1pPr>
          </a:lstStyle>
          <a:p>
            <a:r>
              <a:t>Develop increased levels of aspiration and belonging (Key Stage 3</a:t>
            </a:r>
            <a:r>
              <a:rPr lang="en-US"/>
              <a:t>)</a:t>
            </a:r>
          </a:p>
        </p:txBody>
      </p:sp>
      <p:sp>
        <p:nvSpPr>
          <p:cNvPr id="246" name="Line"/>
          <p:cNvSpPr/>
          <p:nvPr/>
        </p:nvSpPr>
        <p:spPr>
          <a:xfrm flipH="1">
            <a:off x="1860353" y="4454695"/>
            <a:ext cx="1" cy="1389561"/>
          </a:xfrm>
          <a:prstGeom prst="line">
            <a:avLst/>
          </a:prstGeom>
          <a:ln w="25400">
            <a:solidFill>
              <a:srgbClr val="ABABAB"/>
            </a:solidFill>
            <a:miter lim="400000"/>
          </a:ln>
        </p:spPr>
        <p:txBody>
          <a:bodyPr lIns="50800" tIns="50800" rIns="50800" bIns="50800" anchor="ctr"/>
          <a:lstStyle/>
          <a:p>
            <a:endParaRPr/>
          </a:p>
        </p:txBody>
      </p:sp>
      <p:sp>
        <p:nvSpPr>
          <p:cNvPr id="247" name="Line"/>
          <p:cNvSpPr/>
          <p:nvPr/>
        </p:nvSpPr>
        <p:spPr>
          <a:xfrm>
            <a:off x="8284560" y="4677219"/>
            <a:ext cx="1" cy="1625370"/>
          </a:xfrm>
          <a:prstGeom prst="line">
            <a:avLst/>
          </a:prstGeom>
          <a:ln w="25400">
            <a:solidFill>
              <a:srgbClr val="ABABAB"/>
            </a:solidFill>
            <a:miter lim="400000"/>
          </a:ln>
        </p:spPr>
        <p:txBody>
          <a:bodyPr lIns="50800" tIns="50800" rIns="50800" bIns="50800" anchor="ctr"/>
          <a:lstStyle/>
          <a:p>
            <a:endParaRPr/>
          </a:p>
        </p:txBody>
      </p:sp>
      <p:sp>
        <p:nvSpPr>
          <p:cNvPr id="248" name="Line"/>
          <p:cNvSpPr/>
          <p:nvPr/>
        </p:nvSpPr>
        <p:spPr>
          <a:xfrm>
            <a:off x="5174871" y="4480602"/>
            <a:ext cx="1" cy="640631"/>
          </a:xfrm>
          <a:prstGeom prst="line">
            <a:avLst/>
          </a:prstGeom>
          <a:ln w="25400">
            <a:solidFill>
              <a:srgbClr val="ABABAB"/>
            </a:solidFill>
            <a:miter lim="400000"/>
          </a:ln>
        </p:spPr>
        <p:txBody>
          <a:bodyPr lIns="50800" tIns="50800" rIns="50800" bIns="50800" anchor="ctr"/>
          <a:lstStyle/>
          <a:p>
            <a:endParaRPr/>
          </a:p>
        </p:txBody>
      </p:sp>
      <p:sp>
        <p:nvSpPr>
          <p:cNvPr id="249" name="Line"/>
          <p:cNvSpPr/>
          <p:nvPr/>
        </p:nvSpPr>
        <p:spPr>
          <a:xfrm>
            <a:off x="11319812" y="4331966"/>
            <a:ext cx="1" cy="640631"/>
          </a:xfrm>
          <a:prstGeom prst="line">
            <a:avLst/>
          </a:prstGeom>
          <a:ln w="25400">
            <a:solidFill>
              <a:srgbClr val="ABABAB"/>
            </a:solidFill>
            <a:miter lim="400000"/>
          </a:ln>
        </p:spPr>
        <p:txBody>
          <a:bodyPr lIns="50800" tIns="50800" rIns="50800" bIns="50800" anchor="ctr"/>
          <a:lstStyle/>
          <a:p>
            <a:endParaRPr/>
          </a:p>
        </p:txBody>
      </p:sp>
      <p:pic>
        <p:nvPicPr>
          <p:cNvPr id="251" name="3904124-200.png" descr="3904124-200.png"/>
          <p:cNvPicPr>
            <a:picLocks noChangeAspect="1"/>
          </p:cNvPicPr>
          <p:nvPr/>
        </p:nvPicPr>
        <p:blipFill>
          <a:blip r:embed="rId2"/>
          <a:stretch>
            <a:fillRect/>
          </a:stretch>
        </p:blipFill>
        <p:spPr>
          <a:xfrm>
            <a:off x="942653" y="2216744"/>
            <a:ext cx="1991775" cy="1991775"/>
          </a:xfrm>
          <a:prstGeom prst="rect">
            <a:avLst/>
          </a:prstGeom>
          <a:ln w="12700">
            <a:miter lim="400000"/>
          </a:ln>
        </p:spPr>
      </p:pic>
      <p:pic>
        <p:nvPicPr>
          <p:cNvPr id="252" name="2298387-200.png" descr="2298387-200.png"/>
          <p:cNvPicPr>
            <a:picLocks noChangeAspect="1"/>
          </p:cNvPicPr>
          <p:nvPr/>
        </p:nvPicPr>
        <p:blipFill>
          <a:blip r:embed="rId3"/>
          <a:stretch>
            <a:fillRect/>
          </a:stretch>
        </p:blipFill>
        <p:spPr>
          <a:xfrm>
            <a:off x="4097500" y="2135261"/>
            <a:ext cx="2154742" cy="2154741"/>
          </a:xfrm>
          <a:prstGeom prst="rect">
            <a:avLst/>
          </a:prstGeom>
          <a:ln w="12700">
            <a:miter lim="400000"/>
          </a:ln>
        </p:spPr>
      </p:pic>
      <p:pic>
        <p:nvPicPr>
          <p:cNvPr id="253" name="5248021-200.png" descr="5248021-200.png"/>
          <p:cNvPicPr>
            <a:picLocks noChangeAspect="1"/>
          </p:cNvPicPr>
          <p:nvPr/>
        </p:nvPicPr>
        <p:blipFill>
          <a:blip r:embed="rId4"/>
          <a:stretch>
            <a:fillRect/>
          </a:stretch>
        </p:blipFill>
        <p:spPr>
          <a:xfrm>
            <a:off x="7174334" y="2102405"/>
            <a:ext cx="2220452" cy="2220453"/>
          </a:xfrm>
          <a:prstGeom prst="rect">
            <a:avLst/>
          </a:prstGeom>
          <a:ln w="12700">
            <a:miter lim="400000"/>
          </a:ln>
        </p:spPr>
      </p:pic>
      <p:pic>
        <p:nvPicPr>
          <p:cNvPr id="254" name="5387142-200.png" descr="5387142-200.png"/>
          <p:cNvPicPr>
            <a:picLocks noChangeAspect="1"/>
          </p:cNvPicPr>
          <p:nvPr/>
        </p:nvPicPr>
        <p:blipFill>
          <a:blip r:embed="rId5"/>
          <a:stretch>
            <a:fillRect/>
          </a:stretch>
        </p:blipFill>
        <p:spPr>
          <a:xfrm>
            <a:off x="10316878" y="2104853"/>
            <a:ext cx="1991775" cy="1991775"/>
          </a:xfrm>
          <a:prstGeom prst="rect">
            <a:avLst/>
          </a:prstGeom>
          <a:ln w="12700">
            <a:miter lim="400000"/>
          </a:ln>
        </p:spPr>
      </p:pic>
      <p:sp>
        <p:nvSpPr>
          <p:cNvPr id="255" name="Kindness            Curiosity            Collaboration            Respect            Resilience           Endeavour"/>
          <p:cNvSpPr txBox="1"/>
          <p:nvPr/>
        </p:nvSpPr>
        <p:spPr>
          <a:xfrm>
            <a:off x="624907" y="9004828"/>
            <a:ext cx="12012613" cy="368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1900" i="1">
                <a:solidFill>
                  <a:srgbClr val="942193"/>
                </a:solidFill>
                <a:latin typeface="Gill Sans"/>
                <a:ea typeface="Gill Sans"/>
                <a:cs typeface="Gill Sans"/>
                <a:sym typeface="Gill Sans"/>
              </a:defRPr>
            </a:pPr>
            <a:r>
              <a:rPr>
                <a:solidFill>
                  <a:srgbClr val="9F3EFF"/>
                </a:solidFill>
              </a:rPr>
              <a:t>Kindness  </a:t>
            </a:r>
            <a:r>
              <a:t>          </a:t>
            </a:r>
            <a:r>
              <a:rPr>
                <a:solidFill>
                  <a:srgbClr val="009193"/>
                </a:solidFill>
              </a:rPr>
              <a:t>Curiosity</a:t>
            </a:r>
            <a:r>
              <a:rPr>
                <a:solidFill>
                  <a:srgbClr val="4CF9AF"/>
                </a:solidFill>
              </a:rPr>
              <a:t> </a:t>
            </a:r>
            <a:r>
              <a:t>           </a:t>
            </a:r>
            <a:r>
              <a:rPr>
                <a:solidFill>
                  <a:srgbClr val="797979"/>
                </a:solidFill>
              </a:rPr>
              <a:t>Collaboration </a:t>
            </a:r>
            <a:r>
              <a:t>           </a:t>
            </a:r>
            <a:r>
              <a:rPr>
                <a:solidFill>
                  <a:srgbClr val="9F3EFF"/>
                </a:solidFill>
              </a:rPr>
              <a:t>Respect</a:t>
            </a:r>
            <a:r>
              <a:t>         </a:t>
            </a:r>
            <a:r>
              <a:rPr>
                <a:solidFill>
                  <a:srgbClr val="4CF9AF"/>
                </a:solidFill>
              </a:rPr>
              <a:t>   </a:t>
            </a:r>
            <a:r>
              <a:rPr>
                <a:solidFill>
                  <a:srgbClr val="009193"/>
                </a:solidFill>
              </a:rPr>
              <a:t>Resilience</a:t>
            </a:r>
            <a:r>
              <a:rPr>
                <a:solidFill>
                  <a:srgbClr val="4CF9AF"/>
                </a:solidFill>
              </a:rPr>
              <a:t>  </a:t>
            </a:r>
            <a:r>
              <a:t>        </a:t>
            </a:r>
            <a:r>
              <a:rPr>
                <a:solidFill>
                  <a:srgbClr val="797979"/>
                </a:solidFill>
              </a:rPr>
              <a:t> Endeavour</a:t>
            </a:r>
          </a:p>
        </p:txBody>
      </p:sp>
      <p:pic>
        <p:nvPicPr>
          <p:cNvPr id="3" name="Image" descr="Image">
            <a:extLst>
              <a:ext uri="{FF2B5EF4-FFF2-40B4-BE49-F238E27FC236}">
                <a16:creationId xmlns:a16="http://schemas.microsoft.com/office/drawing/2014/main" id="{374F5184-B2DF-32FD-0B8F-3D8E57B8AE4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8937470" y="615571"/>
            <a:ext cx="3132093" cy="1005301"/>
          </a:xfrm>
          <a:prstGeom prst="rect">
            <a:avLst/>
          </a:prstGeom>
          <a:ln w="12700">
            <a:miter lim="400000"/>
          </a:ln>
        </p:spPr>
      </p:pic>
    </p:spTree>
    <p:extLst>
      <p:ext uri="{BB962C8B-B14F-4D97-AF65-F5344CB8AC3E}">
        <p14:creationId xmlns:p14="http://schemas.microsoft.com/office/powerpoint/2010/main" val="398653369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END &amp; Inclusion Organogram:"/>
          <p:cNvSpPr txBox="1">
            <a:spLocks noGrp="1"/>
          </p:cNvSpPr>
          <p:nvPr>
            <p:ph type="title"/>
          </p:nvPr>
        </p:nvSpPr>
        <p:spPr>
          <a:prstGeom prst="rect">
            <a:avLst/>
          </a:prstGeom>
        </p:spPr>
        <p:txBody>
          <a:bodyPr/>
          <a:lstStyle/>
          <a:p>
            <a:r>
              <a:rPr>
                <a:latin typeface="Century Gothic"/>
              </a:rPr>
              <a:t>SEND </a:t>
            </a:r>
            <a:r>
              <a:rPr lang="en-GB">
                <a:latin typeface="Century Gothic"/>
              </a:rPr>
              <a:t>Leadership 2024-25</a:t>
            </a:r>
            <a:r>
              <a:rPr>
                <a:latin typeface="Century Gothic"/>
              </a:rPr>
              <a:t>:</a:t>
            </a:r>
            <a:endParaRPr lang="en-US">
              <a:latin typeface="Century Gothic"/>
            </a:endParaRPr>
          </a:p>
        </p:txBody>
      </p:sp>
      <p:sp>
        <p:nvSpPr>
          <p:cNvPr id="5" name="How confident are we that our teachers are using SCPs and Snapshots in lessons to support SEND students?…"/>
          <p:cNvSpPr txBox="1">
            <a:spLocks/>
          </p:cNvSpPr>
          <p:nvPr/>
        </p:nvSpPr>
        <p:spPr>
          <a:xfrm>
            <a:off x="571500" y="2531665"/>
            <a:ext cx="5879999" cy="6986985"/>
          </a:xfrm>
          <a:prstGeom prst="rect">
            <a:avLst/>
          </a:prstGeom>
        </p:spPr>
        <p:txBody>
          <a:bodyPr lIns="91440" tIns="45720" rIns="91440" bIns="45720" anchor="t">
            <a:normAutofit/>
          </a:bodyPr>
          <a:lst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9pPr>
          </a:lstStyle>
          <a:p>
            <a:pPr marL="309880" indent="-309880" defTabSz="549148" hangingPunct="1">
              <a:spcBef>
                <a:spcPts val="2800"/>
              </a:spcBef>
              <a:defRPr sz="2350">
                <a:solidFill>
                  <a:srgbClr val="000000"/>
                </a:solidFill>
              </a:defRPr>
            </a:pPr>
            <a:r>
              <a:rPr lang="en-GB" sz="2700">
                <a:solidFill>
                  <a:srgbClr val="000000"/>
                </a:solidFill>
                <a:latin typeface="Century Gothic"/>
              </a:rPr>
              <a:t>Lizi Towle: AHT </a:t>
            </a:r>
            <a:r>
              <a:rPr lang="mr-IN" sz="2700">
                <a:solidFill>
                  <a:srgbClr val="000000"/>
                </a:solidFill>
                <a:latin typeface="Century Gothic"/>
              </a:rPr>
              <a:t>–</a:t>
            </a:r>
            <a:r>
              <a:rPr lang="en-GB" sz="2700">
                <a:solidFill>
                  <a:srgbClr val="000000"/>
                </a:solidFill>
                <a:latin typeface="Century Gothic"/>
              </a:rPr>
              <a:t> SEND &amp; Inclusion</a:t>
            </a:r>
          </a:p>
          <a:p>
            <a:pPr marL="309880" indent="-309880" defTabSz="549148" hangingPunct="1">
              <a:spcBef>
                <a:spcPts val="2800"/>
              </a:spcBef>
              <a:defRPr sz="2350">
                <a:solidFill>
                  <a:srgbClr val="000000"/>
                </a:solidFill>
              </a:defRPr>
            </a:pPr>
            <a:r>
              <a:rPr lang="en-GB" sz="2700">
                <a:solidFill>
                  <a:srgbClr val="000000"/>
                </a:solidFill>
                <a:latin typeface="Century Gothic"/>
              </a:rPr>
              <a:t>David Iles: SENDCo</a:t>
            </a:r>
          </a:p>
          <a:p>
            <a:pPr marL="309880" indent="-309880" defTabSz="549148" hangingPunct="1">
              <a:spcBef>
                <a:spcPts val="2800"/>
              </a:spcBef>
              <a:defRPr sz="2350">
                <a:solidFill>
                  <a:srgbClr val="000000"/>
                </a:solidFill>
              </a:defRPr>
            </a:pPr>
            <a:r>
              <a:rPr lang="en-GB" sz="2700">
                <a:solidFill>
                  <a:srgbClr val="000000"/>
                </a:solidFill>
                <a:latin typeface="Century Gothic"/>
              </a:rPr>
              <a:t>Elsa Elliott: SRP Manager</a:t>
            </a:r>
          </a:p>
          <a:p>
            <a:pPr marL="309880" indent="-309880" defTabSz="549148" hangingPunct="1">
              <a:spcBef>
                <a:spcPts val="2800"/>
              </a:spcBef>
              <a:defRPr sz="2350">
                <a:solidFill>
                  <a:srgbClr val="000000"/>
                </a:solidFill>
              </a:defRPr>
            </a:pPr>
            <a:r>
              <a:rPr lang="en-GB" sz="2700">
                <a:solidFill>
                  <a:srgbClr val="000000"/>
                </a:solidFill>
                <a:latin typeface="Century Gothic"/>
              </a:rPr>
              <a:t>Freya Davies: Assistant SENDCo</a:t>
            </a:r>
          </a:p>
          <a:p>
            <a:pPr marL="309880" indent="-309880" defTabSz="549148" hangingPunct="1">
              <a:spcBef>
                <a:spcPts val="2800"/>
              </a:spcBef>
              <a:defRPr sz="2350">
                <a:solidFill>
                  <a:srgbClr val="000000"/>
                </a:solidFill>
              </a:defRPr>
            </a:pPr>
            <a:r>
              <a:rPr lang="en-GB" sz="2700">
                <a:solidFill>
                  <a:srgbClr val="000000"/>
                </a:solidFill>
                <a:latin typeface="Century Gothic"/>
              </a:rPr>
              <a:t>Maria Lasala: Key Stage 5 SEND Link Coordinator</a:t>
            </a:r>
          </a:p>
          <a:p>
            <a:pPr marL="309880" indent="-309880" defTabSz="549148" hangingPunct="1">
              <a:spcBef>
                <a:spcPts val="2800"/>
              </a:spcBef>
              <a:defRPr sz="2350">
                <a:solidFill>
                  <a:srgbClr val="000000"/>
                </a:solidFill>
              </a:defRPr>
            </a:pPr>
            <a:r>
              <a:rPr lang="en-GB" sz="2700">
                <a:solidFill>
                  <a:srgbClr val="000000"/>
                </a:solidFill>
                <a:latin typeface="Century Gothic"/>
              </a:rPr>
              <a:t>Gayle Markham: Inclusion Room Leader</a:t>
            </a:r>
          </a:p>
          <a:p>
            <a:pPr marL="309880" indent="-309880" defTabSz="549148" hangingPunct="1">
              <a:spcBef>
                <a:spcPts val="2800"/>
              </a:spcBef>
              <a:defRPr sz="2350">
                <a:solidFill>
                  <a:srgbClr val="000000"/>
                </a:solidFill>
              </a:defRPr>
            </a:pPr>
            <a:endParaRPr lang="en-GB" sz="2400">
              <a:solidFill>
                <a:srgbClr val="000000"/>
              </a:solidFill>
              <a:latin typeface="Century Gothic"/>
            </a:endParaRPr>
          </a:p>
        </p:txBody>
      </p:sp>
      <p:pic>
        <p:nvPicPr>
          <p:cNvPr id="6" name="Image" descr="Image"/>
          <p:cNvPicPr>
            <a:picLocks noChangeAspect="1"/>
          </p:cNvPicPr>
          <p:nvPr/>
        </p:nvPicPr>
        <p:blipFill>
          <a:blip r:embed="rId2"/>
          <a:stretch>
            <a:fillRect/>
          </a:stretch>
        </p:blipFill>
        <p:spPr>
          <a:xfrm>
            <a:off x="6451499" y="2885986"/>
            <a:ext cx="5445214" cy="5445214"/>
          </a:xfrm>
          <a:prstGeom prst="rect">
            <a:avLst/>
          </a:prstGeom>
          <a:ln w="12700">
            <a:miter lim="400000"/>
          </a:ln>
        </p:spPr>
      </p:pic>
      <p:pic>
        <p:nvPicPr>
          <p:cNvPr id="3" name="Image" descr="Image">
            <a:extLst>
              <a:ext uri="{FF2B5EF4-FFF2-40B4-BE49-F238E27FC236}">
                <a16:creationId xmlns:a16="http://schemas.microsoft.com/office/drawing/2014/main" id="{36F8629C-02ED-E024-C2E0-7F468DE312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937470" y="586433"/>
            <a:ext cx="3132093" cy="1005301"/>
          </a:xfrm>
          <a:prstGeom prst="rect">
            <a:avLst/>
          </a:prstGeom>
          <a:ln w="12700">
            <a:miter lim="400000"/>
          </a:ln>
        </p:spPr>
      </p:pic>
    </p:spTree>
    <p:extLst>
      <p:ext uri="{BB962C8B-B14F-4D97-AF65-F5344CB8AC3E}">
        <p14:creationId xmlns:p14="http://schemas.microsoft.com/office/powerpoint/2010/main" val="12788340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 name="Screen Shot 2024-06-10 at 14.35.54.png" descr="Screen Shot 2024-06-10 at 14.35.54.png"/>
          <p:cNvPicPr>
            <a:picLocks noGrp="1" noChangeAspect="1"/>
          </p:cNvPicPr>
          <p:nvPr>
            <p:ph type="pic" idx="13"/>
          </p:nvPr>
        </p:nvPicPr>
        <p:blipFill>
          <a:blip r:embed="rId2"/>
          <a:srcRect l="4455"/>
          <a:stretch>
            <a:fillRect/>
          </a:stretch>
        </p:blipFill>
        <p:spPr>
          <a:xfrm>
            <a:off x="6502400" y="0"/>
            <a:ext cx="6502400" cy="9753600"/>
          </a:xfrm>
          <a:prstGeom prst="rect">
            <a:avLst/>
          </a:prstGeom>
        </p:spPr>
      </p:pic>
      <p:sp>
        <p:nvSpPr>
          <p:cNvPr id="498" name="SEND &amp; Gaps:"/>
          <p:cNvSpPr txBox="1">
            <a:spLocks noGrp="1"/>
          </p:cNvSpPr>
          <p:nvPr>
            <p:ph type="title"/>
          </p:nvPr>
        </p:nvSpPr>
        <p:spPr>
          <a:prstGeom prst="rect">
            <a:avLst/>
          </a:prstGeom>
        </p:spPr>
        <p:txBody>
          <a:bodyPr/>
          <a:lstStyle/>
          <a:p>
            <a:r>
              <a:rPr lang="en-GB">
                <a:latin typeface="Century Gothic"/>
              </a:rPr>
              <a:t>Key Points:</a:t>
            </a:r>
            <a:endParaRPr lang="en-US">
              <a:latin typeface="Century Gothic"/>
            </a:endParaRPr>
          </a:p>
        </p:txBody>
      </p:sp>
      <p:sp>
        <p:nvSpPr>
          <p:cNvPr id="499" name="How confident are we that our teachers are using SCPs and Snapshots in lessons to support SEND students?…"/>
          <p:cNvSpPr txBox="1">
            <a:spLocks noGrp="1"/>
          </p:cNvSpPr>
          <p:nvPr>
            <p:ph type="body" sz="half" idx="1"/>
          </p:nvPr>
        </p:nvSpPr>
        <p:spPr>
          <a:xfrm>
            <a:off x="568196" y="2328465"/>
            <a:ext cx="5080001" cy="6986985"/>
          </a:xfrm>
          <a:prstGeom prst="rect">
            <a:avLst/>
          </a:prstGeom>
        </p:spPr>
        <p:txBody>
          <a:bodyPr lIns="50800" tIns="50800" rIns="50800" bIns="50800" anchor="t">
            <a:normAutofit fontScale="92500" lnSpcReduction="20000"/>
          </a:bodyPr>
          <a:lstStyle/>
          <a:p>
            <a:pPr marL="309880" indent="-309880" defTabSz="549148">
              <a:spcBef>
                <a:spcPts val="2800"/>
              </a:spcBef>
              <a:defRPr sz="2350">
                <a:solidFill>
                  <a:srgbClr val="000000"/>
                </a:solidFill>
              </a:defRPr>
            </a:pPr>
            <a:r>
              <a:rPr lang="en-GB" sz="2700">
                <a:latin typeface="Century Gothic"/>
              </a:rPr>
              <a:t>We have replaced a Trust role with an in-school role in order to ensure maximum capacity for RFSS. </a:t>
            </a:r>
          </a:p>
          <a:p>
            <a:pPr marL="309880" indent="-309880" defTabSz="549148">
              <a:spcBef>
                <a:spcPts val="2800"/>
              </a:spcBef>
              <a:defRPr sz="2350">
                <a:solidFill>
                  <a:srgbClr val="000000"/>
                </a:solidFill>
              </a:defRPr>
            </a:pPr>
            <a:r>
              <a:rPr lang="en-GB" sz="2700">
                <a:latin typeface="Century Gothic"/>
              </a:rPr>
              <a:t>We have promoted from within </a:t>
            </a:r>
            <a:r>
              <a:rPr lang="mr-IN" sz="2700">
                <a:latin typeface="Century Gothic"/>
              </a:rPr>
              <a:t>–</a:t>
            </a:r>
            <a:r>
              <a:rPr lang="en-GB" sz="2700">
                <a:latin typeface="Century Gothic"/>
              </a:rPr>
              <a:t> both David and Freya have been working behind the scenes for the past half-term in preparation for September onwards. </a:t>
            </a:r>
          </a:p>
          <a:p>
            <a:pPr marL="309880" indent="-309880" defTabSz="549148">
              <a:spcBef>
                <a:spcPts val="2800"/>
              </a:spcBef>
              <a:defRPr sz="2350">
                <a:solidFill>
                  <a:srgbClr val="000000"/>
                </a:solidFill>
              </a:defRPr>
            </a:pPr>
            <a:r>
              <a:rPr lang="en-GB" sz="2700">
                <a:latin typeface="Century Gothic"/>
              </a:rPr>
              <a:t>Elsa will lead on the growth of the SRP, as a Lead Practitioner. </a:t>
            </a:r>
          </a:p>
          <a:p>
            <a:pPr marL="309880" indent="-309880" defTabSz="549148">
              <a:spcBef>
                <a:spcPts val="2800"/>
              </a:spcBef>
              <a:defRPr sz="2350">
                <a:solidFill>
                  <a:srgbClr val="000000"/>
                </a:solidFill>
              </a:defRPr>
            </a:pPr>
            <a:r>
              <a:rPr lang="en-GB" sz="2700">
                <a:latin typeface="Century Gothic"/>
              </a:rPr>
              <a:t>We have appointed six new LSA’s for this year.</a:t>
            </a:r>
          </a:p>
          <a:p>
            <a:pPr marL="309880" indent="-309880" defTabSz="549148">
              <a:spcBef>
                <a:spcPts val="2800"/>
              </a:spcBef>
              <a:defRPr sz="2350">
                <a:solidFill>
                  <a:srgbClr val="000000"/>
                </a:solidFill>
              </a:defRPr>
            </a:pPr>
            <a:r>
              <a:rPr lang="en-GB" sz="2700">
                <a:latin typeface="Century Gothic"/>
              </a:rPr>
              <a:t>The SEND &amp; Inclusion team costs upwards of £600,000.</a:t>
            </a:r>
          </a:p>
          <a:p>
            <a:pPr marL="309880" indent="-309880" defTabSz="549148">
              <a:spcBef>
                <a:spcPts val="2800"/>
              </a:spcBef>
              <a:defRPr sz="2350">
                <a:solidFill>
                  <a:srgbClr val="000000"/>
                </a:solidFill>
              </a:defRPr>
            </a:pPr>
            <a:endParaRPr sz="2400">
              <a:latin typeface="Century Gothic"/>
            </a:endParaRPr>
          </a:p>
        </p:txBody>
      </p:sp>
      <p:pic>
        <p:nvPicPr>
          <p:cNvPr id="500" name="Image" descr="Image"/>
          <p:cNvPicPr>
            <a:picLocks noChangeAspect="1"/>
          </p:cNvPicPr>
          <p:nvPr/>
        </p:nvPicPr>
        <p:blipFill>
          <a:blip r:embed="rId3"/>
          <a:stretch>
            <a:fillRect/>
          </a:stretch>
        </p:blipFill>
        <p:spPr>
          <a:xfrm>
            <a:off x="11430013" y="8109791"/>
            <a:ext cx="1416485" cy="1416485"/>
          </a:xfrm>
          <a:prstGeom prst="rect">
            <a:avLst/>
          </a:prstGeom>
          <a:ln w="12700">
            <a:miter lim="400000"/>
          </a:ln>
        </p:spPr>
      </p:pic>
    </p:spTree>
    <p:extLst>
      <p:ext uri="{BB962C8B-B14F-4D97-AF65-F5344CB8AC3E}">
        <p14:creationId xmlns:p14="http://schemas.microsoft.com/office/powerpoint/2010/main" val="10546072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Screen Shot 2022-01-30 at 20.53.35.png" descr="Screen Shot 2022-01-30 at 20.53.35.png"/>
          <p:cNvPicPr>
            <a:picLocks noGrp="1" noChangeAspect="1"/>
          </p:cNvPicPr>
          <p:nvPr>
            <p:ph type="pic" idx="13"/>
          </p:nvPr>
        </p:nvPicPr>
        <p:blipFill>
          <a:blip r:embed="rId2"/>
          <a:srcRect l="8833" r="8833"/>
          <a:stretch>
            <a:fillRect/>
          </a:stretch>
        </p:blipFill>
        <p:spPr>
          <a:xfrm>
            <a:off x="6502400" y="0"/>
            <a:ext cx="6502400" cy="9753600"/>
          </a:xfrm>
          <a:prstGeom prst="rect">
            <a:avLst/>
          </a:prstGeom>
        </p:spPr>
      </p:pic>
      <p:sp>
        <p:nvSpPr>
          <p:cNvPr id="227" name="The Key Statistics:"/>
          <p:cNvSpPr txBox="1">
            <a:spLocks noGrp="1"/>
          </p:cNvSpPr>
          <p:nvPr>
            <p:ph type="title"/>
          </p:nvPr>
        </p:nvSpPr>
        <p:spPr>
          <a:prstGeom prst="rect">
            <a:avLst/>
          </a:prstGeom>
        </p:spPr>
        <p:txBody>
          <a:bodyPr/>
          <a:lstStyle/>
          <a:p>
            <a:r>
              <a:rPr>
                <a:latin typeface="Century Gothic"/>
              </a:rPr>
              <a:t>Key Statistics:</a:t>
            </a:r>
            <a:endParaRPr lang="en-US">
              <a:latin typeface="Century Gothic"/>
            </a:endParaRPr>
          </a:p>
        </p:txBody>
      </p:sp>
      <p:sp>
        <p:nvSpPr>
          <p:cNvPr id="228" name="222 - Year 7 first-choice applications…"/>
          <p:cNvSpPr txBox="1">
            <a:spLocks noGrp="1"/>
          </p:cNvSpPr>
          <p:nvPr>
            <p:ph type="body" sz="half" idx="1"/>
          </p:nvPr>
        </p:nvSpPr>
        <p:spPr>
          <a:xfrm>
            <a:off x="568196" y="2228850"/>
            <a:ext cx="5080001" cy="6986985"/>
          </a:xfrm>
          <a:prstGeom prst="rect">
            <a:avLst/>
          </a:prstGeom>
        </p:spPr>
        <p:txBody>
          <a:bodyPr lIns="50800" tIns="50800" rIns="50800" bIns="50800" anchor="t">
            <a:normAutofit lnSpcReduction="10000"/>
          </a:bodyPr>
          <a:lstStyle/>
          <a:p>
            <a:pPr marL="240665" indent="-240665" defTabSz="426466">
              <a:spcBef>
                <a:spcPts val="2100"/>
              </a:spcBef>
              <a:defRPr sz="2044">
                <a:solidFill>
                  <a:srgbClr val="000000"/>
                </a:solidFill>
              </a:defRPr>
            </a:pPr>
            <a:r>
              <a:rPr lang="en-GB" sz="2000">
                <a:latin typeface="Century Gothic"/>
              </a:rPr>
              <a:t>685 applications for Year 7 in total</a:t>
            </a:r>
          </a:p>
          <a:p>
            <a:pPr marL="240665" indent="-240665" defTabSz="426466">
              <a:spcBef>
                <a:spcPts val="2100"/>
              </a:spcBef>
              <a:defRPr sz="2044">
                <a:solidFill>
                  <a:srgbClr val="000000"/>
                </a:solidFill>
              </a:defRPr>
            </a:pPr>
            <a:r>
              <a:rPr sz="2000">
                <a:latin typeface="Century Gothic"/>
              </a:rPr>
              <a:t>222 Year 7 first-choice applications</a:t>
            </a:r>
          </a:p>
          <a:p>
            <a:pPr marL="240665" indent="-240665" defTabSz="426466">
              <a:spcBef>
                <a:spcPts val="2100"/>
              </a:spcBef>
              <a:defRPr sz="2044">
                <a:solidFill>
                  <a:srgbClr val="000000"/>
                </a:solidFill>
              </a:defRPr>
            </a:pPr>
            <a:r>
              <a:rPr sz="2000">
                <a:latin typeface="Century Gothic"/>
              </a:rPr>
              <a:t>338</a:t>
            </a:r>
            <a:r>
              <a:rPr lang="en-GB" sz="2000">
                <a:latin typeface="Century Gothic"/>
              </a:rPr>
              <a:t> </a:t>
            </a:r>
            <a:r>
              <a:rPr sz="2000">
                <a:latin typeface="Century Gothic"/>
              </a:rPr>
              <a:t>Sixth Form applications</a:t>
            </a:r>
            <a:r>
              <a:rPr lang="en-GB" sz="2000">
                <a:latin typeface="Century Gothic"/>
              </a:rPr>
              <a:t> for Year 12</a:t>
            </a:r>
            <a:endParaRPr sz="2000">
              <a:latin typeface="Century Gothic"/>
            </a:endParaRPr>
          </a:p>
          <a:p>
            <a:pPr marL="240665" indent="-240665" defTabSz="426466">
              <a:spcBef>
                <a:spcPts val="2100"/>
              </a:spcBef>
              <a:defRPr sz="2044">
                <a:solidFill>
                  <a:srgbClr val="000000"/>
                </a:solidFill>
              </a:defRPr>
            </a:pPr>
            <a:r>
              <a:rPr sz="2000">
                <a:latin typeface="Century Gothic"/>
              </a:rPr>
              <a:t>12</a:t>
            </a:r>
            <a:r>
              <a:rPr lang="en-GB" sz="2000">
                <a:latin typeface="Century Gothic"/>
              </a:rPr>
              <a:t>0</a:t>
            </a:r>
            <a:r>
              <a:rPr sz="2000">
                <a:latin typeface="Century Gothic"/>
              </a:rPr>
              <a:t> - Year 12 intake</a:t>
            </a:r>
          </a:p>
          <a:p>
            <a:pPr marL="240665" indent="-240665" defTabSz="426466">
              <a:spcBef>
                <a:spcPts val="2100"/>
              </a:spcBef>
              <a:defRPr sz="2044">
                <a:solidFill>
                  <a:srgbClr val="009051"/>
                </a:solidFill>
              </a:defRPr>
            </a:pPr>
            <a:r>
              <a:rPr sz="2000">
                <a:latin typeface="Century Gothic"/>
              </a:rPr>
              <a:t>89% of our current parents and carers would recommend the school.</a:t>
            </a:r>
          </a:p>
          <a:p>
            <a:pPr marL="240665" indent="-240665" defTabSz="426466">
              <a:spcBef>
                <a:spcPts val="2100"/>
              </a:spcBef>
              <a:defRPr sz="2044">
                <a:solidFill>
                  <a:srgbClr val="009051"/>
                </a:solidFill>
              </a:defRPr>
            </a:pPr>
            <a:r>
              <a:rPr sz="2000">
                <a:latin typeface="Century Gothic"/>
              </a:rPr>
              <a:t>89% of our current parents and carers feel their child is happy and safe here.</a:t>
            </a:r>
          </a:p>
          <a:p>
            <a:pPr marL="240665" indent="-240665" defTabSz="426466">
              <a:spcBef>
                <a:spcPts val="2100"/>
              </a:spcBef>
              <a:defRPr sz="2044">
                <a:solidFill>
                  <a:srgbClr val="009051"/>
                </a:solidFill>
              </a:defRPr>
            </a:pPr>
            <a:r>
              <a:rPr sz="2000">
                <a:latin typeface="Century Gothic"/>
              </a:rPr>
              <a:t>90% of our current parents and carers feel we have an excellent extra-curricular offer.</a:t>
            </a:r>
          </a:p>
          <a:p>
            <a:pPr marL="240665" indent="-240665" defTabSz="426466">
              <a:spcBef>
                <a:spcPts val="2100"/>
              </a:spcBef>
              <a:defRPr sz="2044">
                <a:solidFill>
                  <a:srgbClr val="009051"/>
                </a:solidFill>
              </a:defRPr>
            </a:pPr>
            <a:r>
              <a:rPr sz="2000">
                <a:latin typeface="Century Gothic"/>
              </a:rPr>
              <a:t>83% of parents and carers feel their child does well at our school. </a:t>
            </a:r>
          </a:p>
          <a:p>
            <a:pPr marL="240665" indent="-240665" defTabSz="426466">
              <a:spcBef>
                <a:spcPts val="2100"/>
              </a:spcBef>
              <a:defRPr sz="2044">
                <a:solidFill>
                  <a:srgbClr val="009051"/>
                </a:solidFill>
              </a:defRPr>
            </a:pPr>
            <a:r>
              <a:rPr sz="2000">
                <a:latin typeface="Century Gothic"/>
              </a:rPr>
              <a:t>90% of parents and carers feel that the school offers a good range of subjects.</a:t>
            </a:r>
          </a:p>
        </p:txBody>
      </p:sp>
      <p:pic>
        <p:nvPicPr>
          <p:cNvPr id="229" name="Image" descr="Image"/>
          <p:cNvPicPr>
            <a:picLocks noChangeAspect="1"/>
          </p:cNvPicPr>
          <p:nvPr/>
        </p:nvPicPr>
        <p:blipFill>
          <a:blip r:embed="rId3"/>
          <a:stretch>
            <a:fillRect/>
          </a:stretch>
        </p:blipFill>
        <p:spPr>
          <a:xfrm>
            <a:off x="11430013" y="8109791"/>
            <a:ext cx="1416485" cy="1416485"/>
          </a:xfrm>
          <a:prstGeom prst="rect">
            <a:avLst/>
          </a:prstGeom>
          <a:ln w="12700">
            <a:miter lim="400000"/>
          </a:ln>
        </p:spPr>
      </p:pic>
    </p:spTree>
    <p:extLst>
      <p:ext uri="{BB962C8B-B14F-4D97-AF65-F5344CB8AC3E}">
        <p14:creationId xmlns:p14="http://schemas.microsoft.com/office/powerpoint/2010/main" val="11232390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Screen Shot 2022-01-30 at 20.53.35.png" descr="Screen Shot 2022-01-30 at 20.53.35.png"/>
          <p:cNvPicPr>
            <a:picLocks noGrp="1" noChangeAspect="1"/>
          </p:cNvPicPr>
          <p:nvPr>
            <p:ph type="pic" idx="13"/>
          </p:nvPr>
        </p:nvPicPr>
        <p:blipFill>
          <a:blip r:embed="rId2"/>
          <a:srcRect l="8833" r="8833"/>
          <a:stretch>
            <a:fillRect/>
          </a:stretch>
        </p:blipFill>
        <p:spPr>
          <a:xfrm>
            <a:off x="6502400" y="0"/>
            <a:ext cx="6502400" cy="9753600"/>
          </a:xfrm>
          <a:prstGeom prst="rect">
            <a:avLst/>
          </a:prstGeom>
        </p:spPr>
      </p:pic>
      <p:sp>
        <p:nvSpPr>
          <p:cNvPr id="232" name="The Key Statistics:"/>
          <p:cNvSpPr txBox="1">
            <a:spLocks noGrp="1"/>
          </p:cNvSpPr>
          <p:nvPr>
            <p:ph type="title"/>
          </p:nvPr>
        </p:nvSpPr>
        <p:spPr>
          <a:prstGeom prst="rect">
            <a:avLst/>
          </a:prstGeom>
        </p:spPr>
        <p:txBody>
          <a:bodyPr/>
          <a:lstStyle/>
          <a:p>
            <a:r>
              <a:rPr>
                <a:latin typeface="Century Gothic"/>
              </a:rPr>
              <a:t>Key Statistics:</a:t>
            </a:r>
            <a:endParaRPr lang="en-US">
              <a:latin typeface="Century Gothic"/>
            </a:endParaRPr>
          </a:p>
        </p:txBody>
      </p:sp>
      <p:sp>
        <p:nvSpPr>
          <p:cNvPr id="233" name="72% of our current parents and carers feel our students behave well. (Many of the comments to this are linked to behaviours in the public eye).…"/>
          <p:cNvSpPr txBox="1">
            <a:spLocks noGrp="1"/>
          </p:cNvSpPr>
          <p:nvPr>
            <p:ph type="body" sz="half" idx="1"/>
          </p:nvPr>
        </p:nvSpPr>
        <p:spPr>
          <a:xfrm>
            <a:off x="568196" y="2228850"/>
            <a:ext cx="5080001" cy="6986985"/>
          </a:xfrm>
          <a:prstGeom prst="rect">
            <a:avLst/>
          </a:prstGeom>
        </p:spPr>
        <p:txBody>
          <a:bodyPr lIns="50800" tIns="50800" rIns="50800" bIns="50800" anchor="t">
            <a:normAutofit/>
          </a:bodyPr>
          <a:lstStyle/>
          <a:p>
            <a:pPr marL="329565" indent="-329565">
              <a:defRPr sz="2100">
                <a:solidFill>
                  <a:srgbClr val="FF9300"/>
                </a:solidFill>
              </a:defRPr>
            </a:pPr>
            <a:r>
              <a:rPr sz="2400">
                <a:solidFill>
                  <a:srgbClr val="FF0000"/>
                </a:solidFill>
                <a:latin typeface="Century Gothic"/>
              </a:rPr>
              <a:t>61% of our current parents and carers feel SEND provision is effective. </a:t>
            </a:r>
            <a:endParaRPr lang="en-US" sz="2400">
              <a:solidFill>
                <a:srgbClr val="FF0000"/>
              </a:solidFill>
              <a:latin typeface="Century Gothic"/>
            </a:endParaRPr>
          </a:p>
        </p:txBody>
      </p:sp>
      <p:pic>
        <p:nvPicPr>
          <p:cNvPr id="234" name="Image" descr="Image"/>
          <p:cNvPicPr>
            <a:picLocks noChangeAspect="1"/>
          </p:cNvPicPr>
          <p:nvPr/>
        </p:nvPicPr>
        <p:blipFill>
          <a:blip r:embed="rId3"/>
          <a:stretch>
            <a:fillRect/>
          </a:stretch>
        </p:blipFill>
        <p:spPr>
          <a:xfrm>
            <a:off x="11430013" y="8109791"/>
            <a:ext cx="1416485" cy="1416485"/>
          </a:xfrm>
          <a:prstGeom prst="rect">
            <a:avLst/>
          </a:prstGeom>
          <a:ln w="12700">
            <a:miter lim="400000"/>
          </a:ln>
        </p:spPr>
      </p:pic>
    </p:spTree>
    <p:extLst>
      <p:ext uri="{BB962C8B-B14F-4D97-AF65-F5344CB8AC3E}">
        <p14:creationId xmlns:p14="http://schemas.microsoft.com/office/powerpoint/2010/main" val="40478597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ummary Slide:"/>
          <p:cNvSpPr txBox="1">
            <a:spLocks noGrp="1"/>
          </p:cNvSpPr>
          <p:nvPr>
            <p:ph type="title"/>
          </p:nvPr>
        </p:nvSpPr>
        <p:spPr>
          <a:prstGeom prst="rect">
            <a:avLst/>
          </a:prstGeom>
        </p:spPr>
        <p:txBody>
          <a:bodyPr/>
          <a:lstStyle/>
          <a:p>
            <a:r>
              <a:rPr lang="en-GB">
                <a:latin typeface="Century Gothic"/>
              </a:rPr>
              <a:t>What You Raised:</a:t>
            </a:r>
            <a:endParaRPr lang="en-US">
              <a:latin typeface="Century Gothic"/>
            </a:endParaRPr>
          </a:p>
        </p:txBody>
      </p:sp>
      <p:sp>
        <p:nvSpPr>
          <p:cNvPr id="482" name="Kindness            Curiosity            Collaboration            Respect            Resilience           Endeavour"/>
          <p:cNvSpPr txBox="1"/>
          <p:nvPr/>
        </p:nvSpPr>
        <p:spPr>
          <a:xfrm>
            <a:off x="353973" y="9004828"/>
            <a:ext cx="10727929" cy="368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1900" i="1">
                <a:solidFill>
                  <a:srgbClr val="942193"/>
                </a:solidFill>
                <a:latin typeface="Gill Sans"/>
                <a:ea typeface="Gill Sans"/>
                <a:cs typeface="Gill Sans"/>
                <a:sym typeface="Gill Sans"/>
              </a:defRPr>
            </a:pPr>
            <a:r>
              <a:rPr>
                <a:solidFill>
                  <a:srgbClr val="9F3EFF"/>
                </a:solidFill>
              </a:rPr>
              <a:t>Kindness  </a:t>
            </a:r>
            <a:r>
              <a:t>          </a:t>
            </a:r>
            <a:r>
              <a:rPr>
                <a:solidFill>
                  <a:srgbClr val="009193"/>
                </a:solidFill>
              </a:rPr>
              <a:t>Curiosity</a:t>
            </a:r>
            <a:r>
              <a:rPr>
                <a:solidFill>
                  <a:srgbClr val="4CF9AF"/>
                </a:solidFill>
              </a:rPr>
              <a:t> </a:t>
            </a:r>
            <a:r>
              <a:t>           </a:t>
            </a:r>
            <a:r>
              <a:rPr>
                <a:solidFill>
                  <a:srgbClr val="797979"/>
                </a:solidFill>
              </a:rPr>
              <a:t>Collaboration </a:t>
            </a:r>
            <a:r>
              <a:t>           </a:t>
            </a:r>
            <a:r>
              <a:rPr>
                <a:solidFill>
                  <a:srgbClr val="9F3EFF"/>
                </a:solidFill>
              </a:rPr>
              <a:t>Respect</a:t>
            </a:r>
            <a:r>
              <a:t>         </a:t>
            </a:r>
            <a:r>
              <a:rPr>
                <a:solidFill>
                  <a:srgbClr val="4CF9AF"/>
                </a:solidFill>
              </a:rPr>
              <a:t>   </a:t>
            </a:r>
            <a:r>
              <a:rPr>
                <a:solidFill>
                  <a:srgbClr val="009193"/>
                </a:solidFill>
              </a:rPr>
              <a:t>Resilience</a:t>
            </a:r>
            <a:r>
              <a:rPr>
                <a:solidFill>
                  <a:srgbClr val="4CF9AF"/>
                </a:solidFill>
              </a:rPr>
              <a:t>  </a:t>
            </a:r>
            <a:r>
              <a:t>        </a:t>
            </a:r>
            <a:r>
              <a:rPr>
                <a:solidFill>
                  <a:srgbClr val="797979"/>
                </a:solidFill>
              </a:rPr>
              <a:t> Endeavour</a:t>
            </a:r>
          </a:p>
        </p:txBody>
      </p:sp>
      <p:sp>
        <p:nvSpPr>
          <p:cNvPr id="483" name="Rectangle"/>
          <p:cNvSpPr/>
          <p:nvPr/>
        </p:nvSpPr>
        <p:spPr>
          <a:xfrm>
            <a:off x="11756098" y="2222500"/>
            <a:ext cx="653721" cy="7069402"/>
          </a:xfrm>
          <a:prstGeom prst="rect">
            <a:avLst/>
          </a:prstGeom>
          <a:solidFill>
            <a:srgbClr val="7030A0"/>
          </a:solidFill>
          <a:ln w="12700">
            <a:miter lim="400000"/>
          </a:ln>
        </p:spPr>
        <p:txBody>
          <a:bodyPr lIns="50800" tIns="50800" rIns="50800" bIns="50800" anchor="ctr"/>
          <a:lstStyle/>
          <a:p>
            <a:pPr>
              <a:defRPr>
                <a:solidFill>
                  <a:srgbClr val="FF2600"/>
                </a:solidFill>
              </a:defRPr>
            </a:pPr>
            <a:endParaRPr/>
          </a:p>
        </p:txBody>
      </p:sp>
      <p:sp>
        <p:nvSpPr>
          <p:cNvPr id="484" name="Body"/>
          <p:cNvSpPr txBox="1">
            <a:spLocks noGrp="1"/>
          </p:cNvSpPr>
          <p:nvPr>
            <p:ph type="body" idx="4294967295"/>
          </p:nvPr>
        </p:nvSpPr>
        <p:spPr>
          <a:xfrm>
            <a:off x="571500" y="2222500"/>
            <a:ext cx="10883966" cy="6534808"/>
          </a:xfrm>
          <a:prstGeom prst="rect">
            <a:avLst/>
          </a:prstGeom>
        </p:spPr>
        <p:txBody>
          <a:bodyPr lIns="50800" tIns="50800" rIns="50800" bIns="50800" anchor="t">
            <a:normAutofit/>
          </a:bodyPr>
          <a:lstStyle/>
          <a:p>
            <a:pPr>
              <a:defRPr sz="3100">
                <a:solidFill>
                  <a:srgbClr val="000000"/>
                </a:solidFill>
                <a:latin typeface="Helvetica Neue"/>
                <a:ea typeface="Helvetica Neue"/>
                <a:cs typeface="Helvetica Neue"/>
                <a:sym typeface="Helvetica Neue"/>
              </a:defRPr>
            </a:pPr>
            <a:r>
              <a:rPr lang="en-GB">
                <a:solidFill>
                  <a:srgbClr val="FF0000"/>
                </a:solidFill>
                <a:latin typeface="Century Gothic"/>
              </a:rPr>
              <a:t>Communication</a:t>
            </a:r>
          </a:p>
          <a:p>
            <a:pPr>
              <a:defRPr sz="3100">
                <a:solidFill>
                  <a:srgbClr val="000000"/>
                </a:solidFill>
                <a:latin typeface="Helvetica Neue"/>
                <a:ea typeface="Helvetica Neue"/>
                <a:cs typeface="Helvetica Neue"/>
                <a:sym typeface="Helvetica Neue"/>
              </a:defRPr>
            </a:pPr>
            <a:r>
              <a:rPr lang="en-GB">
                <a:solidFill>
                  <a:srgbClr val="FF0000"/>
                </a:solidFill>
                <a:latin typeface="Century Gothic"/>
              </a:rPr>
              <a:t>Vacuum in terms of Leadership</a:t>
            </a:r>
          </a:p>
          <a:p>
            <a:pPr>
              <a:defRPr sz="3100">
                <a:solidFill>
                  <a:srgbClr val="000000"/>
                </a:solidFill>
                <a:latin typeface="Helvetica Neue"/>
                <a:ea typeface="Helvetica Neue"/>
                <a:cs typeface="Helvetica Neue"/>
                <a:sym typeface="Helvetica Neue"/>
              </a:defRPr>
            </a:pPr>
            <a:r>
              <a:rPr lang="en-GB">
                <a:solidFill>
                  <a:srgbClr val="FF0000"/>
                </a:solidFill>
                <a:latin typeface="Century Gothic"/>
              </a:rPr>
              <a:t>Inconsistent updates from Key Adult</a:t>
            </a:r>
          </a:p>
          <a:p>
            <a:pPr>
              <a:defRPr sz="3100">
                <a:solidFill>
                  <a:srgbClr val="000000"/>
                </a:solidFill>
                <a:latin typeface="Helvetica Neue"/>
                <a:ea typeface="Helvetica Neue"/>
                <a:cs typeface="Helvetica Neue"/>
                <a:sym typeface="Helvetica Neue"/>
              </a:defRPr>
            </a:pPr>
            <a:r>
              <a:rPr lang="en-GB">
                <a:solidFill>
                  <a:srgbClr val="00B050"/>
                </a:solidFill>
                <a:latin typeface="Century Gothic"/>
              </a:rPr>
              <a:t>Classroom Support</a:t>
            </a:r>
            <a:endParaRPr lang="en-GB">
              <a:solidFill>
                <a:srgbClr val="FF0000"/>
              </a:solidFill>
              <a:latin typeface="Century Gothic"/>
            </a:endParaRPr>
          </a:p>
          <a:p>
            <a:pPr>
              <a:defRPr sz="3100">
                <a:solidFill>
                  <a:srgbClr val="000000"/>
                </a:solidFill>
                <a:latin typeface="Helvetica Neue"/>
                <a:ea typeface="Helvetica Neue"/>
                <a:cs typeface="Helvetica Neue"/>
                <a:sym typeface="Helvetica Neue"/>
              </a:defRPr>
            </a:pPr>
            <a:r>
              <a:rPr lang="en-GB">
                <a:solidFill>
                  <a:srgbClr val="00B050"/>
                </a:solidFill>
                <a:latin typeface="Century Gothic"/>
              </a:rPr>
              <a:t>SRP </a:t>
            </a:r>
          </a:p>
          <a:p>
            <a:pPr>
              <a:defRPr sz="3100">
                <a:solidFill>
                  <a:srgbClr val="000000"/>
                </a:solidFill>
                <a:latin typeface="Helvetica Neue"/>
                <a:ea typeface="Helvetica Neue"/>
                <a:cs typeface="Helvetica Neue"/>
                <a:sym typeface="Helvetica Neue"/>
              </a:defRPr>
            </a:pPr>
            <a:r>
              <a:rPr lang="en-GB">
                <a:solidFill>
                  <a:srgbClr val="00B050"/>
                </a:solidFill>
                <a:latin typeface="Century Gothic"/>
              </a:rPr>
              <a:t>Relationships</a:t>
            </a:r>
          </a:p>
          <a:p>
            <a:pPr>
              <a:defRPr sz="3100">
                <a:solidFill>
                  <a:srgbClr val="000000"/>
                </a:solidFill>
                <a:latin typeface="Helvetica Neue"/>
                <a:ea typeface="Helvetica Neue"/>
                <a:cs typeface="Helvetica Neue"/>
                <a:sym typeface="Helvetica Neue"/>
              </a:defRPr>
            </a:pPr>
            <a:endParaRPr lang="en-GB">
              <a:latin typeface="Century Gothic"/>
            </a:endParaRPr>
          </a:p>
        </p:txBody>
      </p:sp>
      <p:pic>
        <p:nvPicPr>
          <p:cNvPr id="3" name="Image" descr="Image">
            <a:extLst>
              <a:ext uri="{FF2B5EF4-FFF2-40B4-BE49-F238E27FC236}">
                <a16:creationId xmlns:a16="http://schemas.microsoft.com/office/drawing/2014/main" id="{CCEAAE9C-A67B-7628-1799-0287715BD19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937470" y="586433"/>
            <a:ext cx="3132093" cy="1005301"/>
          </a:xfrm>
          <a:prstGeom prst="rect">
            <a:avLst/>
          </a:prstGeom>
          <a:ln w="12700">
            <a:miter lim="400000"/>
          </a:ln>
        </p:spPr>
      </p:pic>
    </p:spTree>
    <p:extLst>
      <p:ext uri="{BB962C8B-B14F-4D97-AF65-F5344CB8AC3E}">
        <p14:creationId xmlns:p14="http://schemas.microsoft.com/office/powerpoint/2010/main" val="73425280"/>
      </p:ext>
    </p:extLst>
  </p:cSld>
  <p:clrMapOvr>
    <a:masterClrMapping/>
  </p:clrMapOvr>
  <p:transition spd="med"/>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ModernPortfolio</vt:lpstr>
      <vt:lpstr>SEND &amp; Inclusion at RFSS State of the Nation: September 2024</vt:lpstr>
      <vt:lpstr>The ‘Why’:</vt:lpstr>
      <vt:lpstr>RFSS SLT 2024-25:</vt:lpstr>
      <vt:lpstr>Our School Priorities 2024-25:</vt:lpstr>
      <vt:lpstr>SEND Leadership 2024-25:</vt:lpstr>
      <vt:lpstr>Key Points:</vt:lpstr>
      <vt:lpstr>Key Statistics:</vt:lpstr>
      <vt:lpstr>Key Statistics:</vt:lpstr>
      <vt:lpstr>What You Raised:</vt:lpstr>
      <vt:lpstr>The National Picture:</vt:lpstr>
      <vt:lpstr>Key Facts:</vt:lpstr>
      <vt:lpstr>Our Vision:</vt:lpstr>
      <vt:lpstr>A Return to Research:</vt:lpstr>
      <vt:lpstr>Area 1: Communication</vt:lpstr>
      <vt:lpstr>Area 2: Wave 2 Interventions</vt:lpstr>
      <vt:lpstr>Area 3: Quality of Education</vt:lpstr>
      <vt:lpstr>Area 4: Staff CPD</vt:lpstr>
      <vt:lpstr>Area 5: Staff Provision</vt:lpstr>
      <vt:lpstr>Area 6: Bringing Lunchtimes Back!</vt:lpstr>
      <vt:lpstr>Offering Support:</vt:lpstr>
      <vt:lpstr>Summary Slide:</vt:lpstr>
      <vt:lpstr>The Final Thought: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RFSS SLT Planning Event Wednesday Jul2024</dc:title>
  <cp:revision>2</cp:revision>
  <dcterms:modified xsi:type="dcterms:W3CDTF">2024-09-11T10:45:56Z</dcterms:modified>
</cp:coreProperties>
</file>