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8288000" cy="10287000"/>
  <p:notesSz cx="6858000" cy="9144000"/>
  <p:embeddedFontLst>
    <p:embeddedFont>
      <p:font typeface="Canva Sans Bold" panose="020B0604020202020204" charset="0"/>
      <p:regular r:id="rId15"/>
    </p:embeddedFont>
    <p:embeddedFont>
      <p:font typeface="Proxima Nova" panose="020B0604020202020204" charset="0"/>
      <p:regular r:id="rId16"/>
    </p:embeddedFont>
    <p:embeddedFont>
      <p:font typeface="Proxima Nova Bold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1A1F90-3990-F8C1-6905-B6391E955602}" v="327" dt="2025-02-11T12:59:21.3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y Clancy - RFSS" userId="S::lucy.clancy@rugbyfreesecondary.co.uk::f8ac228c-8e0c-4369-8e08-99d7700ff334" providerId="AD" clId="Web-{521A1F90-3990-F8C1-6905-B6391E955602}"/>
    <pc:docChg chg="addSld modSld">
      <pc:chgData name="Lucy Clancy - RFSS" userId="S::lucy.clancy@rugbyfreesecondary.co.uk::f8ac228c-8e0c-4369-8e08-99d7700ff334" providerId="AD" clId="Web-{521A1F90-3990-F8C1-6905-B6391E955602}" dt="2025-02-11T12:59:21.337" v="191" actId="20577"/>
      <pc:docMkLst>
        <pc:docMk/>
      </pc:docMkLst>
      <pc:sldChg chg="addSp delSp modSp">
        <pc:chgData name="Lucy Clancy - RFSS" userId="S::lucy.clancy@rugbyfreesecondary.co.uk::f8ac228c-8e0c-4369-8e08-99d7700ff334" providerId="AD" clId="Web-{521A1F90-3990-F8C1-6905-B6391E955602}" dt="2025-02-11T12:57:44.849" v="138" actId="20577"/>
        <pc:sldMkLst>
          <pc:docMk/>
          <pc:sldMk cId="0" sldId="256"/>
        </pc:sldMkLst>
        <pc:spChg chg="mod">
          <ac:chgData name="Lucy Clancy - RFSS" userId="S::lucy.clancy@rugbyfreesecondary.co.uk::f8ac228c-8e0c-4369-8e08-99d7700ff334" providerId="AD" clId="Web-{521A1F90-3990-F8C1-6905-B6391E955602}" dt="2025-02-11T12:57:44.849" v="138" actId="20577"/>
          <ac:spMkLst>
            <pc:docMk/>
            <pc:sldMk cId="0" sldId="256"/>
            <ac:spMk id="8" creationId="{00000000-0000-0000-0000-000000000000}"/>
          </ac:spMkLst>
        </pc:spChg>
        <pc:spChg chg="del">
          <ac:chgData name="Lucy Clancy - RFSS" userId="S::lucy.clancy@rugbyfreesecondary.co.uk::f8ac228c-8e0c-4369-8e08-99d7700ff334" providerId="AD" clId="Web-{521A1F90-3990-F8C1-6905-B6391E955602}" dt="2025-02-11T12:21:17.125" v="1"/>
          <ac:spMkLst>
            <pc:docMk/>
            <pc:sldMk cId="0" sldId="256"/>
            <ac:spMk id="9" creationId="{00000000-0000-0000-0000-000000000000}"/>
          </ac:spMkLst>
        </pc:spChg>
        <pc:spChg chg="add mod">
          <ac:chgData name="Lucy Clancy - RFSS" userId="S::lucy.clancy@rugbyfreesecondary.co.uk::f8ac228c-8e0c-4369-8e08-99d7700ff334" providerId="AD" clId="Web-{521A1F90-3990-F8C1-6905-B6391E955602}" dt="2025-02-11T12:21:35.188" v="8" actId="20577"/>
          <ac:spMkLst>
            <pc:docMk/>
            <pc:sldMk cId="0" sldId="256"/>
            <ac:spMk id="10" creationId="{7CBBA6CF-D74C-5210-91CC-42C5E69080BC}"/>
          </ac:spMkLst>
        </pc:spChg>
      </pc:sldChg>
      <pc:sldChg chg="modSp">
        <pc:chgData name="Lucy Clancy - RFSS" userId="S::lucy.clancy@rugbyfreesecondary.co.uk::f8ac228c-8e0c-4369-8e08-99d7700ff334" providerId="AD" clId="Web-{521A1F90-3990-F8C1-6905-B6391E955602}" dt="2025-02-11T12:57:58.615" v="146" actId="20577"/>
        <pc:sldMkLst>
          <pc:docMk/>
          <pc:sldMk cId="0" sldId="258"/>
        </pc:sldMkLst>
        <pc:spChg chg="mod">
          <ac:chgData name="Lucy Clancy - RFSS" userId="S::lucy.clancy@rugbyfreesecondary.co.uk::f8ac228c-8e0c-4369-8e08-99d7700ff334" providerId="AD" clId="Web-{521A1F90-3990-F8C1-6905-B6391E955602}" dt="2025-02-11T12:57:58.615" v="146" actId="20577"/>
          <ac:spMkLst>
            <pc:docMk/>
            <pc:sldMk cId="0" sldId="258"/>
            <ac:spMk id="5" creationId="{00000000-0000-0000-0000-000000000000}"/>
          </ac:spMkLst>
        </pc:spChg>
      </pc:sldChg>
      <pc:sldChg chg="modSp">
        <pc:chgData name="Lucy Clancy - RFSS" userId="S::lucy.clancy@rugbyfreesecondary.co.uk::f8ac228c-8e0c-4369-8e08-99d7700ff334" providerId="AD" clId="Web-{521A1F90-3990-F8C1-6905-B6391E955602}" dt="2025-02-11T12:24:16.787" v="55" actId="20577"/>
        <pc:sldMkLst>
          <pc:docMk/>
          <pc:sldMk cId="0" sldId="259"/>
        </pc:sldMkLst>
        <pc:spChg chg="mod">
          <ac:chgData name="Lucy Clancy - RFSS" userId="S::lucy.clancy@rugbyfreesecondary.co.uk::f8ac228c-8e0c-4369-8e08-99d7700ff334" providerId="AD" clId="Web-{521A1F90-3990-F8C1-6905-B6391E955602}" dt="2025-02-11T12:24:16.787" v="55" actId="20577"/>
          <ac:spMkLst>
            <pc:docMk/>
            <pc:sldMk cId="0" sldId="259"/>
            <ac:spMk id="5" creationId="{00000000-0000-0000-0000-000000000000}"/>
          </ac:spMkLst>
        </pc:spChg>
      </pc:sldChg>
      <pc:sldChg chg="delSp modSp">
        <pc:chgData name="Lucy Clancy - RFSS" userId="S::lucy.clancy@rugbyfreesecondary.co.uk::f8ac228c-8e0c-4369-8e08-99d7700ff334" providerId="AD" clId="Web-{521A1F90-3990-F8C1-6905-B6391E955602}" dt="2025-02-11T12:58:28.444" v="161" actId="20577"/>
        <pc:sldMkLst>
          <pc:docMk/>
          <pc:sldMk cId="0" sldId="261"/>
        </pc:sldMkLst>
        <pc:spChg chg="mod">
          <ac:chgData name="Lucy Clancy - RFSS" userId="S::lucy.clancy@rugbyfreesecondary.co.uk::f8ac228c-8e0c-4369-8e08-99d7700ff334" providerId="AD" clId="Web-{521A1F90-3990-F8C1-6905-B6391E955602}" dt="2025-02-11T12:47:45.718" v="81" actId="1076"/>
          <ac:spMkLst>
            <pc:docMk/>
            <pc:sldMk cId="0" sldId="261"/>
            <ac:spMk id="4" creationId="{00000000-0000-0000-0000-000000000000}"/>
          </ac:spMkLst>
        </pc:spChg>
        <pc:spChg chg="mod">
          <ac:chgData name="Lucy Clancy - RFSS" userId="S::lucy.clancy@rugbyfreesecondary.co.uk::f8ac228c-8e0c-4369-8e08-99d7700ff334" providerId="AD" clId="Web-{521A1F90-3990-F8C1-6905-B6391E955602}" dt="2025-02-11T12:50:37.802" v="113" actId="20577"/>
          <ac:spMkLst>
            <pc:docMk/>
            <pc:sldMk cId="0" sldId="261"/>
            <ac:spMk id="5" creationId="{00000000-0000-0000-0000-000000000000}"/>
          </ac:spMkLst>
        </pc:spChg>
        <pc:spChg chg="mod">
          <ac:chgData name="Lucy Clancy - RFSS" userId="S::lucy.clancy@rugbyfreesecondary.co.uk::f8ac228c-8e0c-4369-8e08-99d7700ff334" providerId="AD" clId="Web-{521A1F90-3990-F8C1-6905-B6391E955602}" dt="2025-02-11T12:58:28.444" v="161" actId="20577"/>
          <ac:spMkLst>
            <pc:docMk/>
            <pc:sldMk cId="0" sldId="261"/>
            <ac:spMk id="6" creationId="{00000000-0000-0000-0000-000000000000}"/>
          </ac:spMkLst>
        </pc:spChg>
        <pc:spChg chg="del">
          <ac:chgData name="Lucy Clancy - RFSS" userId="S::lucy.clancy@rugbyfreesecondary.co.uk::f8ac228c-8e0c-4369-8e08-99d7700ff334" providerId="AD" clId="Web-{521A1F90-3990-F8C1-6905-B6391E955602}" dt="2025-02-11T12:47:55.031" v="85"/>
          <ac:spMkLst>
            <pc:docMk/>
            <pc:sldMk cId="0" sldId="261"/>
            <ac:spMk id="7" creationId="{00000000-0000-0000-0000-000000000000}"/>
          </ac:spMkLst>
        </pc:spChg>
        <pc:grpChg chg="mod">
          <ac:chgData name="Lucy Clancy - RFSS" userId="S::lucy.clancy@rugbyfreesecondary.co.uk::f8ac228c-8e0c-4369-8e08-99d7700ff334" providerId="AD" clId="Web-{521A1F90-3990-F8C1-6905-B6391E955602}" dt="2025-02-11T12:47:48.484" v="82" actId="14100"/>
          <ac:grpSpMkLst>
            <pc:docMk/>
            <pc:sldMk cId="0" sldId="261"/>
            <ac:grpSpMk id="2" creationId="{00000000-0000-0000-0000-000000000000}"/>
          </ac:grpSpMkLst>
        </pc:grpChg>
      </pc:sldChg>
      <pc:sldChg chg="delSp">
        <pc:chgData name="Lucy Clancy - RFSS" userId="S::lucy.clancy@rugbyfreesecondary.co.uk::f8ac228c-8e0c-4369-8e08-99d7700ff334" providerId="AD" clId="Web-{521A1F90-3990-F8C1-6905-B6391E955602}" dt="2025-02-11T12:50:58.959" v="114"/>
        <pc:sldMkLst>
          <pc:docMk/>
          <pc:sldMk cId="0" sldId="262"/>
        </pc:sldMkLst>
        <pc:spChg chg="del">
          <ac:chgData name="Lucy Clancy - RFSS" userId="S::lucy.clancy@rugbyfreesecondary.co.uk::f8ac228c-8e0c-4369-8e08-99d7700ff334" providerId="AD" clId="Web-{521A1F90-3990-F8C1-6905-B6391E955602}" dt="2025-02-11T12:50:58.959" v="114"/>
          <ac:spMkLst>
            <pc:docMk/>
            <pc:sldMk cId="0" sldId="262"/>
            <ac:spMk id="2" creationId="{00000000-0000-0000-0000-000000000000}"/>
          </ac:spMkLst>
        </pc:spChg>
      </pc:sldChg>
      <pc:sldChg chg="modSp">
        <pc:chgData name="Lucy Clancy - RFSS" userId="S::lucy.clancy@rugbyfreesecondary.co.uk::f8ac228c-8e0c-4369-8e08-99d7700ff334" providerId="AD" clId="Web-{521A1F90-3990-F8C1-6905-B6391E955602}" dt="2025-02-11T12:59:04.633" v="180" actId="1076"/>
        <pc:sldMkLst>
          <pc:docMk/>
          <pc:sldMk cId="0" sldId="263"/>
        </pc:sldMkLst>
        <pc:spChg chg="mod">
          <ac:chgData name="Lucy Clancy - RFSS" userId="S::lucy.clancy@rugbyfreesecondary.co.uk::f8ac228c-8e0c-4369-8e08-99d7700ff334" providerId="AD" clId="Web-{521A1F90-3990-F8C1-6905-B6391E955602}" dt="2025-02-11T12:58:58.773" v="178" actId="1076"/>
          <ac:spMkLst>
            <pc:docMk/>
            <pc:sldMk cId="0" sldId="263"/>
            <ac:spMk id="4" creationId="{00000000-0000-0000-0000-000000000000}"/>
          </ac:spMkLst>
        </pc:spChg>
        <pc:spChg chg="mod">
          <ac:chgData name="Lucy Clancy - RFSS" userId="S::lucy.clancy@rugbyfreesecondary.co.uk::f8ac228c-8e0c-4369-8e08-99d7700ff334" providerId="AD" clId="Web-{521A1F90-3990-F8C1-6905-B6391E955602}" dt="2025-02-11T12:58:50.257" v="176" actId="1076"/>
          <ac:spMkLst>
            <pc:docMk/>
            <pc:sldMk cId="0" sldId="263"/>
            <ac:spMk id="8" creationId="{00000000-0000-0000-0000-000000000000}"/>
          </ac:spMkLst>
        </pc:spChg>
        <pc:grpChg chg="mod">
          <ac:chgData name="Lucy Clancy - RFSS" userId="S::lucy.clancy@rugbyfreesecondary.co.uk::f8ac228c-8e0c-4369-8e08-99d7700ff334" providerId="AD" clId="Web-{521A1F90-3990-F8C1-6905-B6391E955602}" dt="2025-02-11T12:59:04.633" v="180" actId="1076"/>
          <ac:grpSpMkLst>
            <pc:docMk/>
            <pc:sldMk cId="0" sldId="263"/>
            <ac:grpSpMk id="2" creationId="{00000000-0000-0000-0000-000000000000}"/>
          </ac:grpSpMkLst>
        </pc:grpChg>
      </pc:sldChg>
      <pc:sldChg chg="modSp">
        <pc:chgData name="Lucy Clancy - RFSS" userId="S::lucy.clancy@rugbyfreesecondary.co.uk::f8ac228c-8e0c-4369-8e08-99d7700ff334" providerId="AD" clId="Web-{521A1F90-3990-F8C1-6905-B6391E955602}" dt="2025-02-11T12:59:21.337" v="191" actId="20577"/>
        <pc:sldMkLst>
          <pc:docMk/>
          <pc:sldMk cId="0" sldId="264"/>
        </pc:sldMkLst>
        <pc:spChg chg="mod">
          <ac:chgData name="Lucy Clancy - RFSS" userId="S::lucy.clancy@rugbyfreesecondary.co.uk::f8ac228c-8e0c-4369-8e08-99d7700ff334" providerId="AD" clId="Web-{521A1F90-3990-F8C1-6905-B6391E955602}" dt="2025-02-11T12:59:21.337" v="191" actId="20577"/>
          <ac:spMkLst>
            <pc:docMk/>
            <pc:sldMk cId="0" sldId="264"/>
            <ac:spMk id="5" creationId="{00000000-0000-0000-0000-000000000000}"/>
          </ac:spMkLst>
        </pc:spChg>
      </pc:sldChg>
      <pc:sldChg chg="addSp modSp new">
        <pc:chgData name="Lucy Clancy - RFSS" userId="S::lucy.clancy@rugbyfreesecondary.co.uk::f8ac228c-8e0c-4369-8e08-99d7700ff334" providerId="AD" clId="Web-{521A1F90-3990-F8C1-6905-B6391E955602}" dt="2025-02-11T12:57:07.254" v="118" actId="14100"/>
        <pc:sldMkLst>
          <pc:docMk/>
          <pc:sldMk cId="771743099" sldId="265"/>
        </pc:sldMkLst>
        <pc:picChg chg="add mod">
          <ac:chgData name="Lucy Clancy - RFSS" userId="S::lucy.clancy@rugbyfreesecondary.co.uk::f8ac228c-8e0c-4369-8e08-99d7700ff334" providerId="AD" clId="Web-{521A1F90-3990-F8C1-6905-B6391E955602}" dt="2025-02-11T12:57:07.254" v="118" actId="14100"/>
          <ac:picMkLst>
            <pc:docMk/>
            <pc:sldMk cId="771743099" sldId="265"/>
            <ac:picMk id="2" creationId="{3DF436BE-2A23-8FF5-D1BF-B4888AA7A01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18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4.svg"/><Relationship Id="rId7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atient.info/sexual-health/sexually-transmitted-infections-leaflet" TargetMode="External"/><Relationship Id="rId5" Type="http://schemas.openxmlformats.org/officeDocument/2006/relationships/hyperlink" Target="https://www.thesexualhealthhub.co.uk/stis/types-of-stis/" TargetMode="External"/><Relationship Id="rId4" Type="http://schemas.openxmlformats.org/officeDocument/2006/relationships/hyperlink" Target="https://www.nhs.uk/conditions/sexually-transmitted-infections-stis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773782">
            <a:off x="-2636533" y="-3185942"/>
            <a:ext cx="7273962" cy="6996229"/>
          </a:xfrm>
          <a:custGeom>
            <a:avLst/>
            <a:gdLst/>
            <a:ahLst/>
            <a:cxnLst/>
            <a:rect l="l" t="t" r="r" b="b"/>
            <a:pathLst>
              <a:path w="7273962" h="6996229">
                <a:moveTo>
                  <a:pt x="0" y="0"/>
                </a:moveTo>
                <a:lnTo>
                  <a:pt x="7273961" y="0"/>
                </a:lnTo>
                <a:lnTo>
                  <a:pt x="7273961" y="6996229"/>
                </a:lnTo>
                <a:lnTo>
                  <a:pt x="0" y="69962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2500603">
            <a:off x="13721959" y="6774752"/>
            <a:ext cx="6462252" cy="6286009"/>
          </a:xfrm>
          <a:custGeom>
            <a:avLst/>
            <a:gdLst/>
            <a:ahLst/>
            <a:cxnLst/>
            <a:rect l="l" t="t" r="r" b="b"/>
            <a:pathLst>
              <a:path w="6462252" h="6286009">
                <a:moveTo>
                  <a:pt x="0" y="0"/>
                </a:moveTo>
                <a:lnTo>
                  <a:pt x="6462251" y="0"/>
                </a:lnTo>
                <a:lnTo>
                  <a:pt x="6462251" y="6286009"/>
                </a:lnTo>
                <a:lnTo>
                  <a:pt x="0" y="62860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53335" y="2278084"/>
            <a:ext cx="4053078" cy="4114800"/>
          </a:xfrm>
          <a:custGeom>
            <a:avLst/>
            <a:gdLst/>
            <a:ahLst/>
            <a:cxnLst/>
            <a:rect l="l" t="t" r="r" b="b"/>
            <a:pathLst>
              <a:path w="4053078" h="4114800">
                <a:moveTo>
                  <a:pt x="0" y="0"/>
                </a:moveTo>
                <a:lnTo>
                  <a:pt x="4053078" y="0"/>
                </a:lnTo>
                <a:lnTo>
                  <a:pt x="405307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13410" y="5789744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501326" y="1855986"/>
            <a:ext cx="5064369" cy="4114800"/>
          </a:xfrm>
          <a:custGeom>
            <a:avLst/>
            <a:gdLst/>
            <a:ahLst/>
            <a:cxnLst/>
            <a:rect l="l" t="t" r="r" b="b"/>
            <a:pathLst>
              <a:path w="5064369" h="4114800">
                <a:moveTo>
                  <a:pt x="0" y="0"/>
                </a:moveTo>
                <a:lnTo>
                  <a:pt x="5064370" y="0"/>
                </a:lnTo>
                <a:lnTo>
                  <a:pt x="506437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436075" y="5898284"/>
            <a:ext cx="4373050" cy="3208725"/>
          </a:xfrm>
          <a:custGeom>
            <a:avLst/>
            <a:gdLst/>
            <a:ahLst/>
            <a:cxnLst/>
            <a:rect l="l" t="t" r="r" b="b"/>
            <a:pathLst>
              <a:path w="4373050" h="3208725">
                <a:moveTo>
                  <a:pt x="0" y="0"/>
                </a:moveTo>
                <a:lnTo>
                  <a:pt x="4373049" y="0"/>
                </a:lnTo>
                <a:lnTo>
                  <a:pt x="4373049" y="3208725"/>
                </a:lnTo>
                <a:lnTo>
                  <a:pt x="0" y="32087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9825549" y="317388"/>
            <a:ext cx="8058591" cy="35280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374"/>
              </a:lnSpc>
            </a:pPr>
            <a:r>
              <a:rPr lang="en-US" sz="7450" spc="74" dirty="0">
                <a:solidFill>
                  <a:srgbClr val="1C7378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SEXUALLY TRANSMITTED INFECTIONS </a:t>
            </a:r>
            <a:r>
              <a:rPr lang="en-US" sz="3200" spc="74" dirty="0">
                <a:solidFill>
                  <a:srgbClr val="1C7378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(page 23)</a:t>
            </a:r>
            <a:endParaRPr lang="en-US" sz="3200" spc="74" dirty="0">
              <a:solidFill>
                <a:srgbClr val="1C7378"/>
              </a:solidFill>
              <a:latin typeface="Proxima Nova Bold"/>
              <a:ea typeface="Proxima Nova Bold"/>
              <a:cs typeface="Proxima Nova Bold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BBA6CF-D74C-5210-91CC-42C5E69080BC}"/>
              </a:ext>
            </a:extLst>
          </p:cNvPr>
          <p:cNvSpPr/>
          <p:nvPr/>
        </p:nvSpPr>
        <p:spPr>
          <a:xfrm>
            <a:off x="10253869" y="4174434"/>
            <a:ext cx="7321826" cy="55824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sz="3600" i="1" dirty="0">
                <a:solidFill>
                  <a:schemeClr val="bg1"/>
                </a:solidFill>
                <a:latin typeface="Aptos"/>
              </a:rPr>
              <a:t>Can you name any STI's?</a:t>
            </a:r>
            <a:endParaRPr lang="en-US" sz="3600" dirty="0">
              <a:solidFill>
                <a:schemeClr val="bg1"/>
              </a:solidFill>
              <a:latin typeface="Aptos"/>
            </a:endParaRPr>
          </a:p>
          <a:p>
            <a:pPr marL="342900" indent="-342900">
              <a:buAutoNum type="arabicPeriod"/>
            </a:pPr>
            <a:endParaRPr lang="en-US" sz="3600" dirty="0">
              <a:solidFill>
                <a:schemeClr val="bg1"/>
              </a:solidFill>
              <a:latin typeface="Aptos"/>
            </a:endParaRPr>
          </a:p>
          <a:p>
            <a:pPr marL="342900" indent="-342900">
              <a:buAutoNum type="arabicPeriod"/>
            </a:pPr>
            <a:endParaRPr lang="en-US" sz="3600" dirty="0">
              <a:solidFill>
                <a:schemeClr val="bg1"/>
              </a:solidFill>
              <a:latin typeface="Aptos"/>
            </a:endParaRPr>
          </a:p>
          <a:p>
            <a:pPr marL="342900" indent="-342900">
              <a:buAutoNum type="arabicPeriod"/>
            </a:pPr>
            <a:r>
              <a:rPr lang="en-US" sz="3600" dirty="0">
                <a:solidFill>
                  <a:schemeClr val="bg1"/>
                </a:solidFill>
                <a:ea typeface="Calibri"/>
                <a:cs typeface="Calibri"/>
              </a:rPr>
              <a:t>What are different ways people can get an STI?</a:t>
            </a:r>
          </a:p>
          <a:p>
            <a:pPr marL="342900" indent="-342900">
              <a:buAutoNum type="arabicPeriod"/>
            </a:pPr>
            <a:endParaRPr lang="en-US" sz="3600" dirty="0">
              <a:solidFill>
                <a:schemeClr val="bg1"/>
              </a:solidFill>
              <a:ea typeface="Calibri"/>
              <a:cs typeface="Calibri"/>
            </a:endParaRPr>
          </a:p>
          <a:p>
            <a:pPr marL="342900" indent="-342900">
              <a:buAutoNum type="arabicPeriod"/>
            </a:pPr>
            <a:endParaRPr lang="en-US" sz="3600" dirty="0">
              <a:solidFill>
                <a:schemeClr val="bg1"/>
              </a:solidFill>
              <a:ea typeface="Calibri"/>
              <a:cs typeface="Calibri"/>
            </a:endParaRPr>
          </a:p>
          <a:p>
            <a:pPr marL="342900" indent="-342900">
              <a:buAutoNum type="arabicPeriod"/>
            </a:pPr>
            <a:r>
              <a:rPr lang="en-US" sz="3600" dirty="0">
                <a:solidFill>
                  <a:schemeClr val="bg1"/>
                </a:solidFill>
                <a:ea typeface="Calibri"/>
                <a:cs typeface="Calibri"/>
              </a:rPr>
              <a:t>How can you protect yourself from getting an STI?</a:t>
            </a:r>
          </a:p>
          <a:p>
            <a:pPr algn="ctr"/>
            <a:endParaRPr lang="en-US" dirty="0"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and black sign with blue text&#10;&#10;AI-generated content may be incorrect.">
            <a:extLst>
              <a:ext uri="{FF2B5EF4-FFF2-40B4-BE49-F238E27FC236}">
                <a16:creationId xmlns:a16="http://schemas.microsoft.com/office/drawing/2014/main" id="{3DF436BE-2A23-8FF5-D1BF-B4888AA7A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1747" y="669608"/>
            <a:ext cx="13062585" cy="887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743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0224899" y="628415"/>
            <a:ext cx="6364003" cy="9186881"/>
          </a:xfrm>
          <a:custGeom>
            <a:avLst/>
            <a:gdLst/>
            <a:ahLst/>
            <a:cxnLst/>
            <a:rect l="l" t="t" r="r" b="b"/>
            <a:pathLst>
              <a:path w="6364003" h="9186881">
                <a:moveTo>
                  <a:pt x="6364003" y="0"/>
                </a:moveTo>
                <a:lnTo>
                  <a:pt x="0" y="0"/>
                </a:lnTo>
                <a:lnTo>
                  <a:pt x="0" y="9186881"/>
                </a:lnTo>
                <a:lnTo>
                  <a:pt x="6364003" y="9186881"/>
                </a:lnTo>
                <a:lnTo>
                  <a:pt x="636400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94389" y="-194389"/>
            <a:ext cx="9851465" cy="10648009"/>
            <a:chOff x="0" y="0"/>
            <a:chExt cx="4270789" cy="461610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0789" cy="4616105"/>
            </a:xfrm>
            <a:custGeom>
              <a:avLst/>
              <a:gdLst/>
              <a:ahLst/>
              <a:cxnLst/>
              <a:rect l="l" t="t" r="r" b="b"/>
              <a:pathLst>
                <a:path w="4270789" h="4616105">
                  <a:moveTo>
                    <a:pt x="0" y="0"/>
                  </a:moveTo>
                  <a:lnTo>
                    <a:pt x="4270789" y="0"/>
                  </a:lnTo>
                  <a:lnTo>
                    <a:pt x="4270789" y="4616105"/>
                  </a:lnTo>
                  <a:lnTo>
                    <a:pt x="0" y="4616105"/>
                  </a:lnTo>
                  <a:close/>
                </a:path>
              </a:pathLst>
            </a:custGeom>
            <a:solidFill>
              <a:srgbClr val="CAE7E4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660645" y="1200124"/>
            <a:ext cx="8335786" cy="1061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99"/>
              </a:lnSpc>
            </a:pPr>
            <a:r>
              <a:rPr lang="en-US" sz="6799" spc="67">
                <a:solidFill>
                  <a:srgbClr val="1C7378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TODAY'S AGENDA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60645" y="2712619"/>
            <a:ext cx="8335786" cy="5980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19" lvl="1" indent="-410209" algn="l">
              <a:lnSpc>
                <a:spcPts val="5319"/>
              </a:lnSpc>
              <a:buFont typeface="Arial"/>
              <a:buChar char="•"/>
            </a:pPr>
            <a:r>
              <a:rPr lang="en-US" sz="3799">
                <a:solidFill>
                  <a:srgbClr val="1C7378"/>
                </a:solidFill>
                <a:latin typeface="Proxima Nova"/>
                <a:ea typeface="Proxima Nova"/>
                <a:cs typeface="Proxima Nova"/>
                <a:sym typeface="Proxima Nova"/>
              </a:rPr>
              <a:t>Consider what you know already about STI’s </a:t>
            </a:r>
          </a:p>
          <a:p>
            <a:pPr marL="820419" lvl="1" indent="-410209" algn="l">
              <a:lnSpc>
                <a:spcPts val="5319"/>
              </a:lnSpc>
              <a:buFont typeface="Arial"/>
              <a:buChar char="•"/>
            </a:pPr>
            <a:r>
              <a:rPr lang="en-US" sz="3799">
                <a:solidFill>
                  <a:srgbClr val="1C7378"/>
                </a:solidFill>
                <a:latin typeface="Proxima Nova"/>
                <a:ea typeface="Proxima Nova"/>
                <a:cs typeface="Proxima Nova"/>
                <a:sym typeface="Proxima Nova"/>
              </a:rPr>
              <a:t>Develop your knowledge of what STI’s are and how to prevent them</a:t>
            </a:r>
          </a:p>
          <a:p>
            <a:pPr marL="820419" lvl="1" indent="-410209" algn="l">
              <a:lnSpc>
                <a:spcPts val="5319"/>
              </a:lnSpc>
              <a:buFont typeface="Arial"/>
              <a:buChar char="•"/>
            </a:pPr>
            <a:r>
              <a:rPr lang="en-US" sz="3799">
                <a:solidFill>
                  <a:srgbClr val="1C7378"/>
                </a:solidFill>
                <a:latin typeface="Proxima Nova"/>
                <a:ea typeface="Proxima Nova"/>
                <a:cs typeface="Proxima Nova"/>
                <a:sym typeface="Proxima Nova"/>
              </a:rPr>
              <a:t>Know what impact different STI’s have on your body </a:t>
            </a:r>
          </a:p>
          <a:p>
            <a:pPr marL="820419" lvl="1" indent="-410209" algn="l">
              <a:lnSpc>
                <a:spcPts val="5319"/>
              </a:lnSpc>
              <a:buFont typeface="Arial"/>
              <a:buChar char="•"/>
            </a:pPr>
            <a:r>
              <a:rPr lang="en-US" sz="3799">
                <a:solidFill>
                  <a:srgbClr val="1C7378"/>
                </a:solidFill>
                <a:latin typeface="Proxima Nova"/>
                <a:ea typeface="Proxima Nova"/>
                <a:cs typeface="Proxima Nova"/>
                <a:sym typeface="Proxima Nova"/>
              </a:rPr>
              <a:t>Find where to go for support if you are concerned about your sexual health</a:t>
            </a:r>
          </a:p>
        </p:txBody>
      </p:sp>
      <p:sp>
        <p:nvSpPr>
          <p:cNvPr id="7" name="Freeform 7"/>
          <p:cNvSpPr/>
          <p:nvPr/>
        </p:nvSpPr>
        <p:spPr>
          <a:xfrm rot="8245086">
            <a:off x="16504259" y="-2151092"/>
            <a:ext cx="4857299" cy="4724827"/>
          </a:xfrm>
          <a:custGeom>
            <a:avLst/>
            <a:gdLst/>
            <a:ahLst/>
            <a:cxnLst/>
            <a:rect l="l" t="t" r="r" b="b"/>
            <a:pathLst>
              <a:path w="4857299" h="4724827">
                <a:moveTo>
                  <a:pt x="0" y="0"/>
                </a:moveTo>
                <a:lnTo>
                  <a:pt x="4857299" y="0"/>
                </a:lnTo>
                <a:lnTo>
                  <a:pt x="4857299" y="4724827"/>
                </a:lnTo>
                <a:lnTo>
                  <a:pt x="0" y="47248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-1720299" y="8394107"/>
            <a:ext cx="4761888" cy="4580071"/>
          </a:xfrm>
          <a:custGeom>
            <a:avLst/>
            <a:gdLst/>
            <a:ahLst/>
            <a:cxnLst/>
            <a:rect l="l" t="t" r="r" b="b"/>
            <a:pathLst>
              <a:path w="4761888" h="4580071">
                <a:moveTo>
                  <a:pt x="0" y="0"/>
                </a:moveTo>
                <a:lnTo>
                  <a:pt x="4761888" y="0"/>
                </a:lnTo>
                <a:lnTo>
                  <a:pt x="4761888" y="4580070"/>
                </a:lnTo>
                <a:lnTo>
                  <a:pt x="0" y="45800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959679" y="258610"/>
            <a:ext cx="7328321" cy="13756234"/>
          </a:xfrm>
          <a:custGeom>
            <a:avLst/>
            <a:gdLst/>
            <a:ahLst/>
            <a:cxnLst/>
            <a:rect l="l" t="t" r="r" b="b"/>
            <a:pathLst>
              <a:path w="7328321" h="13756234">
                <a:moveTo>
                  <a:pt x="0" y="0"/>
                </a:moveTo>
                <a:lnTo>
                  <a:pt x="7328321" y="0"/>
                </a:lnTo>
                <a:lnTo>
                  <a:pt x="7328321" y="13756233"/>
                </a:lnTo>
                <a:lnTo>
                  <a:pt x="0" y="137562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249929" y="-194389"/>
            <a:ext cx="11888883" cy="10675779"/>
            <a:chOff x="0" y="0"/>
            <a:chExt cx="5154046" cy="462814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154046" cy="4628144"/>
            </a:xfrm>
            <a:custGeom>
              <a:avLst/>
              <a:gdLst/>
              <a:ahLst/>
              <a:cxnLst/>
              <a:rect l="l" t="t" r="r" b="b"/>
              <a:pathLst>
                <a:path w="5154046" h="4628144">
                  <a:moveTo>
                    <a:pt x="0" y="0"/>
                  </a:moveTo>
                  <a:lnTo>
                    <a:pt x="5154046" y="0"/>
                  </a:lnTo>
                  <a:lnTo>
                    <a:pt x="5154046" y="4628144"/>
                  </a:lnTo>
                  <a:lnTo>
                    <a:pt x="0" y="4628144"/>
                  </a:lnTo>
                  <a:close/>
                </a:path>
              </a:pathLst>
            </a:custGeom>
            <a:solidFill>
              <a:srgbClr val="CAE7E4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244804" y="239560"/>
            <a:ext cx="9405713" cy="1385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25"/>
              </a:lnSpc>
            </a:pPr>
            <a:r>
              <a:rPr lang="en-US" sz="4500" spc="45" dirty="0">
                <a:solidFill>
                  <a:srgbClr val="1C7378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WHAT DO YOU KNOW ALREADY?</a:t>
            </a:r>
          </a:p>
          <a:p>
            <a:pPr algn="ctr">
              <a:lnSpc>
                <a:spcPts val="5625"/>
              </a:lnSpc>
            </a:pPr>
            <a:r>
              <a:rPr lang="en-US" sz="4500" spc="45" dirty="0">
                <a:solidFill>
                  <a:srgbClr val="1C7378"/>
                </a:solidFill>
                <a:latin typeface="Proxima Nova Bold"/>
                <a:ea typeface="Proxima Nova Bold"/>
                <a:cs typeface="Proxima Nova Bold"/>
              </a:rPr>
              <a:t>Bottom of page 23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73943" y="1635350"/>
            <a:ext cx="10587587" cy="75783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40"/>
              </a:lnSpc>
            </a:pPr>
            <a:endParaRPr/>
          </a:p>
          <a:p>
            <a:pPr algn="l">
              <a:lnSpc>
                <a:spcPts val="4340"/>
              </a:lnSpc>
            </a:pPr>
            <a:r>
              <a:rPr lang="en-US" sz="3100">
                <a:solidFill>
                  <a:srgbClr val="1C7378"/>
                </a:solidFill>
                <a:latin typeface="Proxima Nova"/>
                <a:ea typeface="Proxima Nova"/>
                <a:cs typeface="Proxima Nova"/>
                <a:sym typeface="Proxima Nova"/>
              </a:rPr>
              <a:t>True or False</a:t>
            </a:r>
          </a:p>
          <a:p>
            <a:pPr marL="669293" lvl="1" indent="-334646" algn="l">
              <a:lnSpc>
                <a:spcPts val="4340"/>
              </a:lnSpc>
              <a:buFont typeface="Arial"/>
              <a:buChar char="•"/>
            </a:pPr>
            <a:r>
              <a:rPr lang="en-US" sz="3100">
                <a:solidFill>
                  <a:srgbClr val="1C7378"/>
                </a:solidFill>
                <a:latin typeface="Proxima Nova"/>
                <a:ea typeface="Proxima Nova"/>
                <a:cs typeface="Proxima Nova"/>
                <a:sym typeface="Proxima Nova"/>
              </a:rPr>
              <a:t>There are over 450000 STI’s diagnosed each year in the UK</a:t>
            </a:r>
          </a:p>
          <a:p>
            <a:pPr marL="669293" lvl="1" indent="-334646" algn="l">
              <a:lnSpc>
                <a:spcPts val="4340"/>
              </a:lnSpc>
              <a:buFont typeface="Arial"/>
              <a:buChar char="•"/>
            </a:pPr>
            <a:r>
              <a:rPr lang="en-US" sz="3100">
                <a:solidFill>
                  <a:srgbClr val="1C7378"/>
                </a:solidFill>
                <a:latin typeface="Proxima Nova"/>
                <a:ea typeface="Proxima Nova"/>
                <a:cs typeface="Proxima Nova"/>
                <a:sym typeface="Proxima Nova"/>
              </a:rPr>
              <a:t>You can always tell if you or someone has an STI</a:t>
            </a:r>
          </a:p>
          <a:p>
            <a:pPr marL="669293" lvl="1" indent="-334646" algn="l">
              <a:lnSpc>
                <a:spcPts val="4340"/>
              </a:lnSpc>
              <a:buFont typeface="Arial"/>
              <a:buChar char="•"/>
            </a:pPr>
            <a:r>
              <a:rPr lang="en-US" sz="3100">
                <a:solidFill>
                  <a:srgbClr val="1C7378"/>
                </a:solidFill>
                <a:latin typeface="Proxima Nova"/>
                <a:ea typeface="Proxima Nova"/>
                <a:cs typeface="Proxima Nova"/>
                <a:sym typeface="Proxima Nova"/>
              </a:rPr>
              <a:t>Some STI’s can have horrible consequences such as leaving you unable to have children</a:t>
            </a:r>
          </a:p>
          <a:p>
            <a:pPr marL="669293" lvl="1" indent="-334646" algn="l">
              <a:lnSpc>
                <a:spcPts val="4340"/>
              </a:lnSpc>
              <a:buFont typeface="Arial"/>
              <a:buChar char="•"/>
            </a:pPr>
            <a:r>
              <a:rPr lang="en-US" sz="3100">
                <a:solidFill>
                  <a:srgbClr val="1C7378"/>
                </a:solidFill>
                <a:latin typeface="Proxima Nova"/>
                <a:ea typeface="Proxima Nova"/>
                <a:cs typeface="Proxima Nova"/>
                <a:sym typeface="Proxima Nova"/>
              </a:rPr>
              <a:t>You can get some STI’s just by having skin to skin contact </a:t>
            </a:r>
          </a:p>
          <a:p>
            <a:pPr marL="669293" lvl="1" indent="-334646" algn="l">
              <a:lnSpc>
                <a:spcPts val="4340"/>
              </a:lnSpc>
              <a:buFont typeface="Arial"/>
              <a:buChar char="•"/>
            </a:pPr>
            <a:r>
              <a:rPr lang="en-US" sz="3100">
                <a:solidFill>
                  <a:srgbClr val="1C7378"/>
                </a:solidFill>
                <a:latin typeface="Proxima Nova"/>
                <a:ea typeface="Proxima Nova"/>
                <a:cs typeface="Proxima Nova"/>
                <a:sym typeface="Proxima Nova"/>
              </a:rPr>
              <a:t>Not all STI’s can be cured</a:t>
            </a:r>
          </a:p>
          <a:p>
            <a:pPr marL="669293" lvl="1" indent="-334646" algn="l">
              <a:lnSpc>
                <a:spcPts val="4340"/>
              </a:lnSpc>
              <a:buFont typeface="Arial"/>
              <a:buChar char="•"/>
            </a:pPr>
            <a:r>
              <a:rPr lang="en-US" sz="3100">
                <a:solidFill>
                  <a:srgbClr val="1C7378"/>
                </a:solidFill>
                <a:latin typeface="Proxima Nova"/>
                <a:ea typeface="Proxima Nova"/>
                <a:cs typeface="Proxima Nova"/>
                <a:sym typeface="Proxima Nova"/>
              </a:rPr>
              <a:t>Your body can build immunity to STI’s once you’ve had them once</a:t>
            </a:r>
          </a:p>
          <a:p>
            <a:pPr marL="669293" lvl="1" indent="-334646" algn="l">
              <a:lnSpc>
                <a:spcPts val="4340"/>
              </a:lnSpc>
              <a:buFont typeface="Arial"/>
              <a:buChar char="•"/>
            </a:pPr>
            <a:r>
              <a:rPr lang="en-US" sz="3100">
                <a:solidFill>
                  <a:srgbClr val="1C7378"/>
                </a:solidFill>
                <a:latin typeface="Proxima Nova"/>
                <a:ea typeface="Proxima Nova"/>
                <a:cs typeface="Proxima Nova"/>
                <a:sym typeface="Proxima Nova"/>
              </a:rPr>
              <a:t>You can access sexual health services confidentially even if you are under 16</a:t>
            </a:r>
          </a:p>
        </p:txBody>
      </p:sp>
      <p:sp>
        <p:nvSpPr>
          <p:cNvPr id="7" name="Freeform 7"/>
          <p:cNvSpPr/>
          <p:nvPr/>
        </p:nvSpPr>
        <p:spPr>
          <a:xfrm rot="8100000">
            <a:off x="16215002" y="-2267293"/>
            <a:ext cx="5565859" cy="5414063"/>
          </a:xfrm>
          <a:custGeom>
            <a:avLst/>
            <a:gdLst/>
            <a:ahLst/>
            <a:cxnLst/>
            <a:rect l="l" t="t" r="r" b="b"/>
            <a:pathLst>
              <a:path w="5565859" h="5414063">
                <a:moveTo>
                  <a:pt x="0" y="0"/>
                </a:moveTo>
                <a:lnTo>
                  <a:pt x="5565859" y="0"/>
                </a:lnTo>
                <a:lnTo>
                  <a:pt x="5565859" y="5414063"/>
                </a:lnTo>
                <a:lnTo>
                  <a:pt x="0" y="54140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49929" y="-194389"/>
            <a:ext cx="18760120" cy="10675779"/>
            <a:chOff x="0" y="0"/>
            <a:chExt cx="8132852" cy="462814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32852" cy="4628144"/>
            </a:xfrm>
            <a:custGeom>
              <a:avLst/>
              <a:gdLst/>
              <a:ahLst/>
              <a:cxnLst/>
              <a:rect l="l" t="t" r="r" b="b"/>
              <a:pathLst>
                <a:path w="8132852" h="4628144">
                  <a:moveTo>
                    <a:pt x="0" y="0"/>
                  </a:moveTo>
                  <a:lnTo>
                    <a:pt x="8132852" y="0"/>
                  </a:lnTo>
                  <a:lnTo>
                    <a:pt x="8132852" y="4628144"/>
                  </a:lnTo>
                  <a:lnTo>
                    <a:pt x="0" y="4628144"/>
                  </a:lnTo>
                  <a:close/>
                </a:path>
              </a:pathLst>
            </a:custGeom>
            <a:solidFill>
              <a:srgbClr val="CAE7E4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244804" y="239560"/>
            <a:ext cx="14871139" cy="704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25"/>
              </a:lnSpc>
            </a:pPr>
            <a:r>
              <a:rPr lang="en-US" sz="4500" spc="45">
                <a:solidFill>
                  <a:srgbClr val="1C7378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WHAT DO YOU KNOW ALREADY? ANSWERS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73943" y="1635350"/>
            <a:ext cx="16192453" cy="8773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40"/>
              </a:lnSpc>
            </a:pPr>
            <a:endParaRPr/>
          </a:p>
          <a:p>
            <a:pPr marL="669290" lvl="1" indent="-334645">
              <a:lnSpc>
                <a:spcPts val="4340"/>
              </a:lnSpc>
              <a:buFont typeface="Arial"/>
              <a:buChar char="•"/>
            </a:pPr>
            <a:r>
              <a:rPr lang="en-US" sz="3100" b="1" dirty="0">
                <a:solidFill>
                  <a:srgbClr val="1C7378"/>
                </a:solidFill>
                <a:latin typeface="Proxima Nova"/>
                <a:ea typeface="Proxima Nova"/>
                <a:cs typeface="Proxima Nova"/>
                <a:sym typeface="Proxima Nova"/>
              </a:rPr>
              <a:t>FALSE</a:t>
            </a:r>
            <a:r>
              <a:rPr lang="en-US" sz="3100" dirty="0">
                <a:solidFill>
                  <a:srgbClr val="1C7378"/>
                </a:solidFill>
                <a:latin typeface="Proxima Nova"/>
                <a:ea typeface="Proxima Nova"/>
                <a:cs typeface="Proxima Nova"/>
                <a:sym typeface="Proxima Nova"/>
              </a:rPr>
              <a:t> - Today’s figures published by the UK Health Security Agency (UKHSA) show there were 401,800 sexually transmitted infections (STIs) reported in England in 2023 – a 5% rise on the previous year.</a:t>
            </a:r>
            <a:endParaRPr lang="en-US" sz="3100" dirty="0">
              <a:solidFill>
                <a:srgbClr val="1C7378"/>
              </a:solidFill>
              <a:latin typeface="Proxima Nova"/>
              <a:ea typeface="Proxima Nova"/>
              <a:cs typeface="Proxima Nova"/>
            </a:endParaRPr>
          </a:p>
          <a:p>
            <a:pPr marL="669290" lvl="1" indent="-334645" algn="l">
              <a:lnSpc>
                <a:spcPts val="4340"/>
              </a:lnSpc>
              <a:buFont typeface="Arial"/>
              <a:buChar char="•"/>
            </a:pPr>
            <a:r>
              <a:rPr lang="en-US" sz="3100" b="1">
                <a:solidFill>
                  <a:srgbClr val="1C7378"/>
                </a:solidFill>
                <a:latin typeface="Proxima Nova"/>
                <a:ea typeface="Proxima Nova"/>
                <a:cs typeface="Proxima Nova"/>
                <a:sym typeface="Proxima Nova"/>
              </a:rPr>
              <a:t>FALSE</a:t>
            </a:r>
            <a:r>
              <a:rPr lang="en-US" sz="3100" dirty="0">
                <a:solidFill>
                  <a:srgbClr val="1C7378"/>
                </a:solidFill>
                <a:latin typeface="Proxima Nova"/>
                <a:ea typeface="Proxima Nova"/>
                <a:cs typeface="Proxima Nova"/>
                <a:sym typeface="Proxima Nova"/>
              </a:rPr>
              <a:t> - some signs and symptoms are hidden and it's not obvious at all</a:t>
            </a:r>
            <a:endParaRPr lang="en-US" sz="3100" dirty="0">
              <a:solidFill>
                <a:srgbClr val="1C7378"/>
              </a:solidFill>
              <a:latin typeface="Proxima Nova"/>
              <a:ea typeface="Proxima Nova"/>
              <a:cs typeface="Proxima Nova"/>
            </a:endParaRPr>
          </a:p>
          <a:p>
            <a:pPr marL="669290" lvl="1" indent="-334645">
              <a:lnSpc>
                <a:spcPts val="4340"/>
              </a:lnSpc>
              <a:buFont typeface="Arial"/>
              <a:buChar char="•"/>
            </a:pPr>
            <a:r>
              <a:rPr lang="en-US" sz="3100" b="1" dirty="0">
                <a:solidFill>
                  <a:srgbClr val="1C7378"/>
                </a:solidFill>
                <a:latin typeface="Proxima Nova"/>
                <a:ea typeface="Proxima Nova"/>
                <a:cs typeface="Proxima Nova"/>
                <a:sym typeface="Proxima Nova"/>
              </a:rPr>
              <a:t>TRUE</a:t>
            </a:r>
            <a:r>
              <a:rPr lang="en-US" sz="3100" dirty="0">
                <a:solidFill>
                  <a:srgbClr val="1C7378"/>
                </a:solidFill>
                <a:latin typeface="Proxima Nova"/>
                <a:ea typeface="Proxima Nova"/>
                <a:cs typeface="Proxima Nova"/>
                <a:sym typeface="Proxima Nova"/>
              </a:rPr>
              <a:t> - STI’s such as gonorrhea and chlamydia can affect fertility in men and women, they can go unnoticed due to lack of symptoms.</a:t>
            </a:r>
            <a:endParaRPr lang="en-US" sz="3100" dirty="0">
              <a:solidFill>
                <a:srgbClr val="1C7378"/>
              </a:solidFill>
              <a:latin typeface="Proxima Nova"/>
              <a:ea typeface="Proxima Nova"/>
              <a:cs typeface="Proxima Nova"/>
            </a:endParaRPr>
          </a:p>
          <a:p>
            <a:pPr marL="669290" lvl="1" indent="-334645">
              <a:lnSpc>
                <a:spcPts val="4340"/>
              </a:lnSpc>
              <a:buFont typeface="Arial"/>
              <a:buChar char="•"/>
            </a:pPr>
            <a:r>
              <a:rPr lang="en-US" sz="3100" b="1" dirty="0">
                <a:solidFill>
                  <a:srgbClr val="1C7378"/>
                </a:solidFill>
                <a:latin typeface="Proxima Nova"/>
                <a:ea typeface="Proxima Nova"/>
                <a:cs typeface="Proxima Nova"/>
                <a:sym typeface="Proxima Nova"/>
              </a:rPr>
              <a:t>FALSE</a:t>
            </a:r>
            <a:r>
              <a:rPr lang="en-US" sz="3100" dirty="0">
                <a:solidFill>
                  <a:srgbClr val="1C7378"/>
                </a:solidFill>
                <a:latin typeface="Proxima Nova"/>
                <a:ea typeface="Proxima Nova"/>
                <a:cs typeface="Proxima Nova"/>
                <a:sym typeface="Proxima Nova"/>
              </a:rPr>
              <a:t> Most STIs pass from person to person by sexual contact through bodily fluids or from skin-to-skin contact by touching the infected part of a person's body, usually the genitals.</a:t>
            </a:r>
            <a:endParaRPr lang="en-US" sz="3100" dirty="0">
              <a:solidFill>
                <a:srgbClr val="1C7378"/>
              </a:solidFill>
              <a:latin typeface="Proxima Nova"/>
              <a:ea typeface="Proxima Nova"/>
              <a:cs typeface="Proxima Nova"/>
            </a:endParaRPr>
          </a:p>
          <a:p>
            <a:pPr marL="669290" lvl="1" indent="-334645">
              <a:lnSpc>
                <a:spcPts val="4340"/>
              </a:lnSpc>
              <a:buFont typeface="Arial"/>
              <a:buChar char="•"/>
            </a:pPr>
            <a:r>
              <a:rPr lang="en-US" sz="3100" b="1" dirty="0">
                <a:solidFill>
                  <a:srgbClr val="1C7378"/>
                </a:solidFill>
                <a:latin typeface="Proxima Nova"/>
                <a:ea typeface="Proxima Nova"/>
                <a:cs typeface="Proxima Nova"/>
                <a:sym typeface="Proxima Nova"/>
              </a:rPr>
              <a:t>TRUE </a:t>
            </a:r>
            <a:r>
              <a:rPr lang="en-US" sz="3100" dirty="0">
                <a:solidFill>
                  <a:srgbClr val="1C7378"/>
                </a:solidFill>
                <a:latin typeface="Proxima Nova"/>
                <a:ea typeface="Proxima Nova"/>
                <a:cs typeface="Proxima Nova"/>
                <a:sym typeface="Proxima Nova"/>
              </a:rPr>
              <a:t>- Not all STI’s can be cured - True. Some can be treated but those that are viruses can be managed but cannot be cured and the individual will always be at risk of infecting sexual partners. </a:t>
            </a:r>
            <a:endParaRPr lang="en-US" sz="3100" dirty="0">
              <a:solidFill>
                <a:srgbClr val="1C7378"/>
              </a:solidFill>
              <a:latin typeface="Proxima Nova"/>
              <a:ea typeface="Proxima Nova"/>
              <a:cs typeface="Proxima Nova"/>
            </a:endParaRPr>
          </a:p>
          <a:p>
            <a:pPr marL="669290" lvl="1" indent="-334645">
              <a:lnSpc>
                <a:spcPts val="4340"/>
              </a:lnSpc>
              <a:buFont typeface="Arial"/>
              <a:buChar char="•"/>
            </a:pPr>
            <a:r>
              <a:rPr lang="en-US" sz="3100" b="1" dirty="0">
                <a:solidFill>
                  <a:srgbClr val="1C7378"/>
                </a:solidFill>
                <a:latin typeface="Proxima Nova"/>
                <a:ea typeface="Proxima Nova"/>
                <a:cs typeface="Proxima Nova"/>
                <a:sym typeface="Proxima Nova"/>
              </a:rPr>
              <a:t>FALSE</a:t>
            </a:r>
            <a:r>
              <a:rPr lang="en-US" sz="3100" dirty="0">
                <a:solidFill>
                  <a:srgbClr val="1C7378"/>
                </a:solidFill>
                <a:latin typeface="Proxima Nova"/>
                <a:ea typeface="Proxima Nova"/>
                <a:cs typeface="Proxima Nova"/>
                <a:sym typeface="Proxima Nova"/>
              </a:rPr>
              <a:t> - Your body can build immunity to STI’s once you’ve had them once - false, you cannot build immunity to them</a:t>
            </a:r>
            <a:endParaRPr lang="en-US" sz="3100" dirty="0">
              <a:solidFill>
                <a:srgbClr val="1C7378"/>
              </a:solidFill>
              <a:latin typeface="Proxima Nova"/>
              <a:ea typeface="Proxima Nova"/>
              <a:cs typeface="Proxima Nova"/>
            </a:endParaRPr>
          </a:p>
          <a:p>
            <a:pPr marL="669293" lvl="1" indent="-334646" algn="l">
              <a:lnSpc>
                <a:spcPts val="4340"/>
              </a:lnSpc>
              <a:buFont typeface="Arial"/>
              <a:buChar char="•"/>
            </a:pPr>
            <a:r>
              <a:rPr lang="en-US" sz="3100">
                <a:solidFill>
                  <a:srgbClr val="1C7378"/>
                </a:solidFill>
                <a:latin typeface="Proxima Nova"/>
                <a:ea typeface="Proxima Nova"/>
                <a:cs typeface="Proxima Nova"/>
                <a:sym typeface="Proxima Nova"/>
              </a:rPr>
              <a:t>You can access sexual health services confidentially even if you are under 16 - True</a:t>
            </a:r>
          </a:p>
        </p:txBody>
      </p:sp>
      <p:sp>
        <p:nvSpPr>
          <p:cNvPr id="6" name="Freeform 6"/>
          <p:cNvSpPr/>
          <p:nvPr/>
        </p:nvSpPr>
        <p:spPr>
          <a:xfrm rot="8100000">
            <a:off x="16215002" y="-2267293"/>
            <a:ext cx="5565859" cy="5414063"/>
          </a:xfrm>
          <a:custGeom>
            <a:avLst/>
            <a:gdLst/>
            <a:ahLst/>
            <a:cxnLst/>
            <a:rect l="l" t="t" r="r" b="b"/>
            <a:pathLst>
              <a:path w="5565859" h="5414063">
                <a:moveTo>
                  <a:pt x="0" y="0"/>
                </a:moveTo>
                <a:lnTo>
                  <a:pt x="5565859" y="0"/>
                </a:lnTo>
                <a:lnTo>
                  <a:pt x="5565859" y="5414063"/>
                </a:lnTo>
                <a:lnTo>
                  <a:pt x="0" y="54140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52776" y="1028700"/>
            <a:ext cx="7817064" cy="8348320"/>
          </a:xfrm>
          <a:custGeom>
            <a:avLst/>
            <a:gdLst/>
            <a:ahLst/>
            <a:cxnLst/>
            <a:rect l="l" t="t" r="r" b="b"/>
            <a:pathLst>
              <a:path w="7817064" h="8348320">
                <a:moveTo>
                  <a:pt x="0" y="0"/>
                </a:moveTo>
                <a:lnTo>
                  <a:pt x="7817064" y="0"/>
                </a:lnTo>
                <a:lnTo>
                  <a:pt x="7817064" y="8348320"/>
                </a:lnTo>
                <a:lnTo>
                  <a:pt x="0" y="83483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9473440" y="-263814"/>
            <a:ext cx="9092259" cy="10814628"/>
            <a:chOff x="0" y="0"/>
            <a:chExt cx="3941659" cy="468833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941659" cy="4688337"/>
            </a:xfrm>
            <a:custGeom>
              <a:avLst/>
              <a:gdLst/>
              <a:ahLst/>
              <a:cxnLst/>
              <a:rect l="l" t="t" r="r" b="b"/>
              <a:pathLst>
                <a:path w="3941659" h="4688337">
                  <a:moveTo>
                    <a:pt x="0" y="0"/>
                  </a:moveTo>
                  <a:lnTo>
                    <a:pt x="3941659" y="0"/>
                  </a:lnTo>
                  <a:lnTo>
                    <a:pt x="3941659" y="4688337"/>
                  </a:lnTo>
                  <a:lnTo>
                    <a:pt x="0" y="4688337"/>
                  </a:lnTo>
                  <a:close/>
                </a:path>
              </a:pathLst>
            </a:custGeom>
            <a:solidFill>
              <a:srgbClr val="CAE7E4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0470275" y="1000125"/>
            <a:ext cx="6931969" cy="3214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99"/>
              </a:lnSpc>
            </a:pPr>
            <a:r>
              <a:rPr lang="en-US" sz="6799" spc="67">
                <a:solidFill>
                  <a:srgbClr val="1C7378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WHAT DO YOU KNOW ALREADY?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775144" y="5466870"/>
            <a:ext cx="6931969" cy="8113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799">
                <a:solidFill>
                  <a:srgbClr val="1C7378"/>
                </a:solidFill>
                <a:latin typeface="Proxima Nova"/>
                <a:ea typeface="Proxima Nova"/>
                <a:cs typeface="Proxima Nova"/>
                <a:sym typeface="Proxima Nova"/>
              </a:rPr>
              <a:t>Can you name any STI’s?</a:t>
            </a:r>
          </a:p>
        </p:txBody>
      </p:sp>
      <p:sp>
        <p:nvSpPr>
          <p:cNvPr id="7" name="Freeform 7"/>
          <p:cNvSpPr/>
          <p:nvPr/>
        </p:nvSpPr>
        <p:spPr>
          <a:xfrm rot="7998369">
            <a:off x="-2068242" y="-2362414"/>
            <a:ext cx="4857299" cy="4724827"/>
          </a:xfrm>
          <a:custGeom>
            <a:avLst/>
            <a:gdLst/>
            <a:ahLst/>
            <a:cxnLst/>
            <a:rect l="l" t="t" r="r" b="b"/>
            <a:pathLst>
              <a:path w="4857299" h="4724827">
                <a:moveTo>
                  <a:pt x="0" y="0"/>
                </a:moveTo>
                <a:lnTo>
                  <a:pt x="4857299" y="0"/>
                </a:lnTo>
                <a:lnTo>
                  <a:pt x="4857299" y="4724828"/>
                </a:lnTo>
                <a:lnTo>
                  <a:pt x="0" y="47248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5400000">
            <a:off x="15336184" y="7559290"/>
            <a:ext cx="5134853" cy="4938795"/>
          </a:xfrm>
          <a:custGeom>
            <a:avLst/>
            <a:gdLst/>
            <a:ahLst/>
            <a:cxnLst/>
            <a:rect l="l" t="t" r="r" b="b"/>
            <a:pathLst>
              <a:path w="5134853" h="4938795">
                <a:moveTo>
                  <a:pt x="0" y="0"/>
                </a:moveTo>
                <a:lnTo>
                  <a:pt x="5134854" y="0"/>
                </a:lnTo>
                <a:lnTo>
                  <a:pt x="5134854" y="4938795"/>
                </a:lnTo>
                <a:lnTo>
                  <a:pt x="0" y="49387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339840" y="-86907"/>
            <a:ext cx="12169514" cy="10491294"/>
            <a:chOff x="0" y="0"/>
            <a:chExt cx="4060051" cy="45613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60051" cy="4561380"/>
            </a:xfrm>
            <a:custGeom>
              <a:avLst/>
              <a:gdLst/>
              <a:ahLst/>
              <a:cxnLst/>
              <a:rect l="l" t="t" r="r" b="b"/>
              <a:pathLst>
                <a:path w="4060051" h="4561380">
                  <a:moveTo>
                    <a:pt x="0" y="0"/>
                  </a:moveTo>
                  <a:lnTo>
                    <a:pt x="4060051" y="0"/>
                  </a:lnTo>
                  <a:lnTo>
                    <a:pt x="4060051" y="4561380"/>
                  </a:lnTo>
                  <a:lnTo>
                    <a:pt x="0" y="4561380"/>
                  </a:lnTo>
                  <a:close/>
                </a:path>
              </a:pathLst>
            </a:custGeom>
            <a:solidFill>
              <a:srgbClr val="CAE7E4"/>
            </a:solidFill>
          </p:spPr>
        </p:sp>
      </p:grpSp>
      <p:sp>
        <p:nvSpPr>
          <p:cNvPr id="4" name="Freeform 4"/>
          <p:cNvSpPr/>
          <p:nvPr/>
        </p:nvSpPr>
        <p:spPr>
          <a:xfrm rot="78320">
            <a:off x="294269" y="2627619"/>
            <a:ext cx="5155158" cy="5763812"/>
          </a:xfrm>
          <a:custGeom>
            <a:avLst/>
            <a:gdLst/>
            <a:ahLst/>
            <a:cxnLst/>
            <a:rect l="l" t="t" r="r" b="b"/>
            <a:pathLst>
              <a:path w="8446998" h="8324132">
                <a:moveTo>
                  <a:pt x="0" y="0"/>
                </a:moveTo>
                <a:lnTo>
                  <a:pt x="8446998" y="0"/>
                </a:lnTo>
                <a:lnTo>
                  <a:pt x="8446998" y="8324132"/>
                </a:lnTo>
                <a:lnTo>
                  <a:pt x="0" y="83241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6634341" y="2407285"/>
            <a:ext cx="11435357" cy="7478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2800" dirty="0">
                <a:solidFill>
                  <a:srgbClr val="1C7378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On the computers you need to find out certain information from exploring the following website: </a:t>
            </a:r>
          </a:p>
          <a:p>
            <a:pPr marL="457200" indent="-457200" algn="l">
              <a:lnSpc>
                <a:spcPts val="4900"/>
              </a:lnSpc>
              <a:buFont typeface="Arial"/>
              <a:buChar char="•"/>
            </a:pPr>
            <a:r>
              <a:rPr lang="en-US" sz="2800" dirty="0">
                <a:solidFill>
                  <a:srgbClr val="1C7378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https://www.brook.org.uk/ </a:t>
            </a:r>
            <a:endParaRPr lang="en-US" sz="2800" dirty="0">
              <a:solidFill>
                <a:srgbClr val="1C7378"/>
              </a:solidFill>
              <a:latin typeface="Proxima Nova Bold"/>
              <a:ea typeface="Proxima Nova Bold"/>
              <a:cs typeface="Proxima Nova Bold"/>
            </a:endParaRPr>
          </a:p>
          <a:p>
            <a:pPr marL="457200" indent="-457200" algn="l">
              <a:lnSpc>
                <a:spcPts val="4900"/>
              </a:lnSpc>
              <a:buFont typeface="Arial"/>
              <a:buChar char="•"/>
            </a:pPr>
            <a:r>
              <a:rPr lang="en-US" sz="2800">
                <a:solidFill>
                  <a:srgbClr val="1C7378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Type ‘Brook’ into your web browser</a:t>
            </a:r>
            <a:endParaRPr lang="en-US" sz="2800">
              <a:solidFill>
                <a:srgbClr val="1C7378"/>
              </a:solidFill>
              <a:latin typeface="Proxima Nova Bold"/>
              <a:ea typeface="Proxima Nova Bold"/>
              <a:cs typeface="Proxima Nova Bold"/>
            </a:endParaRPr>
          </a:p>
          <a:p>
            <a:pPr>
              <a:lnSpc>
                <a:spcPts val="4900"/>
              </a:lnSpc>
            </a:pPr>
            <a:endParaRPr lang="en-US" sz="2800" dirty="0">
              <a:solidFill>
                <a:srgbClr val="1C7378"/>
              </a:solidFill>
              <a:latin typeface="Proxima Nova Bold"/>
              <a:ea typeface="Proxima Nova Bold"/>
              <a:cs typeface="Proxima Nova Bold"/>
              <a:sym typeface="Proxima Nova Bold"/>
            </a:endParaRPr>
          </a:p>
          <a:p>
            <a:pPr algn="l">
              <a:lnSpc>
                <a:spcPts val="4900"/>
              </a:lnSpc>
            </a:pPr>
            <a:r>
              <a:rPr lang="en-US" sz="2800" dirty="0">
                <a:solidFill>
                  <a:srgbClr val="1C7378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Turn to the next slide to see all of the facts/ information you need to find out</a:t>
            </a:r>
            <a:endParaRPr lang="en-US" sz="2800" dirty="0">
              <a:solidFill>
                <a:srgbClr val="1C7378"/>
              </a:solidFill>
              <a:latin typeface="Proxima Nova Bold"/>
              <a:ea typeface="Proxima Nova Bold"/>
              <a:cs typeface="Proxima Nova Bold"/>
            </a:endParaRPr>
          </a:p>
          <a:p>
            <a:pPr>
              <a:lnSpc>
                <a:spcPts val="4900"/>
              </a:lnSpc>
            </a:pPr>
            <a:endParaRPr lang="en-US" sz="2800" dirty="0">
              <a:solidFill>
                <a:srgbClr val="1C7378"/>
              </a:solidFill>
              <a:latin typeface="Proxima Nova Bold"/>
              <a:ea typeface="Proxima Nova Bold"/>
              <a:cs typeface="Proxima Nova Bold"/>
            </a:endParaRPr>
          </a:p>
          <a:p>
            <a:pPr>
              <a:lnSpc>
                <a:spcPts val="4900"/>
              </a:lnSpc>
            </a:pPr>
            <a:r>
              <a:rPr lang="en-US" sz="2800" dirty="0">
                <a:solidFill>
                  <a:srgbClr val="1C7378"/>
                </a:solidFill>
                <a:latin typeface="Proxima Nova Bold"/>
                <a:ea typeface="Proxima Nova Bold"/>
                <a:cs typeface="Proxima Nova Bold"/>
              </a:rPr>
              <a:t>If Brook doesn't work – you can use any of the following</a:t>
            </a:r>
          </a:p>
          <a:p>
            <a:pPr marL="457200" indent="-457200">
              <a:lnSpc>
                <a:spcPts val="4900"/>
              </a:lnSpc>
              <a:buFont typeface="Arial"/>
              <a:buChar char="•"/>
            </a:pPr>
            <a:r>
              <a:rPr lang="en-US" sz="2800" dirty="0">
                <a:solidFill>
                  <a:srgbClr val="1C7378"/>
                </a:solidFill>
                <a:ea typeface="+mn-lt"/>
                <a:cs typeface="+mn-lt"/>
                <a:hlinkClick r:id="rId4"/>
              </a:rPr>
              <a:t>https://www.nhs.uk/conditions/sexually-transmitted-infections-stis/</a:t>
            </a:r>
            <a:r>
              <a:rPr lang="en-US" sz="2800" dirty="0">
                <a:solidFill>
                  <a:srgbClr val="1C7378"/>
                </a:solidFill>
                <a:ea typeface="+mn-lt"/>
                <a:cs typeface="+mn-lt"/>
              </a:rPr>
              <a:t> </a:t>
            </a:r>
          </a:p>
          <a:p>
            <a:pPr marL="457200" indent="-457200">
              <a:lnSpc>
                <a:spcPts val="4900"/>
              </a:lnSpc>
              <a:buFont typeface="Arial"/>
              <a:buChar char="•"/>
            </a:pPr>
            <a:r>
              <a:rPr lang="en-US" sz="2800" dirty="0">
                <a:solidFill>
                  <a:srgbClr val="1C7378"/>
                </a:solidFill>
                <a:ea typeface="+mn-lt"/>
                <a:cs typeface="+mn-lt"/>
                <a:hlinkClick r:id="rId5"/>
              </a:rPr>
              <a:t>https://www.thesexualhealthhub.co.uk/stis/types-of-stis/</a:t>
            </a:r>
            <a:r>
              <a:rPr lang="en-US" sz="2800" dirty="0">
                <a:solidFill>
                  <a:srgbClr val="1C7378"/>
                </a:solidFill>
                <a:ea typeface="+mn-lt"/>
                <a:cs typeface="+mn-lt"/>
              </a:rPr>
              <a:t> </a:t>
            </a:r>
          </a:p>
          <a:p>
            <a:pPr marL="457200" indent="-457200">
              <a:lnSpc>
                <a:spcPts val="4900"/>
              </a:lnSpc>
              <a:buFont typeface="Arial"/>
              <a:buChar char="•"/>
            </a:pPr>
            <a:r>
              <a:rPr lang="en-US" sz="2800" dirty="0">
                <a:solidFill>
                  <a:srgbClr val="1C7378"/>
                </a:solidFill>
                <a:ea typeface="+mn-lt"/>
                <a:cs typeface="+mn-lt"/>
                <a:hlinkClick r:id="rId6"/>
              </a:rPr>
              <a:t>https://patient.info/sexual-health/sexually-transmitted-infections-leaflet</a:t>
            </a:r>
            <a:r>
              <a:rPr lang="en-US" sz="2800" dirty="0">
                <a:solidFill>
                  <a:srgbClr val="1C7378"/>
                </a:solidFill>
                <a:ea typeface="+mn-lt"/>
                <a:cs typeface="+mn-lt"/>
              </a:rPr>
              <a:t>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339840" y="272515"/>
            <a:ext cx="11948160" cy="20105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99"/>
              </a:lnSpc>
            </a:pPr>
            <a:r>
              <a:rPr lang="en-US" sz="6750" spc="67" dirty="0">
                <a:solidFill>
                  <a:srgbClr val="1C7378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TASK 1 - SCAVENGER HUNT</a:t>
            </a:r>
          </a:p>
          <a:p>
            <a:pPr algn="ctr">
              <a:lnSpc>
                <a:spcPts val="8499"/>
              </a:lnSpc>
            </a:pPr>
            <a:r>
              <a:rPr lang="en-US" sz="3600" spc="67" dirty="0">
                <a:solidFill>
                  <a:srgbClr val="1C7378"/>
                </a:solidFill>
                <a:latin typeface="Proxima Nova Bold"/>
                <a:ea typeface="Proxima Nova Bold"/>
                <a:cs typeface="Proxima Nova Bold"/>
              </a:rPr>
              <a:t>Page 24 - 25</a:t>
            </a:r>
          </a:p>
        </p:txBody>
      </p:sp>
      <p:sp>
        <p:nvSpPr>
          <p:cNvPr id="8" name="Freeform 8"/>
          <p:cNvSpPr/>
          <p:nvPr/>
        </p:nvSpPr>
        <p:spPr>
          <a:xfrm rot="10022704">
            <a:off x="-2588938" y="-2903536"/>
            <a:ext cx="5258107" cy="5626379"/>
          </a:xfrm>
          <a:custGeom>
            <a:avLst/>
            <a:gdLst/>
            <a:ahLst/>
            <a:cxnLst/>
            <a:rect l="l" t="t" r="r" b="b"/>
            <a:pathLst>
              <a:path w="5258107" h="5626379">
                <a:moveTo>
                  <a:pt x="0" y="0"/>
                </a:moveTo>
                <a:lnTo>
                  <a:pt x="5258107" y="0"/>
                </a:lnTo>
                <a:lnTo>
                  <a:pt x="5258107" y="5626379"/>
                </a:lnTo>
                <a:lnTo>
                  <a:pt x="0" y="562637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2500603">
            <a:off x="15056874" y="8533610"/>
            <a:ext cx="6462252" cy="6286009"/>
          </a:xfrm>
          <a:custGeom>
            <a:avLst/>
            <a:gdLst/>
            <a:ahLst/>
            <a:cxnLst/>
            <a:rect l="l" t="t" r="r" b="b"/>
            <a:pathLst>
              <a:path w="6462252" h="6286009">
                <a:moveTo>
                  <a:pt x="0" y="0"/>
                </a:moveTo>
                <a:lnTo>
                  <a:pt x="6462252" y="0"/>
                </a:lnTo>
                <a:lnTo>
                  <a:pt x="6462252" y="6286009"/>
                </a:lnTo>
                <a:lnTo>
                  <a:pt x="0" y="62860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1028700" y="1772819"/>
          <a:ext cx="16461263" cy="8338983"/>
        </p:xfrm>
        <a:graphic>
          <a:graphicData uri="http://schemas.openxmlformats.org/drawingml/2006/table">
            <a:tbl>
              <a:tblPr/>
              <a:tblGrid>
                <a:gridCol w="3312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2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2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615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615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19000">
                <a:tc>
                  <a:txBody>
                    <a:bodyPr/>
                    <a:lstStyle/>
                    <a:p>
                      <a:pPr algn="ctr">
                        <a:lnSpc>
                          <a:spcPts val="4899"/>
                        </a:lnSpc>
                        <a:defRPr/>
                      </a:pPr>
                      <a:r>
                        <a:rPr lang="en-US" sz="3499">
                          <a:solidFill>
                            <a:srgbClr val="000000"/>
                          </a:solidFill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What actually is an STI?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000000"/>
                          </a:solidFill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What is the most common STI in the UK?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WHY IS CHLAMYDIA KNOWN AS THE SILENT INFECTION?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WHAT IS GENITAL HERPES?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000000"/>
                          </a:solidFill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WHAT ARE GENITAL WARTS?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6216">
                <a:tc>
                  <a:txBody>
                    <a:bodyPr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Name 3 signs and symptoms of CHLAMYDIA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HOW IS GONORRHOEA TREATED?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r>
                        <a:rPr lang="en-US" sz="2699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WHAT IS SUPER GONORRHEA?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WHY ARE THERE 3 STAGES OF THE SYPHILIS STI?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WHAT DOES THE HPV VACCINE PREVENT AGAINTS?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7355">
                <a:tc>
                  <a:txBody>
                    <a:bodyPr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WHAT IS THE DIFFERENCE BETWEEN HIV &amp; AIDS?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WHO CAN THE TRICHOMONIASIS INFECTION IMPACT?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WHAT CAN YOU NOT GET TRICHOMONIASIS FROM?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WHAT HAPPENS IN THE 3RD STAGE OF THE SYPHILIS STI INFECTION?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HOW WOULD YOU TREAT PUBIC LICE?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76412"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LOOKING AT THE REAL STORIES. HOW DID GEMMA GET HERPES?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WHY IS IT IMPORTANT TO TELL YOUR PARTNER IF YOU HAVE AN STI OR DEVELOP ONE?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39"/>
                        </a:lnSpc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WHAT HAPPENS IF I GET TESTED AND IT COMES BACK POSITIVE FOR AN STI?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HOW CAN I GET A FREE STI TESTING KIT?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r>
                        <a:rPr lang="en-US" sz="2699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WHICH STI’S CAN LEAD TO INFERTILITY?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5"/>
          <p:cNvSpPr txBox="1"/>
          <p:nvPr/>
        </p:nvSpPr>
        <p:spPr>
          <a:xfrm>
            <a:off x="593808" y="145287"/>
            <a:ext cx="17694192" cy="1313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0"/>
              </a:lnSpc>
            </a:pPr>
            <a:r>
              <a:rPr lang="en-US" sz="38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Once on the Brook Website. Click on the ‘HELP &amp; ADVICE’ tab at the top. Use this tab to navigate the site to find out the information you need.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28222" y="-239307"/>
            <a:ext cx="11452532" cy="10521774"/>
            <a:chOff x="0" y="0"/>
            <a:chExt cx="4964880" cy="45613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64880" cy="4561380"/>
            </a:xfrm>
            <a:custGeom>
              <a:avLst/>
              <a:gdLst/>
              <a:ahLst/>
              <a:cxnLst/>
              <a:rect l="l" t="t" r="r" b="b"/>
              <a:pathLst>
                <a:path w="4964880" h="4561380">
                  <a:moveTo>
                    <a:pt x="0" y="0"/>
                  </a:moveTo>
                  <a:lnTo>
                    <a:pt x="4964880" y="0"/>
                  </a:lnTo>
                  <a:lnTo>
                    <a:pt x="4964880" y="4561380"/>
                  </a:lnTo>
                  <a:lnTo>
                    <a:pt x="0" y="4561380"/>
                  </a:lnTo>
                  <a:close/>
                </a:path>
              </a:pathLst>
            </a:custGeom>
            <a:solidFill>
              <a:srgbClr val="CAE7E4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7056822" y="3108325"/>
            <a:ext cx="11028117" cy="6924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1C7378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Once you have completed your scavenger hunt, students can now work in pairs to choose 1 of the STI’s they have found out about and create a handout/ information poster that can be used to raise awareness about the signs and symptoms of that STI. </a:t>
            </a:r>
          </a:p>
          <a:p>
            <a:pPr algn="l">
              <a:lnSpc>
                <a:spcPts val="4200"/>
              </a:lnSpc>
            </a:pPr>
            <a:endParaRPr lang="en-US" sz="3000">
              <a:solidFill>
                <a:srgbClr val="1C7378"/>
              </a:solidFill>
              <a:latin typeface="Proxima Nova Bold"/>
              <a:ea typeface="Proxima Nova Bold"/>
              <a:cs typeface="Proxima Nova Bold"/>
              <a:sym typeface="Proxima Nova Bold"/>
            </a:endParaRPr>
          </a:p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1C7378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Consider: </a:t>
            </a:r>
          </a:p>
          <a:p>
            <a:pPr marL="647703" lvl="1" indent="-323852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1C7378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What is it?</a:t>
            </a:r>
          </a:p>
          <a:p>
            <a:pPr marL="647703" lvl="1" indent="-323852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1C7378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How is it transmitted?</a:t>
            </a:r>
          </a:p>
          <a:p>
            <a:pPr marL="647703" lvl="1" indent="-323852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1C7378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Are there any misconceptions with that particular STI?</a:t>
            </a:r>
          </a:p>
          <a:p>
            <a:pPr marL="647703" lvl="1" indent="-323852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1C7378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What are the signs and symptoms?</a:t>
            </a:r>
          </a:p>
          <a:p>
            <a:pPr marL="647703" lvl="1" indent="-323852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1C7378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How would you get tested?</a:t>
            </a:r>
          </a:p>
          <a:p>
            <a:pPr marL="647703" lvl="1" indent="-323852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1C7378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How would you get treated?</a:t>
            </a:r>
          </a:p>
        </p:txBody>
      </p:sp>
      <p:sp>
        <p:nvSpPr>
          <p:cNvPr id="5" name="Freeform 5"/>
          <p:cNvSpPr/>
          <p:nvPr/>
        </p:nvSpPr>
        <p:spPr>
          <a:xfrm rot="6967708">
            <a:off x="15821550" y="8085340"/>
            <a:ext cx="4526778" cy="4403320"/>
          </a:xfrm>
          <a:custGeom>
            <a:avLst/>
            <a:gdLst/>
            <a:ahLst/>
            <a:cxnLst/>
            <a:rect l="l" t="t" r="r" b="b"/>
            <a:pathLst>
              <a:path w="4526778" h="4403320">
                <a:moveTo>
                  <a:pt x="0" y="0"/>
                </a:moveTo>
                <a:lnTo>
                  <a:pt x="4526777" y="0"/>
                </a:lnTo>
                <a:lnTo>
                  <a:pt x="4526777" y="4403320"/>
                </a:lnTo>
                <a:lnTo>
                  <a:pt x="0" y="44033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0022704">
            <a:off x="-2588938" y="-2903536"/>
            <a:ext cx="5258107" cy="5626379"/>
          </a:xfrm>
          <a:custGeom>
            <a:avLst/>
            <a:gdLst/>
            <a:ahLst/>
            <a:cxnLst/>
            <a:rect l="l" t="t" r="r" b="b"/>
            <a:pathLst>
              <a:path w="5258107" h="5626379">
                <a:moveTo>
                  <a:pt x="0" y="0"/>
                </a:moveTo>
                <a:lnTo>
                  <a:pt x="5258107" y="0"/>
                </a:lnTo>
                <a:lnTo>
                  <a:pt x="5258107" y="5626379"/>
                </a:lnTo>
                <a:lnTo>
                  <a:pt x="0" y="56263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3343" y="2135188"/>
            <a:ext cx="6983479" cy="5551866"/>
          </a:xfrm>
          <a:custGeom>
            <a:avLst/>
            <a:gdLst/>
            <a:ahLst/>
            <a:cxnLst/>
            <a:rect l="l" t="t" r="r" b="b"/>
            <a:pathLst>
              <a:path w="6983479" h="5551866">
                <a:moveTo>
                  <a:pt x="0" y="0"/>
                </a:moveTo>
                <a:lnTo>
                  <a:pt x="6983479" y="0"/>
                </a:lnTo>
                <a:lnTo>
                  <a:pt x="6983479" y="5551866"/>
                </a:lnTo>
                <a:lnTo>
                  <a:pt x="0" y="555186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8511994" y="-88582"/>
            <a:ext cx="9144000" cy="3190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99"/>
              </a:lnSpc>
            </a:pPr>
            <a:r>
              <a:rPr lang="en-US" sz="6750" spc="67" dirty="0">
                <a:solidFill>
                  <a:srgbClr val="1C7378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TASK 2 - INFORMATION </a:t>
            </a:r>
          </a:p>
          <a:p>
            <a:pPr algn="ctr">
              <a:lnSpc>
                <a:spcPts val="8499"/>
              </a:lnSpc>
            </a:pPr>
            <a:r>
              <a:rPr lang="en-US" sz="3200" spc="67" dirty="0">
                <a:solidFill>
                  <a:srgbClr val="1C7378"/>
                </a:solidFill>
                <a:latin typeface="Proxima Nova Bold"/>
                <a:ea typeface="Proxima Nova Bold"/>
                <a:cs typeface="Proxima Nova Bold"/>
              </a:rPr>
              <a:t>(Use page 26)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0224899" y="628415"/>
            <a:ext cx="6364003" cy="9186881"/>
          </a:xfrm>
          <a:custGeom>
            <a:avLst/>
            <a:gdLst/>
            <a:ahLst/>
            <a:cxnLst/>
            <a:rect l="l" t="t" r="r" b="b"/>
            <a:pathLst>
              <a:path w="6364003" h="9186881">
                <a:moveTo>
                  <a:pt x="6364003" y="0"/>
                </a:moveTo>
                <a:lnTo>
                  <a:pt x="0" y="0"/>
                </a:lnTo>
                <a:lnTo>
                  <a:pt x="0" y="9186881"/>
                </a:lnTo>
                <a:lnTo>
                  <a:pt x="6364003" y="9186881"/>
                </a:lnTo>
                <a:lnTo>
                  <a:pt x="636400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94389" y="-194389"/>
            <a:ext cx="9851465" cy="10648009"/>
            <a:chOff x="0" y="0"/>
            <a:chExt cx="4270789" cy="461610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0789" cy="4616105"/>
            </a:xfrm>
            <a:custGeom>
              <a:avLst/>
              <a:gdLst/>
              <a:ahLst/>
              <a:cxnLst/>
              <a:rect l="l" t="t" r="r" b="b"/>
              <a:pathLst>
                <a:path w="4270789" h="4616105">
                  <a:moveTo>
                    <a:pt x="0" y="0"/>
                  </a:moveTo>
                  <a:lnTo>
                    <a:pt x="4270789" y="0"/>
                  </a:lnTo>
                  <a:lnTo>
                    <a:pt x="4270789" y="4616105"/>
                  </a:lnTo>
                  <a:lnTo>
                    <a:pt x="0" y="4616105"/>
                  </a:lnTo>
                  <a:close/>
                </a:path>
              </a:pathLst>
            </a:custGeom>
            <a:solidFill>
              <a:srgbClr val="CAE7E4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330322" y="413839"/>
            <a:ext cx="8996431" cy="21378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99"/>
              </a:lnSpc>
            </a:pPr>
            <a:r>
              <a:rPr lang="en-US" sz="6750" spc="67" dirty="0">
                <a:solidFill>
                  <a:srgbClr val="1C7378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ONE, TWO, THREE PLENARY </a:t>
            </a:r>
            <a:r>
              <a:rPr lang="en-US" sz="3600" spc="67" dirty="0">
                <a:solidFill>
                  <a:srgbClr val="1C7378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(page 27)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60645" y="3224718"/>
            <a:ext cx="8335786" cy="5169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6777" lvl="1" indent="-453388" algn="l">
              <a:lnSpc>
                <a:spcPts val="5879"/>
              </a:lnSpc>
              <a:buFont typeface="Arial"/>
              <a:buChar char="•"/>
            </a:pPr>
            <a:r>
              <a:rPr lang="en-US" sz="4199">
                <a:solidFill>
                  <a:srgbClr val="1C7378"/>
                </a:solidFill>
                <a:latin typeface="Proxima Nova"/>
                <a:ea typeface="Proxima Nova"/>
                <a:cs typeface="Proxima Nova"/>
                <a:sym typeface="Proxima Nova"/>
              </a:rPr>
              <a:t>Now consider 1 thing you have taken away from this session </a:t>
            </a:r>
          </a:p>
          <a:p>
            <a:pPr marL="906777" lvl="1" indent="-453388" algn="l">
              <a:lnSpc>
                <a:spcPts val="5879"/>
              </a:lnSpc>
              <a:buFont typeface="Arial"/>
              <a:buChar char="•"/>
            </a:pPr>
            <a:r>
              <a:rPr lang="en-US" sz="4199">
                <a:solidFill>
                  <a:srgbClr val="1C7378"/>
                </a:solidFill>
                <a:latin typeface="Proxima Nova"/>
                <a:ea typeface="Proxima Nova"/>
                <a:cs typeface="Proxima Nova"/>
                <a:sym typeface="Proxima Nova"/>
              </a:rPr>
              <a:t>Think of 2 places you could turn to to get support if you needed to. </a:t>
            </a:r>
          </a:p>
          <a:p>
            <a:pPr marL="906777" lvl="1" indent="-453388" algn="l">
              <a:lnSpc>
                <a:spcPts val="5879"/>
              </a:lnSpc>
              <a:buFont typeface="Arial"/>
              <a:buChar char="•"/>
            </a:pPr>
            <a:r>
              <a:rPr lang="en-US" sz="4199">
                <a:solidFill>
                  <a:srgbClr val="1C7378"/>
                </a:solidFill>
                <a:latin typeface="Proxima Nova"/>
                <a:ea typeface="Proxima Nova"/>
                <a:cs typeface="Proxima Nova"/>
                <a:sym typeface="Proxima Nova"/>
              </a:rPr>
              <a:t>What are 3 things you want to find out more about?</a:t>
            </a:r>
          </a:p>
        </p:txBody>
      </p:sp>
      <p:sp>
        <p:nvSpPr>
          <p:cNvPr id="7" name="Freeform 7"/>
          <p:cNvSpPr/>
          <p:nvPr/>
        </p:nvSpPr>
        <p:spPr>
          <a:xfrm rot="8245086">
            <a:off x="16504259" y="-2151092"/>
            <a:ext cx="4857299" cy="4724827"/>
          </a:xfrm>
          <a:custGeom>
            <a:avLst/>
            <a:gdLst/>
            <a:ahLst/>
            <a:cxnLst/>
            <a:rect l="l" t="t" r="r" b="b"/>
            <a:pathLst>
              <a:path w="4857299" h="4724827">
                <a:moveTo>
                  <a:pt x="0" y="0"/>
                </a:moveTo>
                <a:lnTo>
                  <a:pt x="4857299" y="0"/>
                </a:lnTo>
                <a:lnTo>
                  <a:pt x="4857299" y="4724827"/>
                </a:lnTo>
                <a:lnTo>
                  <a:pt x="0" y="47248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-1720299" y="8394107"/>
            <a:ext cx="4761888" cy="4580071"/>
          </a:xfrm>
          <a:custGeom>
            <a:avLst/>
            <a:gdLst/>
            <a:ahLst/>
            <a:cxnLst/>
            <a:rect l="l" t="t" r="r" b="b"/>
            <a:pathLst>
              <a:path w="4761888" h="4580071">
                <a:moveTo>
                  <a:pt x="0" y="0"/>
                </a:moveTo>
                <a:lnTo>
                  <a:pt x="4761888" y="0"/>
                </a:lnTo>
                <a:lnTo>
                  <a:pt x="4761888" y="4580070"/>
                </a:lnTo>
                <a:lnTo>
                  <a:pt x="0" y="45800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069c9ed-0cac-44b6-a5eb-1ecea373b7dc">
      <Terms xmlns="http://schemas.microsoft.com/office/infopath/2007/PartnerControls"/>
    </lcf76f155ced4ddcb4097134ff3c332f>
    <TaxCatchAll xmlns="4351cd2f-93f9-4f64-b1f1-f86b38ca2e0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0E3EF28249C14C91C5A3441B8EB20D" ma:contentTypeVersion="16" ma:contentTypeDescription="Create a new document." ma:contentTypeScope="" ma:versionID="4103fc22930a07091bdd1abdd3398d65">
  <xsd:schema xmlns:xsd="http://www.w3.org/2001/XMLSchema" xmlns:xs="http://www.w3.org/2001/XMLSchema" xmlns:p="http://schemas.microsoft.com/office/2006/metadata/properties" xmlns:ns2="a069c9ed-0cac-44b6-a5eb-1ecea373b7dc" xmlns:ns3="4351cd2f-93f9-4f64-b1f1-f86b38ca2e0e" targetNamespace="http://schemas.microsoft.com/office/2006/metadata/properties" ma:root="true" ma:fieldsID="b0c82149020f2319c7c8d6befc9b9675" ns2:_="" ns3:_="">
    <xsd:import namespace="a069c9ed-0cac-44b6-a5eb-1ecea373b7dc"/>
    <xsd:import namespace="4351cd2f-93f9-4f64-b1f1-f86b38ca2e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69c9ed-0cac-44b6-a5eb-1ecea373b7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ecae0aa-4a62-41ca-8ed3-fdb650d0540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51cd2f-93f9-4f64-b1f1-f86b38ca2e0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14913ab-976c-4cc7-9e58-326994551cf7}" ma:internalName="TaxCatchAll" ma:showField="CatchAllData" ma:web="4351cd2f-93f9-4f64-b1f1-f86b38ca2e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EBC506-5F5A-44E2-AB97-8FDF1185207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1DAF79F-DA53-4EAD-AD27-09C5611C2984}">
  <ds:schemaRefs>
    <ds:schemaRef ds:uri="http://schemas.microsoft.com/office/2006/metadata/properties"/>
    <ds:schemaRef ds:uri="http://schemas.microsoft.com/office/infopath/2007/PartnerControls"/>
    <ds:schemaRef ds:uri="a069c9ed-0cac-44b6-a5eb-1ecea373b7dc"/>
    <ds:schemaRef ds:uri="4351cd2f-93f9-4f64-b1f1-f86b38ca2e0e"/>
  </ds:schemaRefs>
</ds:datastoreItem>
</file>

<file path=customXml/itemProps3.xml><?xml version="1.0" encoding="utf-8"?>
<ds:datastoreItem xmlns:ds="http://schemas.openxmlformats.org/officeDocument/2006/customXml" ds:itemID="{A2FB0734-4159-4737-A406-DD702FC773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69c9ed-0cac-44b6-a5eb-1ecea373b7dc"/>
    <ds:schemaRef ds:uri="4351cd2f-93f9-4f64-b1f1-f86b38ca2e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Sexually Transmitted infections</dc:title>
  <cp:revision>52</cp:revision>
  <dcterms:created xsi:type="dcterms:W3CDTF">2006-08-16T00:00:00Z</dcterms:created>
  <dcterms:modified xsi:type="dcterms:W3CDTF">2025-02-11T12:59:27Z</dcterms:modified>
  <dc:identifier>DAGKvCAm7ig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0x010100EC0E3EF28249C14C91C5A3441B8EB20D</vt:lpwstr>
  </property>
  <property fmtid="{D5CDD505-2E9C-101B-9397-08002B2CF9AE}" pid="3" name="MediaServiceImageTags">
    <vt:lpwstr/>
  </property>
</Properties>
</file>