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</p:sldIdLst>
  <p:sldSz cx="9601200" cy="12801600" type="A3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D1"/>
    <a:srgbClr val="B1F7FC"/>
    <a:srgbClr val="FFC000"/>
    <a:srgbClr val="9F18D2"/>
    <a:srgbClr val="9900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46785-ECEC-E9AE-4820-1E294D12C0B9}" v="70" dt="2022-09-01T15:34:45.892"/>
    <p1510:client id="{65E6656C-275E-66F8-B02A-D00005F4EDA8}" v="18" dt="2022-09-05T20:12:58.165"/>
    <p1510:client id="{69F49B0C-9ABD-9C75-AED8-1601102D3C09}" v="472" dt="2022-08-23T13:56:45.338"/>
    <p1510:client id="{93410140-2AE0-84A9-6CA7-491AAC8B37F2}" v="10" dt="2022-06-28T22:18:37.381"/>
    <p1510:client id="{9F575670-9402-3E73-4AC2-9425D60936CC}" v="87" dt="2022-09-05T18:42:04.646"/>
    <p1510:client id="{D02968F1-9120-3288-6418-12752FA5C030}" v="1" dt="2022-08-09T11:12:12.171"/>
    <p1510:client id="{E91ACA16-29D6-FA1A-3113-4BD52260B259}" v="157" dt="2022-09-30T12:01:21.277"/>
    <p1510:client id="{EDF56A90-E7C2-3D18-CBC2-A8D9F606AE17}" v="1285" dt="2022-08-22T14:47:05.1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7" autoAdjust="0"/>
    <p:restoredTop sz="94660"/>
  </p:normalViewPr>
  <p:slideViewPr>
    <p:cSldViewPr snapToGrid="0">
      <p:cViewPr varScale="1">
        <p:scale>
          <a:sx n="46" d="100"/>
          <a:sy n="46" d="100"/>
        </p:scale>
        <p:origin x="2333" y="6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0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2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7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47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6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7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1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0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96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6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0C4A8-5652-4B7E-82EB-2A4A470C3957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17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hyperlink" Target="https://gabbyt.deviantart.com/art/tumbling-gymnasts-2-shapes-204279902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hyperlink" Target="http://narmo.milne-library.org/Baseball-Bats-431349/X-Senior-League-Baseball-Bat-2-34-5-Sports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springstonroom6.blogspot.com/2009_08_23_archive.html" TargetMode="External"/><Relationship Id="rId24" Type="http://schemas.openxmlformats.org/officeDocument/2006/relationships/image" Target="../media/image19.jpeg"/><Relationship Id="rId5" Type="http://schemas.openxmlformats.org/officeDocument/2006/relationships/image" Target="../media/image4.png"/><Relationship Id="rId15" Type="http://schemas.openxmlformats.org/officeDocument/2006/relationships/hyperlink" Target="http://www.pngall.com/shuttlecock-png" TargetMode="External"/><Relationship Id="rId23" Type="http://schemas.openxmlformats.org/officeDocument/2006/relationships/image" Target="../media/image18.png"/><Relationship Id="rId10" Type="http://schemas.openxmlformats.org/officeDocument/2006/relationships/image" Target="../media/image9.jpeg"/><Relationship Id="rId19" Type="http://schemas.openxmlformats.org/officeDocument/2006/relationships/hyperlink" Target="https://freepngimg.com/png/36635-football-soccer-ball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dpvolleyball.weebly.com/volleyball-videos--tips.html" TargetMode="External"/><Relationship Id="rId18" Type="http://schemas.openxmlformats.org/officeDocument/2006/relationships/image" Target="../media/image15.png"/><Relationship Id="rId26" Type="http://schemas.openxmlformats.org/officeDocument/2006/relationships/hyperlink" Target="https://gabbyt.deviantart.com/art/tumbling-gymnasts-2-shapes-204279902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22.jpeg"/><Relationship Id="rId7" Type="http://schemas.openxmlformats.org/officeDocument/2006/relationships/image" Target="../media/image6.png"/><Relationship Id="rId12" Type="http://schemas.openxmlformats.org/officeDocument/2006/relationships/image" Target="../media/image21.jpeg"/><Relationship Id="rId17" Type="http://schemas.openxmlformats.org/officeDocument/2006/relationships/image" Target="../media/image14.png"/><Relationship Id="rId25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hyperlink" Target="http://www.pngall.com/shuttlecock-png" TargetMode="External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hyperlink" Target="http://narmo.milne-library.org/Baseball-Bats-431349/X-Senior-League-Baseball-Bat-2-34-5-Sports/" TargetMode="External"/><Relationship Id="rId10" Type="http://schemas.openxmlformats.org/officeDocument/2006/relationships/hyperlink" Target="https://springstonroom6.blogspot.com/2009_08_23_archive.html" TargetMode="External"/><Relationship Id="rId19" Type="http://schemas.openxmlformats.org/officeDocument/2006/relationships/hyperlink" Target="https://freepngimg.com/png/36635-football-soccer-ball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9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Relationship Id="rId27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jpeg"/><Relationship Id="rId18" Type="http://schemas.openxmlformats.org/officeDocument/2006/relationships/hyperlink" Target="http://www.pngall.com/shuttlecock-png" TargetMode="External"/><Relationship Id="rId26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5" Type="http://schemas.openxmlformats.org/officeDocument/2006/relationships/hyperlink" Target="http://www.vecteezy.com/people/2829-dance-vector-of-dancing-people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://sports.stackexchange.com/questions/138/why-do-the-balls-used-in-rugby-and-american-football-have-a-similar-shape" TargetMode="External"/><Relationship Id="rId20" Type="http://schemas.openxmlformats.org/officeDocument/2006/relationships/image" Target="../media/image20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springstonroom6.blogspot.com/2009_08_23_archive.html" TargetMode="External"/><Relationship Id="rId24" Type="http://schemas.openxmlformats.org/officeDocument/2006/relationships/image" Target="../media/image25.jpeg"/><Relationship Id="rId32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24.jpeg"/><Relationship Id="rId23" Type="http://schemas.openxmlformats.org/officeDocument/2006/relationships/hyperlink" Target="https://freepngimg.com/png/36635-football-soccer-ball" TargetMode="External"/><Relationship Id="rId28" Type="http://schemas.openxmlformats.org/officeDocument/2006/relationships/image" Target="../media/image17.png"/><Relationship Id="rId10" Type="http://schemas.openxmlformats.org/officeDocument/2006/relationships/image" Target="../media/image9.jpeg"/><Relationship Id="rId19" Type="http://schemas.openxmlformats.org/officeDocument/2006/relationships/image" Target="../media/image13.jpeg"/><Relationship Id="rId31" Type="http://schemas.openxmlformats.org/officeDocument/2006/relationships/hyperlink" Target="http://narmo.milne-library.org/Baseball-Bats-431349/X-Senior-League-Baseball-Bat-2-34-5-Sports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://dpvolleyball.weebly.com/volleyball-videos--tips.html" TargetMode="External"/><Relationship Id="rId22" Type="http://schemas.openxmlformats.org/officeDocument/2006/relationships/image" Target="../media/image15.png"/><Relationship Id="rId27" Type="http://schemas.openxmlformats.org/officeDocument/2006/relationships/hyperlink" Target="https://gabbyt.deviantart.com/art/tumbling-gymnasts-2-shapes-204279902" TargetMode="External"/><Relationship Id="rId30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987657" y="1865884"/>
            <a:ext cx="7699770" cy="8704293"/>
          </a:xfrm>
          <a:custGeom>
            <a:avLst/>
            <a:gdLst>
              <a:gd name="connsiteX0" fmla="*/ 547466 w 5402434"/>
              <a:gd name="connsiteY0" fmla="*/ 5866666 h 5990266"/>
              <a:gd name="connsiteX1" fmla="*/ 4846751 w 5402434"/>
              <a:gd name="connsiteY1" fmla="*/ 5850624 h 5990266"/>
              <a:gd name="connsiteX2" fmla="*/ 4878835 w 5402434"/>
              <a:gd name="connsiteY2" fmla="*/ 4454961 h 5990266"/>
              <a:gd name="connsiteX3" fmla="*/ 547466 w 5402434"/>
              <a:gd name="connsiteY3" fmla="*/ 4454961 h 5990266"/>
              <a:gd name="connsiteX4" fmla="*/ 531424 w 5402434"/>
              <a:gd name="connsiteY4" fmla="*/ 3011171 h 5990266"/>
              <a:gd name="connsiteX5" fmla="*/ 4830709 w 5402434"/>
              <a:gd name="connsiteY5" fmla="*/ 2995129 h 5990266"/>
              <a:gd name="connsiteX6" fmla="*/ 4878835 w 5402434"/>
              <a:gd name="connsiteY6" fmla="*/ 1551340 h 5990266"/>
              <a:gd name="connsiteX7" fmla="*/ 531424 w 5402434"/>
              <a:gd name="connsiteY7" fmla="*/ 1583424 h 5990266"/>
              <a:gd name="connsiteX8" fmla="*/ 563509 w 5402434"/>
              <a:gd name="connsiteY8" fmla="*/ 107550 h 5990266"/>
              <a:gd name="connsiteX9" fmla="*/ 4878835 w 5402434"/>
              <a:gd name="connsiteY9" fmla="*/ 123592 h 599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2434" h="5990266">
                <a:moveTo>
                  <a:pt x="547466" y="5866666"/>
                </a:moveTo>
                <a:cubicBezTo>
                  <a:pt x="2336161" y="5976287"/>
                  <a:pt x="4124856" y="6085908"/>
                  <a:pt x="4846751" y="5850624"/>
                </a:cubicBezTo>
                <a:cubicBezTo>
                  <a:pt x="5568646" y="5615340"/>
                  <a:pt x="5595383" y="4687572"/>
                  <a:pt x="4878835" y="4454961"/>
                </a:cubicBezTo>
                <a:cubicBezTo>
                  <a:pt x="4162287" y="4222350"/>
                  <a:pt x="1272035" y="4695593"/>
                  <a:pt x="547466" y="4454961"/>
                </a:cubicBezTo>
                <a:cubicBezTo>
                  <a:pt x="-177103" y="4214329"/>
                  <a:pt x="-182450" y="3254476"/>
                  <a:pt x="531424" y="3011171"/>
                </a:cubicBezTo>
                <a:cubicBezTo>
                  <a:pt x="1245298" y="2767866"/>
                  <a:pt x="4106140" y="3238434"/>
                  <a:pt x="4830709" y="2995129"/>
                </a:cubicBezTo>
                <a:cubicBezTo>
                  <a:pt x="5555278" y="2751824"/>
                  <a:pt x="5595383" y="1786624"/>
                  <a:pt x="4878835" y="1551340"/>
                </a:cubicBezTo>
                <a:cubicBezTo>
                  <a:pt x="4162288" y="1316056"/>
                  <a:pt x="1250645" y="1824056"/>
                  <a:pt x="531424" y="1583424"/>
                </a:cubicBezTo>
                <a:cubicBezTo>
                  <a:pt x="-187797" y="1342792"/>
                  <a:pt x="-161059" y="350855"/>
                  <a:pt x="563509" y="107550"/>
                </a:cubicBezTo>
                <a:cubicBezTo>
                  <a:pt x="1288077" y="-135755"/>
                  <a:pt x="4175656" y="107550"/>
                  <a:pt x="4878835" y="123592"/>
                </a:cubicBezTo>
              </a:path>
            </a:pathLst>
          </a:custGeom>
          <a:solidFill>
            <a:schemeClr val="bg1"/>
          </a:solidFill>
          <a:ln w="762000">
            <a:gradFill flip="none" rotWithShape="1">
              <a:gsLst>
                <a:gs pos="0">
                  <a:srgbClr val="CCCCFF"/>
                </a:gs>
                <a:gs pos="100000">
                  <a:srgbClr val="9900CC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42088" y="2040121"/>
            <a:ext cx="837087" cy="24065"/>
          </a:xfrm>
          <a:prstGeom prst="straightConnector1">
            <a:avLst/>
          </a:prstGeom>
          <a:ln w="508000">
            <a:solidFill>
              <a:srgbClr val="9F18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255435" y="9938122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35" name="Oval 34"/>
          <p:cNvSpPr/>
          <p:nvPr/>
        </p:nvSpPr>
        <p:spPr>
          <a:xfrm>
            <a:off x="4236719" y="7754609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6" name="Oval 35"/>
          <p:cNvSpPr/>
          <p:nvPr/>
        </p:nvSpPr>
        <p:spPr>
          <a:xfrm>
            <a:off x="4236719" y="5642247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37" name="Oval 36"/>
          <p:cNvSpPr/>
          <p:nvPr/>
        </p:nvSpPr>
        <p:spPr>
          <a:xfrm>
            <a:off x="4197031" y="3544623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8" name="Oval 37"/>
          <p:cNvSpPr/>
          <p:nvPr/>
        </p:nvSpPr>
        <p:spPr>
          <a:xfrm>
            <a:off x="4176422" y="1249872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144251"/>
            <a:ext cx="96012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 dirty="0">
                <a:latin typeface="Century Gothic"/>
              </a:rPr>
              <a:t>Core PE</a:t>
            </a:r>
            <a:r>
              <a:rPr lang="en-GB" sz="4000" dirty="0">
                <a:latin typeface="Century Gothic"/>
              </a:rPr>
              <a:t> Curriculum Roadmap- Boys </a:t>
            </a:r>
          </a:p>
        </p:txBody>
      </p:sp>
      <p:sp>
        <p:nvSpPr>
          <p:cNvPr id="106" name="Oval 105"/>
          <p:cNvSpPr/>
          <p:nvPr/>
        </p:nvSpPr>
        <p:spPr>
          <a:xfrm>
            <a:off x="2287204" y="4418754"/>
            <a:ext cx="227700" cy="214709"/>
          </a:xfrm>
          <a:prstGeom prst="ellipse">
            <a:avLst/>
          </a:prstGeom>
          <a:solidFill>
            <a:srgbClr val="0FB7D1"/>
          </a:solidFill>
          <a:ln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F5A26905-CD01-4AC4-8B0A-77A3179F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564" y="11477205"/>
            <a:ext cx="850900" cy="863600"/>
          </a:xfrm>
          <a:prstGeom prst="rect">
            <a:avLst/>
          </a:prstGeom>
        </p:spPr>
      </p:pic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D9D0E8AC-A41F-4FB7-8394-5CFBF23F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924" y="11478165"/>
            <a:ext cx="863600" cy="863600"/>
          </a:xfrm>
          <a:prstGeom prst="rect">
            <a:avLst/>
          </a:prstGeom>
        </p:spPr>
      </p:pic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444B7654-949E-46A7-A879-10A5ED9BB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053" y="11468339"/>
            <a:ext cx="863600" cy="863600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13C4C83C-A96F-464A-A58E-79CB51EDB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411" y="11466184"/>
            <a:ext cx="863600" cy="863600"/>
          </a:xfrm>
          <a:prstGeom prst="rect">
            <a:avLst/>
          </a:prstGeom>
        </p:spPr>
      </p:pic>
      <p:pic>
        <p:nvPicPr>
          <p:cNvPr id="6" name="Picture 6" descr="Logo, icon&#10;&#10;Description automatically generated">
            <a:extLst>
              <a:ext uri="{FF2B5EF4-FFF2-40B4-BE49-F238E27FC236}">
                <a16:creationId xmlns:a16="http://schemas.microsoft.com/office/drawing/2014/main" id="{B9C71129-572C-4EA9-AB1F-CF38E7F45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71" y="11469538"/>
            <a:ext cx="863600" cy="863600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940017D4-1275-405E-B8AC-4907618C3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206" y="11478164"/>
            <a:ext cx="863600" cy="8636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152CCC-4C3A-4261-AEF1-431A1541B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89024"/>
              </p:ext>
            </p:extLst>
          </p:nvPr>
        </p:nvGraphicFramePr>
        <p:xfrm>
          <a:off x="139700" y="12369800"/>
          <a:ext cx="931238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064">
                  <a:extLst>
                    <a:ext uri="{9D8B030D-6E8A-4147-A177-3AD203B41FA5}">
                      <a16:colId xmlns:a16="http://schemas.microsoft.com/office/drawing/2014/main" val="810119476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296177352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409152755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55846184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759410140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33853545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Resilience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Kindness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Respect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Curiosity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Collaboration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Endeavour 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220092"/>
                  </a:ext>
                </a:extLst>
              </a:tr>
            </a:tbl>
          </a:graphicData>
        </a:graphic>
      </p:graphicFrame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C51C5117-475F-4DE3-9B4A-2D3332DA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979" y="4626825"/>
            <a:ext cx="419100" cy="419100"/>
          </a:xfrm>
          <a:prstGeom prst="rect">
            <a:avLst/>
          </a:prstGeom>
        </p:spPr>
      </p:pic>
      <p:pic>
        <p:nvPicPr>
          <p:cNvPr id="78" name="Picture 4" descr="Icon&#10;&#10;Description automatically generated">
            <a:extLst>
              <a:ext uri="{FF2B5EF4-FFF2-40B4-BE49-F238E27FC236}">
                <a16:creationId xmlns:a16="http://schemas.microsoft.com/office/drawing/2014/main" id="{FAF472EB-1623-4534-99D3-A3011A2B9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144" y="2773919"/>
            <a:ext cx="419100" cy="419100"/>
          </a:xfrm>
          <a:prstGeom prst="rect">
            <a:avLst/>
          </a:prstGeom>
        </p:spPr>
      </p:pic>
      <p:pic>
        <p:nvPicPr>
          <p:cNvPr id="82" name="Picture 5" descr="Icon&#10;&#10;Description automatically generated">
            <a:extLst>
              <a:ext uri="{FF2B5EF4-FFF2-40B4-BE49-F238E27FC236}">
                <a16:creationId xmlns:a16="http://schemas.microsoft.com/office/drawing/2014/main" id="{1BBA74BC-784F-4787-80EF-89232B369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911" y="6830683"/>
            <a:ext cx="419100" cy="419100"/>
          </a:xfrm>
          <a:prstGeom prst="rect">
            <a:avLst/>
          </a:prstGeom>
        </p:spPr>
      </p:pic>
      <p:pic>
        <p:nvPicPr>
          <p:cNvPr id="85" name="Picture 6" descr="Logo, icon&#10;&#10;Description automatically generated">
            <a:extLst>
              <a:ext uri="{FF2B5EF4-FFF2-40B4-BE49-F238E27FC236}">
                <a16:creationId xmlns:a16="http://schemas.microsoft.com/office/drawing/2014/main" id="{0626C879-80AA-4C37-9AC4-07FF8CB2A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7475" y="5089106"/>
            <a:ext cx="419100" cy="419100"/>
          </a:xfrm>
          <a:prstGeom prst="rect">
            <a:avLst/>
          </a:prstGeom>
        </p:spPr>
      </p:pic>
      <p:pic>
        <p:nvPicPr>
          <p:cNvPr id="87" name="Picture 7" descr="Icon&#10;&#10;Description automatically generated">
            <a:extLst>
              <a:ext uri="{FF2B5EF4-FFF2-40B4-BE49-F238E27FC236}">
                <a16:creationId xmlns:a16="http://schemas.microsoft.com/office/drawing/2014/main" id="{06E7B550-97A2-4125-814C-2C293F541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9682" y="9528459"/>
            <a:ext cx="419100" cy="419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F27FEE-FF84-BA76-3B31-1254F2E4C965}"/>
              </a:ext>
            </a:extLst>
          </p:cNvPr>
          <p:cNvSpPr txBox="1"/>
          <p:nvPr/>
        </p:nvSpPr>
        <p:spPr>
          <a:xfrm>
            <a:off x="5394960" y="6019800"/>
            <a:ext cx="10591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298929-A1A8-570D-F071-2D03872B1785}"/>
              </a:ext>
            </a:extLst>
          </p:cNvPr>
          <p:cNvSpPr txBox="1"/>
          <p:nvPr/>
        </p:nvSpPr>
        <p:spPr>
          <a:xfrm rot="14760000" flipV="1">
            <a:off x="2573221" y="10355718"/>
            <a:ext cx="1367276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 panose="020F0502020204030204"/>
                <a:cs typeface="Calibri" panose="020F0502020204030204"/>
              </a:rPr>
              <a:t>B</a:t>
            </a:r>
            <a:r>
              <a:rPr lang="en-GB" sz="2000" b="1" dirty="0" err="1">
                <a:ea typeface="Calibri" panose="020F0502020204030204"/>
                <a:cs typeface="Calibri" panose="020F0502020204030204"/>
              </a:rPr>
              <a:t>adminton</a:t>
            </a:r>
            <a:endParaRPr lang="en-GB" sz="20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EE8DDE-CBBE-873B-A338-96C5B792B5FD}"/>
              </a:ext>
            </a:extLst>
          </p:cNvPr>
          <p:cNvSpPr txBox="1"/>
          <p:nvPr/>
        </p:nvSpPr>
        <p:spPr>
          <a:xfrm rot="14700000" flipV="1">
            <a:off x="3138667" y="10304493"/>
            <a:ext cx="1554521" cy="40918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Rugby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F43928-9BC0-5ADA-A822-8CF341E7616C}"/>
              </a:ext>
            </a:extLst>
          </p:cNvPr>
          <p:cNvSpPr txBox="1"/>
          <p:nvPr/>
        </p:nvSpPr>
        <p:spPr>
          <a:xfrm rot="14100000" flipV="1">
            <a:off x="5809847" y="10543747"/>
            <a:ext cx="1511849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Gymnastics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94B56-9492-CC74-86D4-5AAAE7D376F4}"/>
              </a:ext>
            </a:extLst>
          </p:cNvPr>
          <p:cNvSpPr txBox="1"/>
          <p:nvPr/>
        </p:nvSpPr>
        <p:spPr>
          <a:xfrm rot="13980000" flipV="1">
            <a:off x="6664431" y="10461069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Hockey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6D635A-6974-6DF8-E082-7C4A9BD17CFC}"/>
              </a:ext>
            </a:extLst>
          </p:cNvPr>
          <p:cNvSpPr txBox="1"/>
          <p:nvPr/>
        </p:nvSpPr>
        <p:spPr>
          <a:xfrm rot="13740000" flipV="1">
            <a:off x="7445677" y="10324597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Handball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14C196-7B62-B297-578F-7820EE39E37A}"/>
              </a:ext>
            </a:extLst>
          </p:cNvPr>
          <p:cNvSpPr txBox="1"/>
          <p:nvPr/>
        </p:nvSpPr>
        <p:spPr>
          <a:xfrm rot="14206583" flipV="1">
            <a:off x="5192372" y="10667177"/>
            <a:ext cx="1511849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Table Tennis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D2D582-D4A0-0FCD-A3D3-62FC1BBF4FE0}"/>
              </a:ext>
            </a:extLst>
          </p:cNvPr>
          <p:cNvSpPr txBox="1"/>
          <p:nvPr/>
        </p:nvSpPr>
        <p:spPr>
          <a:xfrm rot="7380000" flipV="1">
            <a:off x="7701709" y="8468365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C</a:t>
            </a:r>
            <a:r>
              <a:rPr lang="en-GB" sz="2000" b="1" dirty="0">
                <a:ea typeface="Calibri"/>
                <a:cs typeface="Calibri"/>
              </a:rPr>
              <a:t>ricket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7393AE-AB38-87C6-112A-BB932DD842E9}"/>
              </a:ext>
            </a:extLst>
          </p:cNvPr>
          <p:cNvSpPr txBox="1"/>
          <p:nvPr/>
        </p:nvSpPr>
        <p:spPr>
          <a:xfrm rot="7200000" flipV="1">
            <a:off x="6720253" y="8062981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Athletics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3CB428-3889-DBD6-B2D9-739562DCEA36}"/>
              </a:ext>
            </a:extLst>
          </p:cNvPr>
          <p:cNvSpPr txBox="1"/>
          <p:nvPr/>
        </p:nvSpPr>
        <p:spPr>
          <a:xfrm rot="7200000" flipV="1">
            <a:off x="5568109" y="7998973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Softball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E1EA9A-6283-7257-BF45-ECFB221195D1}"/>
              </a:ext>
            </a:extLst>
          </p:cNvPr>
          <p:cNvSpPr txBox="1"/>
          <p:nvPr/>
        </p:nvSpPr>
        <p:spPr>
          <a:xfrm rot="14400000" flipV="1">
            <a:off x="720808" y="10352205"/>
            <a:ext cx="1805327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F</a:t>
            </a:r>
            <a:r>
              <a:rPr lang="en-GB" sz="2000" b="1" dirty="0" err="1">
                <a:ea typeface="Calibri"/>
                <a:cs typeface="Calibri"/>
              </a:rPr>
              <a:t>undamental</a:t>
            </a:r>
            <a:r>
              <a:rPr lang="en-GB" sz="2000" b="1" dirty="0">
                <a:ea typeface="Calibri"/>
                <a:cs typeface="Calibri"/>
              </a:rPr>
              <a:t> movement skills/baseline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379238-8145-FA8E-B85C-593E98740254}"/>
              </a:ext>
            </a:extLst>
          </p:cNvPr>
          <p:cNvSpPr txBox="1"/>
          <p:nvPr/>
        </p:nvSpPr>
        <p:spPr>
          <a:xfrm rot="5755939" flipV="1">
            <a:off x="3056483" y="8178453"/>
            <a:ext cx="159719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Football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AD7ABB-FFE8-CE42-11C4-5106C1935407}"/>
              </a:ext>
            </a:extLst>
          </p:cNvPr>
          <p:cNvSpPr txBox="1"/>
          <p:nvPr/>
        </p:nvSpPr>
        <p:spPr>
          <a:xfrm rot="7200000" flipV="1">
            <a:off x="1242824" y="8204583"/>
            <a:ext cx="170387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Rugby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27F681-5108-2263-C2F8-FB1724DCDAC0}"/>
              </a:ext>
            </a:extLst>
          </p:cNvPr>
          <p:cNvSpPr txBox="1"/>
          <p:nvPr/>
        </p:nvSpPr>
        <p:spPr>
          <a:xfrm rot="8100000" flipV="1">
            <a:off x="695699" y="7971303"/>
            <a:ext cx="1476111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Gymnastics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46B79A-F1E7-10F4-ADBF-AF0B4A7FECB7}"/>
              </a:ext>
            </a:extLst>
          </p:cNvPr>
          <p:cNvSpPr txBox="1"/>
          <p:nvPr/>
        </p:nvSpPr>
        <p:spPr>
          <a:xfrm rot="8880000" flipV="1">
            <a:off x="298117" y="7508245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Handball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03B0EC-4956-9449-588B-A4403F2E566C}"/>
              </a:ext>
            </a:extLst>
          </p:cNvPr>
          <p:cNvSpPr txBox="1"/>
          <p:nvPr/>
        </p:nvSpPr>
        <p:spPr>
          <a:xfrm rot="12564756" flipV="1">
            <a:off x="321878" y="6083903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F</a:t>
            </a:r>
            <a:r>
              <a:rPr lang="en-GB" sz="2000" b="1" dirty="0" err="1">
                <a:ea typeface="Calibri"/>
                <a:cs typeface="Calibri"/>
              </a:rPr>
              <a:t>itness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729399-8FDA-6E68-F558-66C1E79882FC}"/>
              </a:ext>
            </a:extLst>
          </p:cNvPr>
          <p:cNvSpPr txBox="1"/>
          <p:nvPr/>
        </p:nvSpPr>
        <p:spPr>
          <a:xfrm rot="11147473" flipV="1">
            <a:off x="174888" y="6782364"/>
            <a:ext cx="1533185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Table Tennis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FF54CB-A4C8-1EFB-5F9F-AAE2FA0C2384}"/>
              </a:ext>
            </a:extLst>
          </p:cNvPr>
          <p:cNvSpPr txBox="1"/>
          <p:nvPr/>
        </p:nvSpPr>
        <p:spPr>
          <a:xfrm rot="14400000" flipV="1">
            <a:off x="1949403" y="5926002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A</a:t>
            </a:r>
            <a:r>
              <a:rPr lang="en-GB" sz="2000" b="1" dirty="0" err="1">
                <a:ea typeface="Calibri"/>
                <a:cs typeface="Calibri"/>
              </a:rPr>
              <a:t>thletics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6AC95A-278B-AF32-E067-95DF574FF444}"/>
              </a:ext>
            </a:extLst>
          </p:cNvPr>
          <p:cNvSpPr txBox="1"/>
          <p:nvPr/>
        </p:nvSpPr>
        <p:spPr>
          <a:xfrm rot="14640000" flipV="1">
            <a:off x="2635426" y="5870696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C</a:t>
            </a:r>
            <a:r>
              <a:rPr lang="en-GB" sz="2000" b="1" dirty="0">
                <a:ea typeface="Calibri"/>
                <a:cs typeface="Calibri"/>
              </a:rPr>
              <a:t>ricket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288903-B90D-E2CE-71A6-86A2B92908AA}"/>
              </a:ext>
            </a:extLst>
          </p:cNvPr>
          <p:cNvSpPr txBox="1"/>
          <p:nvPr/>
        </p:nvSpPr>
        <p:spPr>
          <a:xfrm rot="15240000" flipV="1">
            <a:off x="3332951" y="5786485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Softball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264670-509C-CB33-F400-800B3890C23A}"/>
              </a:ext>
            </a:extLst>
          </p:cNvPr>
          <p:cNvSpPr txBox="1"/>
          <p:nvPr/>
        </p:nvSpPr>
        <p:spPr>
          <a:xfrm rot="14460000" flipV="1">
            <a:off x="5290741" y="6100069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Football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B8D348-BB4F-099F-CA30-010CFB82A747}"/>
              </a:ext>
            </a:extLst>
          </p:cNvPr>
          <p:cNvSpPr txBox="1"/>
          <p:nvPr/>
        </p:nvSpPr>
        <p:spPr>
          <a:xfrm rot="14340000" flipV="1">
            <a:off x="6117807" y="6184393"/>
            <a:ext cx="1473905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B</a:t>
            </a:r>
            <a:r>
              <a:rPr lang="en-GB" sz="2000" b="1" dirty="0" err="1">
                <a:ea typeface="Calibri"/>
                <a:cs typeface="Calibri"/>
              </a:rPr>
              <a:t>adminton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B22EB9-1D08-09FD-1E3A-00D362002E49}"/>
              </a:ext>
            </a:extLst>
          </p:cNvPr>
          <p:cNvSpPr txBox="1"/>
          <p:nvPr/>
        </p:nvSpPr>
        <p:spPr>
          <a:xfrm rot="14400000" flipV="1">
            <a:off x="6805597" y="5886709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Rugby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97957B-0E28-FAD5-5359-CABF8A1D08FD}"/>
              </a:ext>
            </a:extLst>
          </p:cNvPr>
          <p:cNvSpPr txBox="1"/>
          <p:nvPr/>
        </p:nvSpPr>
        <p:spPr>
          <a:xfrm rot="12353297" flipV="1">
            <a:off x="8210627" y="4639808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Fitness</a:t>
            </a:r>
            <a:endParaRPr lang="en-GB" sz="1600" b="1" dirty="0" err="1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E084C2-2F64-82E6-6BEA-482C156C9286}"/>
              </a:ext>
            </a:extLst>
          </p:cNvPr>
          <p:cNvSpPr txBox="1"/>
          <p:nvPr/>
        </p:nvSpPr>
        <p:spPr>
          <a:xfrm rot="12725880" flipV="1">
            <a:off x="7878638" y="5266474"/>
            <a:ext cx="1618529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Table Tennis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4707FE6-D10D-17C4-DF8D-06E8064CC223}"/>
              </a:ext>
            </a:extLst>
          </p:cNvPr>
          <p:cNvSpPr txBox="1"/>
          <p:nvPr/>
        </p:nvSpPr>
        <p:spPr>
          <a:xfrm rot="13249959" flipV="1">
            <a:off x="7469822" y="5693083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Handball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1B0112-2813-5B03-AA2D-5D0329B44DDC}"/>
              </a:ext>
            </a:extLst>
          </p:cNvPr>
          <p:cNvSpPr txBox="1"/>
          <p:nvPr/>
        </p:nvSpPr>
        <p:spPr>
          <a:xfrm rot="7187641" flipV="1">
            <a:off x="4845294" y="3909058"/>
            <a:ext cx="1789217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S</a:t>
            </a:r>
            <a:r>
              <a:rPr lang="en-GB" sz="2000" b="1" dirty="0" err="1">
                <a:ea typeface="Calibri"/>
                <a:cs typeface="Calibri"/>
              </a:rPr>
              <a:t>oftball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0B906E7-FD67-9D6F-9DF7-7BED2CA8728C}"/>
              </a:ext>
            </a:extLst>
          </p:cNvPr>
          <p:cNvSpPr txBox="1"/>
          <p:nvPr/>
        </p:nvSpPr>
        <p:spPr>
          <a:xfrm rot="7740000" flipV="1">
            <a:off x="6533541" y="3769804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Athletics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9027B3-4B48-72A1-AE70-E075CF3D4FE9}"/>
              </a:ext>
            </a:extLst>
          </p:cNvPr>
          <p:cNvSpPr txBox="1"/>
          <p:nvPr/>
        </p:nvSpPr>
        <p:spPr>
          <a:xfrm rot="7380000" flipV="1">
            <a:off x="5737426" y="3869360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Cricket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5CD31FD-5476-B65A-92A7-4387CD82344B}"/>
              </a:ext>
            </a:extLst>
          </p:cNvPr>
          <p:cNvSpPr txBox="1"/>
          <p:nvPr/>
        </p:nvSpPr>
        <p:spPr>
          <a:xfrm rot="7140000" flipV="1">
            <a:off x="2965117" y="3881125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Football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E5FEBE-0077-7EAC-9C09-ED0EF4A36605}"/>
              </a:ext>
            </a:extLst>
          </p:cNvPr>
          <p:cNvSpPr txBox="1"/>
          <p:nvPr/>
        </p:nvSpPr>
        <p:spPr>
          <a:xfrm rot="7260000" flipV="1">
            <a:off x="2175685" y="3902461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Rugby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3445C9-36B2-51D7-E054-11C6552DCC61}"/>
              </a:ext>
            </a:extLst>
          </p:cNvPr>
          <p:cNvSpPr txBox="1"/>
          <p:nvPr/>
        </p:nvSpPr>
        <p:spPr>
          <a:xfrm rot="7200000" flipV="1">
            <a:off x="1206708" y="3905038"/>
            <a:ext cx="159719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H</a:t>
            </a:r>
            <a:r>
              <a:rPr lang="en-GB" sz="2000" b="1" dirty="0" err="1">
                <a:ea typeface="Calibri"/>
                <a:cs typeface="Calibri"/>
              </a:rPr>
              <a:t>andball</a:t>
            </a:r>
            <a:endParaRPr lang="en-GB" sz="2000" b="1" dirty="0">
              <a:ea typeface="Calibri"/>
              <a:cs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4994E7-B532-4F26-A39C-C51C460DB58C}"/>
              </a:ext>
            </a:extLst>
          </p:cNvPr>
          <p:cNvSpPr txBox="1"/>
          <p:nvPr/>
        </p:nvSpPr>
        <p:spPr>
          <a:xfrm rot="7200000" flipV="1">
            <a:off x="524546" y="3779838"/>
            <a:ext cx="1618529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B</a:t>
            </a:r>
            <a:r>
              <a:rPr lang="en-GB" sz="2000" b="1" dirty="0" err="1">
                <a:ea typeface="Calibri"/>
                <a:cs typeface="Calibri"/>
              </a:rPr>
              <a:t>adminton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496696-E376-8EEE-5979-D002FA677FD0}"/>
              </a:ext>
            </a:extLst>
          </p:cNvPr>
          <p:cNvSpPr txBox="1"/>
          <p:nvPr/>
        </p:nvSpPr>
        <p:spPr>
          <a:xfrm rot="8460000" flipV="1">
            <a:off x="-106004" y="3248351"/>
            <a:ext cx="1831889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Table Tennis 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C31EEC-B4EB-03D4-2C44-0BEC4C60A2B6}"/>
              </a:ext>
            </a:extLst>
          </p:cNvPr>
          <p:cNvSpPr txBox="1"/>
          <p:nvPr/>
        </p:nvSpPr>
        <p:spPr>
          <a:xfrm rot="9890363" flipV="1">
            <a:off x="-10413" y="2534915"/>
            <a:ext cx="1959905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 panose="020F0502020204030204"/>
                <a:cs typeface="Calibri" panose="020F0502020204030204"/>
              </a:rPr>
              <a:t>F</a:t>
            </a:r>
            <a:r>
              <a:rPr lang="en-GB" sz="2000" b="1" dirty="0" err="1">
                <a:ea typeface="Calibri" panose="020F0502020204030204"/>
                <a:cs typeface="Calibri" panose="020F0502020204030204"/>
              </a:rPr>
              <a:t>Itness</a:t>
            </a:r>
            <a:endParaRPr lang="en-GB" sz="20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733619D-24A1-CB91-2F0B-8B029D65951A}"/>
              </a:ext>
            </a:extLst>
          </p:cNvPr>
          <p:cNvSpPr txBox="1"/>
          <p:nvPr/>
        </p:nvSpPr>
        <p:spPr>
          <a:xfrm rot="11760000" flipV="1">
            <a:off x="134799" y="1850109"/>
            <a:ext cx="1469177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Basketball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252E256-9536-A7F4-AB7C-0E114F90B5D2}"/>
              </a:ext>
            </a:extLst>
          </p:cNvPr>
          <p:cNvSpPr txBox="1"/>
          <p:nvPr/>
        </p:nvSpPr>
        <p:spPr>
          <a:xfrm rot="15183877" flipV="1">
            <a:off x="2097303" y="1645821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Athletics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8AECF0D-EC79-3A70-B9F6-DF4C101F3E8B}"/>
              </a:ext>
            </a:extLst>
          </p:cNvPr>
          <p:cNvSpPr txBox="1"/>
          <p:nvPr/>
        </p:nvSpPr>
        <p:spPr>
          <a:xfrm rot="15180000" flipV="1">
            <a:off x="2800580" y="1562796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 panose="020F0502020204030204"/>
                <a:cs typeface="Calibri" panose="020F0502020204030204"/>
              </a:rPr>
              <a:t>C</a:t>
            </a:r>
            <a:r>
              <a:rPr lang="en-GB" sz="2000" b="1" dirty="0">
                <a:ea typeface="Calibri" panose="020F0502020204030204"/>
                <a:cs typeface="Calibri" panose="020F0502020204030204"/>
              </a:rPr>
              <a:t>ricket</a:t>
            </a:r>
          </a:p>
        </p:txBody>
      </p:sp>
      <p:pic>
        <p:nvPicPr>
          <p:cNvPr id="40" name="Picture 27" descr="Basketball | Free Stock Photo | Illustration of a basketball | # 14503">
            <a:extLst>
              <a:ext uri="{FF2B5EF4-FFF2-40B4-BE49-F238E27FC236}">
                <a16:creationId xmlns:a16="http://schemas.microsoft.com/office/drawing/2014/main" id="{44FF6E87-837D-3120-F2D8-429E21BD8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3208" y="4879848"/>
            <a:ext cx="716280" cy="716280"/>
          </a:xfrm>
          <a:prstGeom prst="rect">
            <a:avLst/>
          </a:prstGeom>
        </p:spPr>
      </p:pic>
      <p:pic>
        <p:nvPicPr>
          <p:cNvPr id="44" name="Picture 55" descr="Hockey stick and ball | Free SVG">
            <a:extLst>
              <a:ext uri="{FF2B5EF4-FFF2-40B4-BE49-F238E27FC236}">
                <a16:creationId xmlns:a16="http://schemas.microsoft.com/office/drawing/2014/main" id="{39250E1A-EF30-7C43-23EC-EC3BDFE369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5352" y="9040368"/>
            <a:ext cx="1057656" cy="950976"/>
          </a:xfrm>
          <a:prstGeom prst="rect">
            <a:avLst/>
          </a:prstGeom>
        </p:spPr>
      </p:pic>
      <p:pic>
        <p:nvPicPr>
          <p:cNvPr id="50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E347D9D6-A33A-8C6C-C86F-5A17B9384E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549640" y="9834086"/>
            <a:ext cx="1014983" cy="921067"/>
          </a:xfrm>
          <a:prstGeom prst="rect">
            <a:avLst/>
          </a:prstGeom>
        </p:spPr>
      </p:pic>
      <p:pic>
        <p:nvPicPr>
          <p:cNvPr id="69" name="Picture 71" descr="Runner Olympic Track · Free vector graphic on Pixabay">
            <a:extLst>
              <a:ext uri="{FF2B5EF4-FFF2-40B4-BE49-F238E27FC236}">
                <a16:creationId xmlns:a16="http://schemas.microsoft.com/office/drawing/2014/main" id="{CF6AB3F8-9B4F-A495-EC55-721E7D592C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6048" y="810577"/>
            <a:ext cx="929640" cy="661797"/>
          </a:xfrm>
          <a:prstGeom prst="rect">
            <a:avLst/>
          </a:prstGeom>
        </p:spPr>
      </p:pic>
      <p:pic>
        <p:nvPicPr>
          <p:cNvPr id="70" name="Picture 71" descr="Runner Olympic Track · Free vector graphic on Pixabay">
            <a:extLst>
              <a:ext uri="{FF2B5EF4-FFF2-40B4-BE49-F238E27FC236}">
                <a16:creationId xmlns:a16="http://schemas.microsoft.com/office/drawing/2014/main" id="{3D533701-8570-8772-6E8B-5ADF0F7CB4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3209" y="4736678"/>
            <a:ext cx="804950" cy="578670"/>
          </a:xfrm>
          <a:prstGeom prst="rect">
            <a:avLst/>
          </a:prstGeom>
        </p:spPr>
      </p:pic>
      <p:pic>
        <p:nvPicPr>
          <p:cNvPr id="72" name="Picture 72">
            <a:extLst>
              <a:ext uri="{FF2B5EF4-FFF2-40B4-BE49-F238E27FC236}">
                <a16:creationId xmlns:a16="http://schemas.microsoft.com/office/drawing/2014/main" id="{C1D0DB5F-8336-FA46-4E7A-39B4139F17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7105" y="9514523"/>
            <a:ext cx="666750" cy="600075"/>
          </a:xfrm>
          <a:prstGeom prst="rect">
            <a:avLst/>
          </a:prstGeom>
        </p:spPr>
      </p:pic>
      <p:pic>
        <p:nvPicPr>
          <p:cNvPr id="75" name="Picture 83">
            <a:extLst>
              <a:ext uri="{FF2B5EF4-FFF2-40B4-BE49-F238E27FC236}">
                <a16:creationId xmlns:a16="http://schemas.microsoft.com/office/drawing/2014/main" id="{1DA62143-37DC-443C-F266-A9280294FB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 rot="-1260000">
            <a:off x="114476" y="1789897"/>
            <a:ext cx="504306" cy="399092"/>
          </a:xfrm>
          <a:prstGeom prst="rect">
            <a:avLst/>
          </a:prstGeom>
        </p:spPr>
      </p:pic>
      <p:pic>
        <p:nvPicPr>
          <p:cNvPr id="77" name="Picture 83" descr="Racket For Playing Table Tennis Free Stock Photo - Public Domain Pictures">
            <a:extLst>
              <a:ext uri="{FF2B5EF4-FFF2-40B4-BE49-F238E27FC236}">
                <a16:creationId xmlns:a16="http://schemas.microsoft.com/office/drawing/2014/main" id="{F2155C85-6765-8940-CA20-DF90E67557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08185" y="6861519"/>
            <a:ext cx="560219" cy="600857"/>
          </a:xfrm>
          <a:prstGeom prst="rect">
            <a:avLst/>
          </a:prstGeom>
        </p:spPr>
      </p:pic>
      <p:pic>
        <p:nvPicPr>
          <p:cNvPr id="80" name="Picture 89" descr="Public Domain Clip Art Image | Illustration of a baseball | ID ...">
            <a:extLst>
              <a:ext uri="{FF2B5EF4-FFF2-40B4-BE49-F238E27FC236}">
                <a16:creationId xmlns:a16="http://schemas.microsoft.com/office/drawing/2014/main" id="{9BC58767-43B8-B1DF-A941-AEA8CA3B90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29000" y="854643"/>
            <a:ext cx="630935" cy="552330"/>
          </a:xfrm>
          <a:prstGeom prst="rect">
            <a:avLst/>
          </a:prstGeom>
        </p:spPr>
      </p:pic>
      <p:pic>
        <p:nvPicPr>
          <p:cNvPr id="81" name="Picture 89" descr="Public Domain Clip Art Image | Illustration of a baseball | ID ...">
            <a:extLst>
              <a:ext uri="{FF2B5EF4-FFF2-40B4-BE49-F238E27FC236}">
                <a16:creationId xmlns:a16="http://schemas.microsoft.com/office/drawing/2014/main" id="{83F81A92-FC93-36B9-134F-431784C519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09560" y="2774882"/>
            <a:ext cx="630935" cy="552330"/>
          </a:xfrm>
          <a:prstGeom prst="rect">
            <a:avLst/>
          </a:prstGeom>
        </p:spPr>
      </p:pic>
      <p:pic>
        <p:nvPicPr>
          <p:cNvPr id="84" name="Picture 97">
            <a:extLst>
              <a:ext uri="{FF2B5EF4-FFF2-40B4-BE49-F238E27FC236}">
                <a16:creationId xmlns:a16="http://schemas.microsoft.com/office/drawing/2014/main" id="{8E646A38-12E8-82F3-0E31-BC966780361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2596896" y="10919460"/>
            <a:ext cx="908304" cy="734568"/>
          </a:xfrm>
          <a:prstGeom prst="rect">
            <a:avLst/>
          </a:prstGeom>
        </p:spPr>
      </p:pic>
      <p:pic>
        <p:nvPicPr>
          <p:cNvPr id="86" name="Picture 72">
            <a:extLst>
              <a:ext uri="{FF2B5EF4-FFF2-40B4-BE49-F238E27FC236}">
                <a16:creationId xmlns:a16="http://schemas.microsoft.com/office/drawing/2014/main" id="{FD7A927D-BA57-ECDD-918E-7763E5D4C1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4487" y="6870017"/>
            <a:ext cx="666750" cy="600075"/>
          </a:xfrm>
          <a:prstGeom prst="rect">
            <a:avLst/>
          </a:prstGeom>
        </p:spPr>
      </p:pic>
      <p:pic>
        <p:nvPicPr>
          <p:cNvPr id="88" name="Picture 97">
            <a:extLst>
              <a:ext uri="{FF2B5EF4-FFF2-40B4-BE49-F238E27FC236}">
                <a16:creationId xmlns:a16="http://schemas.microsoft.com/office/drawing/2014/main" id="{5282F1C3-180C-32F7-CACE-91127C99B0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6330696" y="4860035"/>
            <a:ext cx="908304" cy="734568"/>
          </a:xfrm>
          <a:prstGeom prst="rect">
            <a:avLst/>
          </a:prstGeom>
        </p:spPr>
      </p:pic>
      <p:pic>
        <p:nvPicPr>
          <p:cNvPr id="93" name="Picture 100" descr="Shape, arrow&#10;&#10;Description automatically generated">
            <a:extLst>
              <a:ext uri="{FF2B5EF4-FFF2-40B4-BE49-F238E27FC236}">
                <a16:creationId xmlns:a16="http://schemas.microsoft.com/office/drawing/2014/main" id="{7D059AF9-74B3-151F-B950-3A1E0A4436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5038760" y="9215211"/>
            <a:ext cx="1040754" cy="702703"/>
          </a:xfrm>
          <a:prstGeom prst="rect">
            <a:avLst/>
          </a:prstGeom>
        </p:spPr>
      </p:pic>
      <p:pic>
        <p:nvPicPr>
          <p:cNvPr id="94" name="Picture 94" descr="Clipart - Cricket">
            <a:extLst>
              <a:ext uri="{FF2B5EF4-FFF2-40B4-BE49-F238E27FC236}">
                <a16:creationId xmlns:a16="http://schemas.microsoft.com/office/drawing/2014/main" id="{C6EF8903-2154-E3C3-497D-6E0FDE2F3C9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66855" y="2258290"/>
            <a:ext cx="1274619" cy="1246910"/>
          </a:xfrm>
          <a:prstGeom prst="rect">
            <a:avLst/>
          </a:prstGeom>
        </p:spPr>
      </p:pic>
      <p:pic>
        <p:nvPicPr>
          <p:cNvPr id="95" name="Picture 89" descr="Public Domain Clip Art Image | Illustration of a baseball | ID ...">
            <a:extLst>
              <a:ext uri="{FF2B5EF4-FFF2-40B4-BE49-F238E27FC236}">
                <a16:creationId xmlns:a16="http://schemas.microsoft.com/office/drawing/2014/main" id="{2AD31DD2-39B6-AE54-4BAB-295A5FAF54C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7814" y="7693245"/>
            <a:ext cx="630935" cy="552330"/>
          </a:xfrm>
          <a:prstGeom prst="rect">
            <a:avLst/>
          </a:prstGeom>
        </p:spPr>
      </p:pic>
      <p:pic>
        <p:nvPicPr>
          <p:cNvPr id="97" name="Picture 119" descr="Lance Javelot Arbre · Images vectorielles gratuites sur Pixabay">
            <a:extLst>
              <a:ext uri="{FF2B5EF4-FFF2-40B4-BE49-F238E27FC236}">
                <a16:creationId xmlns:a16="http://schemas.microsoft.com/office/drawing/2014/main" id="{D4CA074B-DDB4-8149-CCB9-B22D1283C00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60127" y="2507160"/>
            <a:ext cx="955964" cy="804588"/>
          </a:xfrm>
          <a:prstGeom prst="rect">
            <a:avLst/>
          </a:prstGeom>
        </p:spPr>
      </p:pic>
      <p:pic>
        <p:nvPicPr>
          <p:cNvPr id="99" name="Picture 119" descr="Lance Javelot Arbre · Images vectorielles gratuites sur Pixabay">
            <a:extLst>
              <a:ext uri="{FF2B5EF4-FFF2-40B4-BE49-F238E27FC236}">
                <a16:creationId xmlns:a16="http://schemas.microsoft.com/office/drawing/2014/main" id="{B0BA365D-4608-9050-B3BD-B73811201CB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89618" y="6899051"/>
            <a:ext cx="955964" cy="804588"/>
          </a:xfrm>
          <a:prstGeom prst="rect">
            <a:avLst/>
          </a:prstGeom>
        </p:spPr>
      </p:pic>
      <p:pic>
        <p:nvPicPr>
          <p:cNvPr id="101" name="Picture 100" descr="Text, whiteboard&#10;&#10;Description automatically generated">
            <a:extLst>
              <a:ext uri="{FF2B5EF4-FFF2-40B4-BE49-F238E27FC236}">
                <a16:creationId xmlns:a16="http://schemas.microsoft.com/office/drawing/2014/main" id="{3264C8BE-CF97-B9EF-882B-D58375918DB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5264728" y="7039273"/>
            <a:ext cx="748145" cy="718109"/>
          </a:xfrm>
          <a:prstGeom prst="rect">
            <a:avLst/>
          </a:prstGeom>
        </p:spPr>
      </p:pic>
      <p:pic>
        <p:nvPicPr>
          <p:cNvPr id="103" name="Picture 27" descr="A picture containing chain&#10;&#10;Description automatically generated">
            <a:extLst>
              <a:ext uri="{FF2B5EF4-FFF2-40B4-BE49-F238E27FC236}">
                <a16:creationId xmlns:a16="http://schemas.microsoft.com/office/drawing/2014/main" id="{1A47E6FD-7DEE-FCFA-11FD-86A95F89AAC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93414" y="2769367"/>
            <a:ext cx="680571" cy="68167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5DE60F7-ADD8-9378-2FAA-A77F03E0C5E0}"/>
              </a:ext>
            </a:extLst>
          </p:cNvPr>
          <p:cNvSpPr txBox="1"/>
          <p:nvPr/>
        </p:nvSpPr>
        <p:spPr>
          <a:xfrm>
            <a:off x="430833" y="9053479"/>
            <a:ext cx="25628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highlight>
                  <a:srgbClr val="FFFF00"/>
                </a:highlight>
                <a:cs typeface="Calibri"/>
              </a:rPr>
              <a:t>ASSESSMENT AFTER EACH SPORT [4 weeks]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657AD6-12F1-AA8A-4CDA-79A7BF439F45}"/>
              </a:ext>
            </a:extLst>
          </p:cNvPr>
          <p:cNvSpPr txBox="1"/>
          <p:nvPr/>
        </p:nvSpPr>
        <p:spPr>
          <a:xfrm rot="15240000" flipV="1">
            <a:off x="5051951" y="1615531"/>
            <a:ext cx="132011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Invasion game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EA9197-C09E-7998-0896-F738C6C0394A}"/>
              </a:ext>
            </a:extLst>
          </p:cNvPr>
          <p:cNvSpPr txBox="1"/>
          <p:nvPr/>
        </p:nvSpPr>
        <p:spPr>
          <a:xfrm rot="15240000" flipV="1">
            <a:off x="5975555" y="1572573"/>
            <a:ext cx="132011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Net/wall Game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54253D-5B48-3273-ABCE-AB2B855B910A}"/>
              </a:ext>
            </a:extLst>
          </p:cNvPr>
          <p:cNvSpPr txBox="1"/>
          <p:nvPr/>
        </p:nvSpPr>
        <p:spPr>
          <a:xfrm rot="15240000" flipV="1">
            <a:off x="6920639" y="1508135"/>
            <a:ext cx="132011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Invasion Game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FF18C8D-B7CA-C58A-065B-BA7C1D3C1615}"/>
              </a:ext>
            </a:extLst>
          </p:cNvPr>
          <p:cNvSpPr txBox="1"/>
          <p:nvPr/>
        </p:nvSpPr>
        <p:spPr>
          <a:xfrm rot="15240000" flipV="1">
            <a:off x="7930161" y="1572572"/>
            <a:ext cx="132011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 panose="020F0502020204030204"/>
                <a:cs typeface="Calibri" panose="020F0502020204030204"/>
              </a:rPr>
              <a:t>S</a:t>
            </a:r>
            <a:r>
              <a:rPr lang="en-GB" sz="2000" b="1" dirty="0" err="1">
                <a:ea typeface="Calibri" panose="020F0502020204030204"/>
                <a:cs typeface="Calibri" panose="020F0502020204030204"/>
              </a:rPr>
              <a:t>triking</a:t>
            </a:r>
            <a:r>
              <a:rPr lang="en-GB" sz="2000" b="1" dirty="0">
                <a:ea typeface="Calibri" panose="020F0502020204030204"/>
                <a:cs typeface="Calibri" panose="020F0502020204030204"/>
              </a:rPr>
              <a:t> an Fielding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5E6B75B-42C2-48C9-BE2C-CD7E9EEC739D}"/>
              </a:ext>
            </a:extLst>
          </p:cNvPr>
          <p:cNvSpPr txBox="1"/>
          <p:nvPr/>
        </p:nvSpPr>
        <p:spPr>
          <a:xfrm>
            <a:off x="-24758" y="4811068"/>
            <a:ext cx="1367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FF"/>
                </a:highlight>
              </a:rPr>
              <a:t>Leadership focus KS4: Lead a drill</a:t>
            </a:r>
            <a:endParaRPr lang="en-GB" dirty="0">
              <a:highlight>
                <a:srgbClr val="FF00FF"/>
              </a:highlight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9F1EB28-7DAA-4E2C-A259-21383D320181}"/>
              </a:ext>
            </a:extLst>
          </p:cNvPr>
          <p:cNvSpPr txBox="1"/>
          <p:nvPr/>
        </p:nvSpPr>
        <p:spPr>
          <a:xfrm>
            <a:off x="7937665" y="6567926"/>
            <a:ext cx="173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FF"/>
                </a:highlight>
              </a:rPr>
              <a:t>Leadership focus KS3: Lead a warm up</a:t>
            </a:r>
            <a:endParaRPr lang="en-GB" dirty="0">
              <a:highlight>
                <a:srgbClr val="FF00FF"/>
              </a:highligh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3907109-0763-4969-8E20-ABCB7344794B}"/>
              </a:ext>
            </a:extLst>
          </p:cNvPr>
          <p:cNvSpPr txBox="1"/>
          <p:nvPr/>
        </p:nvSpPr>
        <p:spPr>
          <a:xfrm rot="14760000" flipV="1">
            <a:off x="1886524" y="10318606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Football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1A24AC3-D8D2-41B1-8871-4935DD5E941E}"/>
              </a:ext>
            </a:extLst>
          </p:cNvPr>
          <p:cNvSpPr txBox="1"/>
          <p:nvPr/>
        </p:nvSpPr>
        <p:spPr>
          <a:xfrm rot="6159062" flipV="1">
            <a:off x="2410595" y="8063924"/>
            <a:ext cx="1367276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 panose="020F0502020204030204"/>
                <a:cs typeface="Calibri" panose="020F0502020204030204"/>
              </a:rPr>
              <a:t>B</a:t>
            </a:r>
            <a:r>
              <a:rPr lang="en-GB" sz="2000" b="1" dirty="0" err="1">
                <a:ea typeface="Calibri" panose="020F0502020204030204"/>
                <a:cs typeface="Calibri" panose="020F0502020204030204"/>
              </a:rPr>
              <a:t>adminton</a:t>
            </a:r>
            <a:endParaRPr lang="en-GB" sz="20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C4F0BF0-BC3C-4F61-A80A-EF36BEB036FB}"/>
              </a:ext>
            </a:extLst>
          </p:cNvPr>
          <p:cNvSpPr txBox="1"/>
          <p:nvPr/>
        </p:nvSpPr>
        <p:spPr>
          <a:xfrm rot="12685195" flipV="1">
            <a:off x="387598" y="1242823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Hockey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D8565B8-39B7-49C4-ABD0-E53DBF1B34BA}"/>
              </a:ext>
            </a:extLst>
          </p:cNvPr>
          <p:cNvSpPr txBox="1"/>
          <p:nvPr/>
        </p:nvSpPr>
        <p:spPr>
          <a:xfrm rot="10067726" flipV="1">
            <a:off x="7996093" y="3962518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Hockey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AF6C960-B4CD-419F-BA1B-743C6D9D6E25}"/>
              </a:ext>
            </a:extLst>
          </p:cNvPr>
          <p:cNvSpPr txBox="1"/>
          <p:nvPr/>
        </p:nvSpPr>
        <p:spPr>
          <a:xfrm rot="14400000" flipV="1">
            <a:off x="1120799" y="5594067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Multi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96120C7-7C6C-49CF-B5C7-C8F81393B57A}"/>
              </a:ext>
            </a:extLst>
          </p:cNvPr>
          <p:cNvSpPr txBox="1"/>
          <p:nvPr/>
        </p:nvSpPr>
        <p:spPr>
          <a:xfrm rot="8691179" flipV="1">
            <a:off x="7224871" y="3751998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Multi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EBC62A4-08ED-4DA3-8308-BB2E0B90CD0A}"/>
              </a:ext>
            </a:extLst>
          </p:cNvPr>
          <p:cNvSpPr txBox="1"/>
          <p:nvPr/>
        </p:nvSpPr>
        <p:spPr>
          <a:xfrm rot="15240000" flipV="1">
            <a:off x="3401379" y="1716167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Softball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3569913-819D-4BD4-9159-2CDF4DA2C296}"/>
              </a:ext>
            </a:extLst>
          </p:cNvPr>
          <p:cNvSpPr txBox="1"/>
          <p:nvPr/>
        </p:nvSpPr>
        <p:spPr>
          <a:xfrm rot="14400000" flipV="1">
            <a:off x="1621226" y="1622555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Multi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8922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926161" y="1862875"/>
            <a:ext cx="7699770" cy="8704293"/>
          </a:xfrm>
          <a:custGeom>
            <a:avLst/>
            <a:gdLst>
              <a:gd name="connsiteX0" fmla="*/ 547466 w 5402434"/>
              <a:gd name="connsiteY0" fmla="*/ 5866666 h 5990266"/>
              <a:gd name="connsiteX1" fmla="*/ 4846751 w 5402434"/>
              <a:gd name="connsiteY1" fmla="*/ 5850624 h 5990266"/>
              <a:gd name="connsiteX2" fmla="*/ 4878835 w 5402434"/>
              <a:gd name="connsiteY2" fmla="*/ 4454961 h 5990266"/>
              <a:gd name="connsiteX3" fmla="*/ 547466 w 5402434"/>
              <a:gd name="connsiteY3" fmla="*/ 4454961 h 5990266"/>
              <a:gd name="connsiteX4" fmla="*/ 531424 w 5402434"/>
              <a:gd name="connsiteY4" fmla="*/ 3011171 h 5990266"/>
              <a:gd name="connsiteX5" fmla="*/ 4830709 w 5402434"/>
              <a:gd name="connsiteY5" fmla="*/ 2995129 h 5990266"/>
              <a:gd name="connsiteX6" fmla="*/ 4878835 w 5402434"/>
              <a:gd name="connsiteY6" fmla="*/ 1551340 h 5990266"/>
              <a:gd name="connsiteX7" fmla="*/ 531424 w 5402434"/>
              <a:gd name="connsiteY7" fmla="*/ 1583424 h 5990266"/>
              <a:gd name="connsiteX8" fmla="*/ 563509 w 5402434"/>
              <a:gd name="connsiteY8" fmla="*/ 107550 h 5990266"/>
              <a:gd name="connsiteX9" fmla="*/ 4878835 w 5402434"/>
              <a:gd name="connsiteY9" fmla="*/ 123592 h 599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2434" h="5990266">
                <a:moveTo>
                  <a:pt x="547466" y="5866666"/>
                </a:moveTo>
                <a:cubicBezTo>
                  <a:pt x="2336161" y="5976287"/>
                  <a:pt x="4124856" y="6085908"/>
                  <a:pt x="4846751" y="5850624"/>
                </a:cubicBezTo>
                <a:cubicBezTo>
                  <a:pt x="5568646" y="5615340"/>
                  <a:pt x="5595383" y="4687572"/>
                  <a:pt x="4878835" y="4454961"/>
                </a:cubicBezTo>
                <a:cubicBezTo>
                  <a:pt x="4162287" y="4222350"/>
                  <a:pt x="1272035" y="4695593"/>
                  <a:pt x="547466" y="4454961"/>
                </a:cubicBezTo>
                <a:cubicBezTo>
                  <a:pt x="-177103" y="4214329"/>
                  <a:pt x="-182450" y="3254476"/>
                  <a:pt x="531424" y="3011171"/>
                </a:cubicBezTo>
                <a:cubicBezTo>
                  <a:pt x="1245298" y="2767866"/>
                  <a:pt x="4106140" y="3238434"/>
                  <a:pt x="4830709" y="2995129"/>
                </a:cubicBezTo>
                <a:cubicBezTo>
                  <a:pt x="5555278" y="2751824"/>
                  <a:pt x="5595383" y="1786624"/>
                  <a:pt x="4878835" y="1551340"/>
                </a:cubicBezTo>
                <a:cubicBezTo>
                  <a:pt x="4162288" y="1316056"/>
                  <a:pt x="1250645" y="1824056"/>
                  <a:pt x="531424" y="1583424"/>
                </a:cubicBezTo>
                <a:cubicBezTo>
                  <a:pt x="-187797" y="1342792"/>
                  <a:pt x="-161059" y="350855"/>
                  <a:pt x="563509" y="107550"/>
                </a:cubicBezTo>
                <a:cubicBezTo>
                  <a:pt x="1288077" y="-135755"/>
                  <a:pt x="4175656" y="107550"/>
                  <a:pt x="4878835" y="123592"/>
                </a:cubicBezTo>
              </a:path>
            </a:pathLst>
          </a:custGeom>
          <a:solidFill>
            <a:schemeClr val="bg1"/>
          </a:solidFill>
          <a:ln w="762000">
            <a:gradFill flip="none" rotWithShape="1">
              <a:gsLst>
                <a:gs pos="0">
                  <a:srgbClr val="CCCCFF"/>
                </a:gs>
                <a:gs pos="100000">
                  <a:srgbClr val="9900CC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42088" y="2040121"/>
            <a:ext cx="837087" cy="24065"/>
          </a:xfrm>
          <a:prstGeom prst="straightConnector1">
            <a:avLst/>
          </a:prstGeom>
          <a:ln w="508000">
            <a:solidFill>
              <a:srgbClr val="9F18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255435" y="9938122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35" name="Oval 34"/>
          <p:cNvSpPr/>
          <p:nvPr/>
        </p:nvSpPr>
        <p:spPr>
          <a:xfrm>
            <a:off x="4236719" y="7754609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6" name="Oval 35"/>
          <p:cNvSpPr/>
          <p:nvPr/>
        </p:nvSpPr>
        <p:spPr>
          <a:xfrm>
            <a:off x="4236719" y="5642247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37" name="Oval 36"/>
          <p:cNvSpPr/>
          <p:nvPr/>
        </p:nvSpPr>
        <p:spPr>
          <a:xfrm>
            <a:off x="4197031" y="3544623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8" name="Oval 37"/>
          <p:cNvSpPr/>
          <p:nvPr/>
        </p:nvSpPr>
        <p:spPr>
          <a:xfrm>
            <a:off x="4176422" y="1249872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144251"/>
            <a:ext cx="96012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 dirty="0">
                <a:latin typeface="Century Gothic"/>
              </a:rPr>
              <a:t>Core PE</a:t>
            </a:r>
            <a:r>
              <a:rPr lang="en-GB" sz="4000" dirty="0">
                <a:latin typeface="Century Gothic"/>
              </a:rPr>
              <a:t> Curriculum Roadmap- Girls </a:t>
            </a:r>
          </a:p>
        </p:txBody>
      </p:sp>
      <p:sp>
        <p:nvSpPr>
          <p:cNvPr id="106" name="Oval 105"/>
          <p:cNvSpPr/>
          <p:nvPr/>
        </p:nvSpPr>
        <p:spPr>
          <a:xfrm>
            <a:off x="2287204" y="4418754"/>
            <a:ext cx="227700" cy="214709"/>
          </a:xfrm>
          <a:prstGeom prst="ellipse">
            <a:avLst/>
          </a:prstGeom>
          <a:solidFill>
            <a:srgbClr val="0FB7D1"/>
          </a:solidFill>
          <a:ln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F5A26905-CD01-4AC4-8B0A-77A3179F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564" y="11477205"/>
            <a:ext cx="850900" cy="863600"/>
          </a:xfrm>
          <a:prstGeom prst="rect">
            <a:avLst/>
          </a:prstGeom>
        </p:spPr>
      </p:pic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D9D0E8AC-A41F-4FB7-8394-5CFBF23F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924" y="11478165"/>
            <a:ext cx="863600" cy="863600"/>
          </a:xfrm>
          <a:prstGeom prst="rect">
            <a:avLst/>
          </a:prstGeom>
        </p:spPr>
      </p:pic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444B7654-949E-46A7-A879-10A5ED9BB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053" y="11468339"/>
            <a:ext cx="863600" cy="863600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13C4C83C-A96F-464A-A58E-79CB51EDB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411" y="11466184"/>
            <a:ext cx="863600" cy="863600"/>
          </a:xfrm>
          <a:prstGeom prst="rect">
            <a:avLst/>
          </a:prstGeom>
        </p:spPr>
      </p:pic>
      <p:pic>
        <p:nvPicPr>
          <p:cNvPr id="6" name="Picture 6" descr="Logo, icon&#10;&#10;Description automatically generated">
            <a:extLst>
              <a:ext uri="{FF2B5EF4-FFF2-40B4-BE49-F238E27FC236}">
                <a16:creationId xmlns:a16="http://schemas.microsoft.com/office/drawing/2014/main" id="{B9C71129-572C-4EA9-AB1F-CF38E7F45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71" y="11469538"/>
            <a:ext cx="863600" cy="863600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940017D4-1275-405E-B8AC-4907618C3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206" y="11478164"/>
            <a:ext cx="863600" cy="8636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152CCC-4C3A-4261-AEF1-431A1541B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89024"/>
              </p:ext>
            </p:extLst>
          </p:nvPr>
        </p:nvGraphicFramePr>
        <p:xfrm>
          <a:off x="139700" y="12369800"/>
          <a:ext cx="931238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064">
                  <a:extLst>
                    <a:ext uri="{9D8B030D-6E8A-4147-A177-3AD203B41FA5}">
                      <a16:colId xmlns:a16="http://schemas.microsoft.com/office/drawing/2014/main" val="810119476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296177352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409152755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55846184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759410140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33853545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Resilience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Kindness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Respect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Curiosity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Collaboration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Endeavour 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220092"/>
                  </a:ext>
                </a:extLst>
              </a:tr>
            </a:tbl>
          </a:graphicData>
        </a:graphic>
      </p:graphicFrame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C51C5117-475F-4DE3-9B4A-2D3332DA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363" y="4906687"/>
            <a:ext cx="419100" cy="419100"/>
          </a:xfrm>
          <a:prstGeom prst="rect">
            <a:avLst/>
          </a:prstGeom>
        </p:spPr>
      </p:pic>
      <p:pic>
        <p:nvPicPr>
          <p:cNvPr id="71" name="Picture 3" descr="Icon&#10;&#10;Description automatically generated">
            <a:extLst>
              <a:ext uri="{FF2B5EF4-FFF2-40B4-BE49-F238E27FC236}">
                <a16:creationId xmlns:a16="http://schemas.microsoft.com/office/drawing/2014/main" id="{99C7ADB4-C49B-4DFF-ADD8-89E63371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223" y="6106065"/>
            <a:ext cx="419100" cy="419100"/>
          </a:xfrm>
          <a:prstGeom prst="rect">
            <a:avLst/>
          </a:prstGeom>
        </p:spPr>
      </p:pic>
      <p:pic>
        <p:nvPicPr>
          <p:cNvPr id="78" name="Picture 4" descr="Icon&#10;&#10;Description automatically generated">
            <a:extLst>
              <a:ext uri="{FF2B5EF4-FFF2-40B4-BE49-F238E27FC236}">
                <a16:creationId xmlns:a16="http://schemas.microsoft.com/office/drawing/2014/main" id="{FAF472EB-1623-4534-99D3-A3011A2B9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144" y="2603231"/>
            <a:ext cx="419100" cy="419100"/>
          </a:xfrm>
          <a:prstGeom prst="rect">
            <a:avLst/>
          </a:prstGeom>
        </p:spPr>
      </p:pic>
      <p:pic>
        <p:nvPicPr>
          <p:cNvPr id="82" name="Picture 5" descr="Icon&#10;&#10;Description automatically generated">
            <a:extLst>
              <a:ext uri="{FF2B5EF4-FFF2-40B4-BE49-F238E27FC236}">
                <a16:creationId xmlns:a16="http://schemas.microsoft.com/office/drawing/2014/main" id="{1BBA74BC-784F-4787-80EF-89232B369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911" y="6830683"/>
            <a:ext cx="419100" cy="419100"/>
          </a:xfrm>
          <a:prstGeom prst="rect">
            <a:avLst/>
          </a:prstGeom>
        </p:spPr>
      </p:pic>
      <p:pic>
        <p:nvPicPr>
          <p:cNvPr id="85" name="Picture 6" descr="Logo, icon&#10;&#10;Description automatically generated">
            <a:extLst>
              <a:ext uri="{FF2B5EF4-FFF2-40B4-BE49-F238E27FC236}">
                <a16:creationId xmlns:a16="http://schemas.microsoft.com/office/drawing/2014/main" id="{0626C879-80AA-4C37-9AC4-07FF8CB2A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6747" y="4833074"/>
            <a:ext cx="419100" cy="419100"/>
          </a:xfrm>
          <a:prstGeom prst="rect">
            <a:avLst/>
          </a:prstGeom>
        </p:spPr>
      </p:pic>
      <p:pic>
        <p:nvPicPr>
          <p:cNvPr id="87" name="Picture 7" descr="Icon&#10;&#10;Description automatically generated">
            <a:extLst>
              <a:ext uri="{FF2B5EF4-FFF2-40B4-BE49-F238E27FC236}">
                <a16:creationId xmlns:a16="http://schemas.microsoft.com/office/drawing/2014/main" id="{06E7B550-97A2-4125-814C-2C293F541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8306" y="7160163"/>
            <a:ext cx="419100" cy="419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F27FEE-FF84-BA76-3B31-1254F2E4C965}"/>
              </a:ext>
            </a:extLst>
          </p:cNvPr>
          <p:cNvSpPr txBox="1"/>
          <p:nvPr/>
        </p:nvSpPr>
        <p:spPr>
          <a:xfrm>
            <a:off x="5394960" y="6019800"/>
            <a:ext cx="10591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298929-A1A8-570D-F071-2D03872B1785}"/>
              </a:ext>
            </a:extLst>
          </p:cNvPr>
          <p:cNvSpPr txBox="1"/>
          <p:nvPr/>
        </p:nvSpPr>
        <p:spPr>
          <a:xfrm rot="14760000" flipV="1">
            <a:off x="5708786" y="10330111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Basketball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EE8DDE-CBBE-873B-A338-96C5B792B5FD}"/>
              </a:ext>
            </a:extLst>
          </p:cNvPr>
          <p:cNvSpPr txBox="1"/>
          <p:nvPr/>
        </p:nvSpPr>
        <p:spPr>
          <a:xfrm rot="14700000" flipV="1">
            <a:off x="2466070" y="10255711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Rugby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F43928-9BC0-5ADA-A822-8CF341E7616C}"/>
              </a:ext>
            </a:extLst>
          </p:cNvPr>
          <p:cNvSpPr txBox="1"/>
          <p:nvPr/>
        </p:nvSpPr>
        <p:spPr>
          <a:xfrm rot="14552355" flipV="1">
            <a:off x="1754028" y="10297569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Netball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94B56-9492-CC74-86D4-5AAAE7D376F4}"/>
              </a:ext>
            </a:extLst>
          </p:cNvPr>
          <p:cNvSpPr txBox="1"/>
          <p:nvPr/>
        </p:nvSpPr>
        <p:spPr>
          <a:xfrm rot="14642610" flipV="1">
            <a:off x="6464437" y="10259113"/>
            <a:ext cx="127715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Table Tennis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6D635A-6974-6DF8-E082-7C4A9BD17CFC}"/>
              </a:ext>
            </a:extLst>
          </p:cNvPr>
          <p:cNvSpPr txBox="1"/>
          <p:nvPr/>
        </p:nvSpPr>
        <p:spPr>
          <a:xfrm rot="13740000" flipV="1">
            <a:off x="7445677" y="10324597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Football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14C196-7B62-B297-578F-7820EE39E37A}"/>
              </a:ext>
            </a:extLst>
          </p:cNvPr>
          <p:cNvSpPr txBox="1"/>
          <p:nvPr/>
        </p:nvSpPr>
        <p:spPr>
          <a:xfrm rot="9000000" flipV="1">
            <a:off x="8086140" y="9168931"/>
            <a:ext cx="1511849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Gymnastics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D2D582-D4A0-0FCD-A3D3-62FC1BBF4FE0}"/>
              </a:ext>
            </a:extLst>
          </p:cNvPr>
          <p:cNvSpPr txBox="1"/>
          <p:nvPr/>
        </p:nvSpPr>
        <p:spPr>
          <a:xfrm rot="7380000" flipV="1">
            <a:off x="6618917" y="8135874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Rounders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7393AE-AB38-87C6-112A-BB932DD842E9}"/>
              </a:ext>
            </a:extLst>
          </p:cNvPr>
          <p:cNvSpPr txBox="1"/>
          <p:nvPr/>
        </p:nvSpPr>
        <p:spPr>
          <a:xfrm rot="7200000" flipV="1">
            <a:off x="7601239" y="8294580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Athletics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3CB428-3889-DBD6-B2D9-739562DCEA36}"/>
              </a:ext>
            </a:extLst>
          </p:cNvPr>
          <p:cNvSpPr txBox="1"/>
          <p:nvPr/>
        </p:nvSpPr>
        <p:spPr>
          <a:xfrm rot="7200000" flipV="1">
            <a:off x="5568109" y="7998973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Softball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E1EA9A-6283-7257-BF45-ECFB221195D1}"/>
              </a:ext>
            </a:extLst>
          </p:cNvPr>
          <p:cNvSpPr txBox="1"/>
          <p:nvPr/>
        </p:nvSpPr>
        <p:spPr>
          <a:xfrm rot="14400000" flipV="1">
            <a:off x="712500" y="10366597"/>
            <a:ext cx="1838562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F</a:t>
            </a:r>
            <a:r>
              <a:rPr lang="en-GB" sz="2000" b="1" dirty="0" err="1">
                <a:ea typeface="Calibri"/>
                <a:cs typeface="Calibri"/>
              </a:rPr>
              <a:t>undamental</a:t>
            </a:r>
            <a:r>
              <a:rPr lang="en-GB" sz="2000" b="1" dirty="0">
                <a:ea typeface="Calibri"/>
                <a:cs typeface="Calibri"/>
              </a:rPr>
              <a:t> movement skills / baseline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379238-8145-FA8E-B85C-593E98740254}"/>
              </a:ext>
            </a:extLst>
          </p:cNvPr>
          <p:cNvSpPr txBox="1"/>
          <p:nvPr/>
        </p:nvSpPr>
        <p:spPr>
          <a:xfrm rot="7200000" flipV="1">
            <a:off x="2124157" y="8044223"/>
            <a:ext cx="159719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Badminton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EE3DB3-A8AC-4676-A297-3F97C67F7BC1}"/>
              </a:ext>
            </a:extLst>
          </p:cNvPr>
          <p:cNvSpPr txBox="1"/>
          <p:nvPr/>
        </p:nvSpPr>
        <p:spPr>
          <a:xfrm rot="7200000" flipV="1">
            <a:off x="2711280" y="8183010"/>
            <a:ext cx="1874561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N</a:t>
            </a:r>
            <a:r>
              <a:rPr lang="en-GB" sz="2000" b="1" dirty="0" err="1">
                <a:ea typeface="Calibri"/>
                <a:cs typeface="Calibri"/>
              </a:rPr>
              <a:t>etball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AD7ABB-FFE8-CE42-11C4-5106C1935407}"/>
              </a:ext>
            </a:extLst>
          </p:cNvPr>
          <p:cNvSpPr txBox="1"/>
          <p:nvPr/>
        </p:nvSpPr>
        <p:spPr>
          <a:xfrm rot="7200000" flipV="1">
            <a:off x="1478183" y="8192000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Rugby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27F681-5108-2263-C2F8-FB1724DCDAC0}"/>
              </a:ext>
            </a:extLst>
          </p:cNvPr>
          <p:cNvSpPr txBox="1"/>
          <p:nvPr/>
        </p:nvSpPr>
        <p:spPr>
          <a:xfrm rot="8100000" flipV="1">
            <a:off x="724837" y="8041645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Handball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46B79A-F1E7-10F4-ADBF-AF0B4A7FECB7}"/>
              </a:ext>
            </a:extLst>
          </p:cNvPr>
          <p:cNvSpPr txBox="1"/>
          <p:nvPr/>
        </p:nvSpPr>
        <p:spPr>
          <a:xfrm rot="8880000" flipV="1">
            <a:off x="298117" y="7354357"/>
            <a:ext cx="127715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Table Tennis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03B0EC-4956-9449-588B-A4403F2E566C}"/>
              </a:ext>
            </a:extLst>
          </p:cNvPr>
          <p:cNvSpPr txBox="1"/>
          <p:nvPr/>
        </p:nvSpPr>
        <p:spPr>
          <a:xfrm rot="9000000" flipV="1">
            <a:off x="29308" y="6623986"/>
            <a:ext cx="142805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T</a:t>
            </a:r>
            <a:r>
              <a:rPr lang="en-GB" sz="2000" b="1" dirty="0" err="1">
                <a:ea typeface="Calibri"/>
                <a:cs typeface="Calibri"/>
              </a:rPr>
              <a:t>rampolining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729399-8FDA-6E68-F558-66C1E79882FC}"/>
              </a:ext>
            </a:extLst>
          </p:cNvPr>
          <p:cNvSpPr txBox="1"/>
          <p:nvPr/>
        </p:nvSpPr>
        <p:spPr>
          <a:xfrm rot="11208397" flipV="1">
            <a:off x="286689" y="5838423"/>
            <a:ext cx="1085129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F</a:t>
            </a:r>
            <a:r>
              <a:rPr lang="en-GB" sz="2000" b="1" dirty="0" err="1">
                <a:ea typeface="Calibri"/>
                <a:cs typeface="Calibri"/>
              </a:rPr>
              <a:t>ootball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FF54CB-A4C8-1EFB-5F9F-AAE2FA0C2384}"/>
              </a:ext>
            </a:extLst>
          </p:cNvPr>
          <p:cNvSpPr txBox="1"/>
          <p:nvPr/>
        </p:nvSpPr>
        <p:spPr>
          <a:xfrm rot="14400000" flipV="1">
            <a:off x="1599613" y="5758693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Rounders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6AC95A-278B-AF32-E067-95DF574FF444}"/>
              </a:ext>
            </a:extLst>
          </p:cNvPr>
          <p:cNvSpPr txBox="1"/>
          <p:nvPr/>
        </p:nvSpPr>
        <p:spPr>
          <a:xfrm rot="14640000" flipV="1">
            <a:off x="2303701" y="5737357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Athletics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288903-B90D-E2CE-71A6-86A2B92908AA}"/>
              </a:ext>
            </a:extLst>
          </p:cNvPr>
          <p:cNvSpPr txBox="1"/>
          <p:nvPr/>
        </p:nvSpPr>
        <p:spPr>
          <a:xfrm rot="15240000" flipV="1">
            <a:off x="3050461" y="5737357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Softball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264670-509C-CB33-F400-800B3890C23A}"/>
              </a:ext>
            </a:extLst>
          </p:cNvPr>
          <p:cNvSpPr txBox="1"/>
          <p:nvPr/>
        </p:nvSpPr>
        <p:spPr>
          <a:xfrm rot="14460000" flipV="1">
            <a:off x="5290741" y="6100069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Netball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B8D348-BB4F-099F-CA30-010CFB82A747}"/>
              </a:ext>
            </a:extLst>
          </p:cNvPr>
          <p:cNvSpPr txBox="1"/>
          <p:nvPr/>
        </p:nvSpPr>
        <p:spPr>
          <a:xfrm rot="14340000" flipV="1">
            <a:off x="6165517" y="6100069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Rugby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B22EB9-1D08-09FD-1E3A-00D362002E49}"/>
              </a:ext>
            </a:extLst>
          </p:cNvPr>
          <p:cNvSpPr txBox="1"/>
          <p:nvPr/>
        </p:nvSpPr>
        <p:spPr>
          <a:xfrm rot="14400000" flipV="1">
            <a:off x="6780348" y="5930439"/>
            <a:ext cx="137814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 panose="020F0502020204030204"/>
                <a:cs typeface="Calibri" panose="020F0502020204030204"/>
              </a:rPr>
              <a:t>B</a:t>
            </a:r>
            <a:r>
              <a:rPr lang="en-GB" sz="2000" b="1" dirty="0" err="1">
                <a:ea typeface="Calibri" panose="020F0502020204030204"/>
                <a:cs typeface="Calibri" panose="020F0502020204030204"/>
              </a:rPr>
              <a:t>Adminton</a:t>
            </a:r>
            <a:endParaRPr lang="en-GB" sz="20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97957B-0E28-FAD5-5359-CABF8A1D08FD}"/>
              </a:ext>
            </a:extLst>
          </p:cNvPr>
          <p:cNvSpPr txBox="1"/>
          <p:nvPr/>
        </p:nvSpPr>
        <p:spPr>
          <a:xfrm rot="10080000" flipV="1">
            <a:off x="7942991" y="5738360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Handball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E084C2-2F64-82E6-6BEA-482C156C9286}"/>
              </a:ext>
            </a:extLst>
          </p:cNvPr>
          <p:cNvSpPr txBox="1"/>
          <p:nvPr/>
        </p:nvSpPr>
        <p:spPr>
          <a:xfrm rot="9360000" flipV="1">
            <a:off x="8075860" y="5156775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Football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1B0112-2813-5B03-AA2D-5D0329B44DDC}"/>
              </a:ext>
            </a:extLst>
          </p:cNvPr>
          <p:cNvSpPr txBox="1"/>
          <p:nvPr/>
        </p:nvSpPr>
        <p:spPr>
          <a:xfrm rot="9360000" flipV="1">
            <a:off x="7630352" y="4723944"/>
            <a:ext cx="1789217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Table Tennis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0B906E7-FD67-9D6F-9DF7-7BED2CA8728C}"/>
              </a:ext>
            </a:extLst>
          </p:cNvPr>
          <p:cNvSpPr txBox="1"/>
          <p:nvPr/>
        </p:nvSpPr>
        <p:spPr>
          <a:xfrm rot="6801603" flipV="1">
            <a:off x="6505261" y="3912206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Rounders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9027B3-4B48-72A1-AE70-E075CF3D4FE9}"/>
              </a:ext>
            </a:extLst>
          </p:cNvPr>
          <p:cNvSpPr txBox="1"/>
          <p:nvPr/>
        </p:nvSpPr>
        <p:spPr>
          <a:xfrm rot="5906755" flipV="1">
            <a:off x="5708784" y="3919747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Athletics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35DA621-FACF-F750-E7A1-50CFADAACF53}"/>
              </a:ext>
            </a:extLst>
          </p:cNvPr>
          <p:cNvSpPr txBox="1"/>
          <p:nvPr/>
        </p:nvSpPr>
        <p:spPr>
          <a:xfrm rot="5948961" flipV="1">
            <a:off x="5006236" y="3801959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Softball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5CD31FD-5476-B65A-92A7-4387CD82344B}"/>
              </a:ext>
            </a:extLst>
          </p:cNvPr>
          <p:cNvSpPr txBox="1"/>
          <p:nvPr/>
        </p:nvSpPr>
        <p:spPr>
          <a:xfrm rot="7140000" flipV="1">
            <a:off x="2965117" y="3881125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Netball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E5FEBE-0077-7EAC-9C09-ED0EF4A36605}"/>
              </a:ext>
            </a:extLst>
          </p:cNvPr>
          <p:cNvSpPr txBox="1"/>
          <p:nvPr/>
        </p:nvSpPr>
        <p:spPr>
          <a:xfrm rot="7260000" flipV="1">
            <a:off x="2175685" y="3902461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Rugby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3445C9-36B2-51D7-E054-11C6552DCC61}"/>
              </a:ext>
            </a:extLst>
          </p:cNvPr>
          <p:cNvSpPr txBox="1"/>
          <p:nvPr/>
        </p:nvSpPr>
        <p:spPr>
          <a:xfrm rot="7200000" flipV="1">
            <a:off x="1206708" y="3905038"/>
            <a:ext cx="159719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Badminton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4994E7-B532-4F26-A39C-C51C460DB58C}"/>
              </a:ext>
            </a:extLst>
          </p:cNvPr>
          <p:cNvSpPr txBox="1"/>
          <p:nvPr/>
        </p:nvSpPr>
        <p:spPr>
          <a:xfrm rot="8700000" flipV="1">
            <a:off x="546039" y="3881698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Handball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496696-E376-8EEE-5979-D002FA677FD0}"/>
              </a:ext>
            </a:extLst>
          </p:cNvPr>
          <p:cNvSpPr txBox="1"/>
          <p:nvPr/>
        </p:nvSpPr>
        <p:spPr>
          <a:xfrm rot="9420000" flipV="1">
            <a:off x="136057" y="3422989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Football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C31EEC-B4EB-03D4-2C44-0BEC4C60A2B6}"/>
              </a:ext>
            </a:extLst>
          </p:cNvPr>
          <p:cNvSpPr txBox="1"/>
          <p:nvPr/>
        </p:nvSpPr>
        <p:spPr>
          <a:xfrm rot="10800000" flipV="1">
            <a:off x="39506" y="2763996"/>
            <a:ext cx="1959905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Table Tennis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252E256-9536-A7F4-AB7C-0E114F90B5D2}"/>
              </a:ext>
            </a:extLst>
          </p:cNvPr>
          <p:cNvSpPr txBox="1"/>
          <p:nvPr/>
        </p:nvSpPr>
        <p:spPr>
          <a:xfrm rot="13440000" flipV="1">
            <a:off x="1578277" y="1512829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Athletics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8AECF0D-EC79-3A70-B9F6-DF4C101F3E8B}"/>
              </a:ext>
            </a:extLst>
          </p:cNvPr>
          <p:cNvSpPr txBox="1"/>
          <p:nvPr/>
        </p:nvSpPr>
        <p:spPr>
          <a:xfrm rot="15180000" flipV="1">
            <a:off x="2431717" y="1512829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Tennis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9218E4-89C2-C418-0345-C6CBD02B87DA}"/>
              </a:ext>
            </a:extLst>
          </p:cNvPr>
          <p:cNvSpPr txBox="1"/>
          <p:nvPr/>
        </p:nvSpPr>
        <p:spPr>
          <a:xfrm rot="15240000" flipV="1">
            <a:off x="3135805" y="1470157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Softball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6" name="Picture 27" descr="Basketball | Free Stock Photo | Illustration of a basketball | # 14503">
            <a:extLst>
              <a:ext uri="{FF2B5EF4-FFF2-40B4-BE49-F238E27FC236}">
                <a16:creationId xmlns:a16="http://schemas.microsoft.com/office/drawing/2014/main" id="{67CBEC79-B92D-3659-F322-2A015C17B1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165" y="9103803"/>
            <a:ext cx="716280" cy="716280"/>
          </a:xfrm>
          <a:prstGeom prst="rect">
            <a:avLst/>
          </a:prstGeom>
        </p:spPr>
      </p:pic>
      <p:pic>
        <p:nvPicPr>
          <p:cNvPr id="44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64B53FED-90E7-89B6-6D1D-C237E29619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005754" y="8922192"/>
            <a:ext cx="1014983" cy="921067"/>
          </a:xfrm>
          <a:prstGeom prst="rect">
            <a:avLst/>
          </a:prstGeom>
        </p:spPr>
      </p:pic>
      <p:pic>
        <p:nvPicPr>
          <p:cNvPr id="57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60764D69-54E6-A61B-ED74-D4518C016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762894" y="2595640"/>
            <a:ext cx="793311" cy="699395"/>
          </a:xfrm>
          <a:prstGeom prst="rect">
            <a:avLst/>
          </a:prstGeom>
        </p:spPr>
      </p:pic>
      <p:pic>
        <p:nvPicPr>
          <p:cNvPr id="70" name="Picture 71" descr="Runner Olympic Track · Free vector graphic on Pixabay">
            <a:extLst>
              <a:ext uri="{FF2B5EF4-FFF2-40B4-BE49-F238E27FC236}">
                <a16:creationId xmlns:a16="http://schemas.microsoft.com/office/drawing/2014/main" id="{A369165A-0E81-5E07-0C0A-F1F45F1D21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008" y="917257"/>
            <a:ext cx="929640" cy="661797"/>
          </a:xfrm>
          <a:prstGeom prst="rect">
            <a:avLst/>
          </a:prstGeom>
        </p:spPr>
      </p:pic>
      <p:pic>
        <p:nvPicPr>
          <p:cNvPr id="73" name="Picture 71" descr="Runner Olympic Track · Free vector graphic on Pixabay">
            <a:extLst>
              <a:ext uri="{FF2B5EF4-FFF2-40B4-BE49-F238E27FC236}">
                <a16:creationId xmlns:a16="http://schemas.microsoft.com/office/drawing/2014/main" id="{05EAD2E6-8C8E-F388-6D0E-276006C2F4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6636" y="7279541"/>
            <a:ext cx="929640" cy="661797"/>
          </a:xfrm>
          <a:prstGeom prst="rect">
            <a:avLst/>
          </a:prstGeom>
        </p:spPr>
      </p:pic>
      <p:pic>
        <p:nvPicPr>
          <p:cNvPr id="74" name="Picture 74" descr="A picture containing aircraft, balloon, transport&#10;&#10;Description automatically generated">
            <a:extLst>
              <a:ext uri="{FF2B5EF4-FFF2-40B4-BE49-F238E27FC236}">
                <a16:creationId xmlns:a16="http://schemas.microsoft.com/office/drawing/2014/main" id="{88CA72A7-E6B0-4DE8-1447-850F15CDEA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252833" y="4747165"/>
            <a:ext cx="822959" cy="704831"/>
          </a:xfrm>
          <a:prstGeom prst="rect">
            <a:avLst/>
          </a:prstGeom>
        </p:spPr>
      </p:pic>
      <p:pic>
        <p:nvPicPr>
          <p:cNvPr id="79" name="Picture 72">
            <a:extLst>
              <a:ext uri="{FF2B5EF4-FFF2-40B4-BE49-F238E27FC236}">
                <a16:creationId xmlns:a16="http://schemas.microsoft.com/office/drawing/2014/main" id="{4B38775C-7A12-3534-F680-0A0EC9F4D7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50873" y="6762179"/>
            <a:ext cx="666750" cy="600075"/>
          </a:xfrm>
          <a:prstGeom prst="rect">
            <a:avLst/>
          </a:prstGeom>
        </p:spPr>
      </p:pic>
      <p:pic>
        <p:nvPicPr>
          <p:cNvPr id="80" name="Picture 72">
            <a:extLst>
              <a:ext uri="{FF2B5EF4-FFF2-40B4-BE49-F238E27FC236}">
                <a16:creationId xmlns:a16="http://schemas.microsoft.com/office/drawing/2014/main" id="{78A308AC-5E4F-4ED2-6C36-AA1D8B7F8C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26609" y="4706749"/>
            <a:ext cx="514350" cy="413039"/>
          </a:xfrm>
          <a:prstGeom prst="rect">
            <a:avLst/>
          </a:prstGeom>
        </p:spPr>
      </p:pic>
      <p:pic>
        <p:nvPicPr>
          <p:cNvPr id="83" name="Picture 83">
            <a:extLst>
              <a:ext uri="{FF2B5EF4-FFF2-40B4-BE49-F238E27FC236}">
                <a16:creationId xmlns:a16="http://schemas.microsoft.com/office/drawing/2014/main" id="{05F17D97-B786-5E7F-ACC7-35F6C72992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 rot="-1260000">
            <a:off x="2544041" y="2905103"/>
            <a:ext cx="622069" cy="551491"/>
          </a:xfrm>
          <a:prstGeom prst="rect">
            <a:avLst/>
          </a:prstGeom>
        </p:spPr>
      </p:pic>
      <p:pic>
        <p:nvPicPr>
          <p:cNvPr id="88" name="Picture 83">
            <a:extLst>
              <a:ext uri="{FF2B5EF4-FFF2-40B4-BE49-F238E27FC236}">
                <a16:creationId xmlns:a16="http://schemas.microsoft.com/office/drawing/2014/main" id="{E7C48E14-AF56-E7B4-AA85-13482F1110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 rot="-1260000">
            <a:off x="3724214" y="6784883"/>
            <a:ext cx="822960" cy="703891"/>
          </a:xfrm>
          <a:prstGeom prst="rect">
            <a:avLst/>
          </a:prstGeom>
        </p:spPr>
      </p:pic>
      <p:pic>
        <p:nvPicPr>
          <p:cNvPr id="91" name="Picture 89" descr="Public Domain Clip Art Image | Illustration of a baseball | ID ...">
            <a:extLst>
              <a:ext uri="{FF2B5EF4-FFF2-40B4-BE49-F238E27FC236}">
                <a16:creationId xmlns:a16="http://schemas.microsoft.com/office/drawing/2014/main" id="{82A84628-22BC-FC31-9FB4-4D7513AE4D5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26808" y="2902899"/>
            <a:ext cx="630935" cy="552330"/>
          </a:xfrm>
          <a:prstGeom prst="rect">
            <a:avLst/>
          </a:prstGeom>
        </p:spPr>
      </p:pic>
      <p:pic>
        <p:nvPicPr>
          <p:cNvPr id="97" name="Picture 97">
            <a:extLst>
              <a:ext uri="{FF2B5EF4-FFF2-40B4-BE49-F238E27FC236}">
                <a16:creationId xmlns:a16="http://schemas.microsoft.com/office/drawing/2014/main" id="{38DC1AC4-386C-4095-E429-349CF8ADC4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8528304" y="10279380"/>
            <a:ext cx="908304" cy="734568"/>
          </a:xfrm>
          <a:prstGeom prst="rect">
            <a:avLst/>
          </a:prstGeom>
        </p:spPr>
      </p:pic>
      <p:pic>
        <p:nvPicPr>
          <p:cNvPr id="100" name="Picture 97">
            <a:extLst>
              <a:ext uri="{FF2B5EF4-FFF2-40B4-BE49-F238E27FC236}">
                <a16:creationId xmlns:a16="http://schemas.microsoft.com/office/drawing/2014/main" id="{22BB1877-51F3-8133-9322-11FA2B99C5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-2707" y="2385675"/>
            <a:ext cx="758952" cy="627888"/>
          </a:xfrm>
          <a:prstGeom prst="rect">
            <a:avLst/>
          </a:prstGeom>
        </p:spPr>
      </p:pic>
      <p:pic>
        <p:nvPicPr>
          <p:cNvPr id="104" name="Picture 83" descr="Racket For Playing Table Tennis Free Stock Photo - Public Domain Pictures">
            <a:extLst>
              <a:ext uri="{FF2B5EF4-FFF2-40B4-BE49-F238E27FC236}">
                <a16:creationId xmlns:a16="http://schemas.microsoft.com/office/drawing/2014/main" id="{65C95A45-10A5-26BC-452D-F029E24374C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63000" y="3130296"/>
            <a:ext cx="588264" cy="630936"/>
          </a:xfrm>
          <a:prstGeom prst="rect">
            <a:avLst/>
          </a:prstGeom>
        </p:spPr>
      </p:pic>
      <p:pic>
        <p:nvPicPr>
          <p:cNvPr id="105" name="Picture 106" descr="Free Images : hall, training, stadium, goal, player, arena, net, ball ...">
            <a:extLst>
              <a:ext uri="{FF2B5EF4-FFF2-40B4-BE49-F238E27FC236}">
                <a16:creationId xmlns:a16="http://schemas.microsoft.com/office/drawing/2014/main" id="{011938F5-4EAC-3658-0986-1C844CFE33C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48115" y="6837798"/>
            <a:ext cx="865632" cy="591312"/>
          </a:xfrm>
          <a:prstGeom prst="rect">
            <a:avLst/>
          </a:prstGeom>
        </p:spPr>
      </p:pic>
      <p:pic>
        <p:nvPicPr>
          <p:cNvPr id="107" name="Picture 106" descr="Free Images : hall, training, stadium, goal, player, arena, net, ball ...">
            <a:extLst>
              <a:ext uri="{FF2B5EF4-FFF2-40B4-BE49-F238E27FC236}">
                <a16:creationId xmlns:a16="http://schemas.microsoft.com/office/drawing/2014/main" id="{478D7313-72BD-6543-D28C-47A181CCA1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45460" y="6406869"/>
            <a:ext cx="865632" cy="591312"/>
          </a:xfrm>
          <a:prstGeom prst="rect">
            <a:avLst/>
          </a:prstGeom>
        </p:spPr>
      </p:pic>
      <p:pic>
        <p:nvPicPr>
          <p:cNvPr id="108" name="Picture 108" descr="Text, whiteboard&#10;&#10;Description automatically generated">
            <a:extLst>
              <a:ext uri="{FF2B5EF4-FFF2-40B4-BE49-F238E27FC236}">
                <a16:creationId xmlns:a16="http://schemas.microsoft.com/office/drawing/2014/main" id="{98CD436C-B6E9-5C0E-D60C-FFC747861E3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4821382" y="4711709"/>
            <a:ext cx="748145" cy="718109"/>
          </a:xfrm>
          <a:prstGeom prst="rect">
            <a:avLst/>
          </a:prstGeom>
        </p:spPr>
      </p:pic>
      <p:pic>
        <p:nvPicPr>
          <p:cNvPr id="111" name="Picture 108" descr="Text, whiteboard&#10;&#10;Description automatically generated">
            <a:extLst>
              <a:ext uri="{FF2B5EF4-FFF2-40B4-BE49-F238E27FC236}">
                <a16:creationId xmlns:a16="http://schemas.microsoft.com/office/drawing/2014/main" id="{6EF8A5F7-D687-7057-DC62-688A5E585B2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6629399" y="6956145"/>
            <a:ext cx="748145" cy="718109"/>
          </a:xfrm>
          <a:prstGeom prst="rect">
            <a:avLst/>
          </a:prstGeom>
        </p:spPr>
      </p:pic>
      <p:pic>
        <p:nvPicPr>
          <p:cNvPr id="113" name="Picture 112" descr="Free Images : hall, training, stadium, goal, player, arena, net, ball ...">
            <a:extLst>
              <a:ext uri="{FF2B5EF4-FFF2-40B4-BE49-F238E27FC236}">
                <a16:creationId xmlns:a16="http://schemas.microsoft.com/office/drawing/2014/main" id="{1A88FBEC-CBD0-3320-F756-4F478ED04C0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16853" y="2501560"/>
            <a:ext cx="865632" cy="591312"/>
          </a:xfrm>
          <a:prstGeom prst="rect">
            <a:avLst/>
          </a:prstGeom>
        </p:spPr>
      </p:pic>
      <p:pic>
        <p:nvPicPr>
          <p:cNvPr id="114" name="Picture 114" descr="Tennis Ball Yellow · Free vector graphic on Pixabay">
            <a:extLst>
              <a:ext uri="{FF2B5EF4-FFF2-40B4-BE49-F238E27FC236}">
                <a16:creationId xmlns:a16="http://schemas.microsoft.com/office/drawing/2014/main" id="{8F098BC3-2CD2-97ED-1198-8EAFF230D65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20636" y="798965"/>
            <a:ext cx="346364" cy="348634"/>
          </a:xfrm>
          <a:prstGeom prst="rect">
            <a:avLst/>
          </a:prstGeom>
        </p:spPr>
      </p:pic>
      <p:pic>
        <p:nvPicPr>
          <p:cNvPr id="116" name="Picture 100" descr="Shape, arrow&#10;&#10;Description automatically generated">
            <a:extLst>
              <a:ext uri="{FF2B5EF4-FFF2-40B4-BE49-F238E27FC236}">
                <a16:creationId xmlns:a16="http://schemas.microsoft.com/office/drawing/2014/main" id="{B1CD90F3-3A9C-4B08-DF35-D7596C3A43E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8883396" y="8300810"/>
            <a:ext cx="638973" cy="446394"/>
          </a:xfrm>
          <a:prstGeom prst="rect">
            <a:avLst/>
          </a:prstGeom>
        </p:spPr>
      </p:pic>
      <p:pic>
        <p:nvPicPr>
          <p:cNvPr id="117" name="Picture 83" descr="Racket For Playing Table Tennis Free Stock Photo - Public Domain Pictures">
            <a:extLst>
              <a:ext uri="{FF2B5EF4-FFF2-40B4-BE49-F238E27FC236}">
                <a16:creationId xmlns:a16="http://schemas.microsoft.com/office/drawing/2014/main" id="{0CF648AC-358E-6918-E053-6EDFDD1BAE0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417" y="1419259"/>
            <a:ext cx="588264" cy="630936"/>
          </a:xfrm>
          <a:prstGeom prst="rect">
            <a:avLst/>
          </a:prstGeom>
        </p:spPr>
      </p:pic>
      <p:pic>
        <p:nvPicPr>
          <p:cNvPr id="119" name="Picture 119" descr="Lance Javelot Arbre · Images vectorielles gratuites sur Pixabay">
            <a:extLst>
              <a:ext uri="{FF2B5EF4-FFF2-40B4-BE49-F238E27FC236}">
                <a16:creationId xmlns:a16="http://schemas.microsoft.com/office/drawing/2014/main" id="{5E1F09E3-3E3D-0E6B-F2D8-B184079C516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82491" y="2521015"/>
            <a:ext cx="955964" cy="8045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1F5F8B-2ACF-A66E-36F2-0AE6A7F83C7A}"/>
              </a:ext>
            </a:extLst>
          </p:cNvPr>
          <p:cNvSpPr txBox="1"/>
          <p:nvPr/>
        </p:nvSpPr>
        <p:spPr>
          <a:xfrm>
            <a:off x="120821" y="9010521"/>
            <a:ext cx="184184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highlight>
                  <a:srgbClr val="FFFF00"/>
                </a:highlight>
                <a:cs typeface="Calibri"/>
              </a:rPr>
              <a:t>ASSESSMENT AFTER EACH SPORT [4 weeks]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821204-7382-FE6C-D137-26544678ADAF}"/>
              </a:ext>
            </a:extLst>
          </p:cNvPr>
          <p:cNvSpPr txBox="1"/>
          <p:nvPr/>
        </p:nvSpPr>
        <p:spPr>
          <a:xfrm rot="15240000" flipV="1">
            <a:off x="5051951" y="1615531"/>
            <a:ext cx="132011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Invasion game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11A2D3-2854-9C3F-41DB-11FD584D47FA}"/>
              </a:ext>
            </a:extLst>
          </p:cNvPr>
          <p:cNvSpPr txBox="1"/>
          <p:nvPr/>
        </p:nvSpPr>
        <p:spPr>
          <a:xfrm rot="15240000" flipV="1">
            <a:off x="5975555" y="1572573"/>
            <a:ext cx="132011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Net/wall Game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AEB49C-65F7-8529-1B96-84D0F3995BE8}"/>
              </a:ext>
            </a:extLst>
          </p:cNvPr>
          <p:cNvSpPr txBox="1"/>
          <p:nvPr/>
        </p:nvSpPr>
        <p:spPr>
          <a:xfrm rot="15240000" flipV="1">
            <a:off x="6920639" y="1508135"/>
            <a:ext cx="132011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Invasion Game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DF449B-5784-1CD6-58CA-2C0F4A964BDE}"/>
              </a:ext>
            </a:extLst>
          </p:cNvPr>
          <p:cNvSpPr txBox="1"/>
          <p:nvPr/>
        </p:nvSpPr>
        <p:spPr>
          <a:xfrm rot="15240000" flipV="1">
            <a:off x="7930161" y="1418684"/>
            <a:ext cx="1320111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Striking and Fielding</a:t>
            </a:r>
          </a:p>
        </p:txBody>
      </p:sp>
      <p:pic>
        <p:nvPicPr>
          <p:cNvPr id="49" name="Picture 72">
            <a:extLst>
              <a:ext uri="{FF2B5EF4-FFF2-40B4-BE49-F238E27FC236}">
                <a16:creationId xmlns:a16="http://schemas.microsoft.com/office/drawing/2014/main" id="{2068D167-3AB5-EC0D-2F39-D2FE776379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15017" y="9165367"/>
            <a:ext cx="666750" cy="60007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1E26A92-EFBA-483F-B178-534BABDC5727}"/>
              </a:ext>
            </a:extLst>
          </p:cNvPr>
          <p:cNvSpPr txBox="1"/>
          <p:nvPr/>
        </p:nvSpPr>
        <p:spPr>
          <a:xfrm>
            <a:off x="155350" y="4631909"/>
            <a:ext cx="1367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FF"/>
                </a:highlight>
              </a:rPr>
              <a:t>Leadership focus KS4: Lead a drill</a:t>
            </a:r>
            <a:endParaRPr lang="en-GB" dirty="0">
              <a:highlight>
                <a:srgbClr val="FF00FF"/>
              </a:highligh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EC74B4-4DFF-4761-B6FF-AFFE689E5B63}"/>
              </a:ext>
            </a:extLst>
          </p:cNvPr>
          <p:cNvSpPr txBox="1"/>
          <p:nvPr/>
        </p:nvSpPr>
        <p:spPr>
          <a:xfrm>
            <a:off x="6206685" y="8967584"/>
            <a:ext cx="173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FF"/>
                </a:highlight>
              </a:rPr>
              <a:t>Leadership focus KS3: Lead a warm up</a:t>
            </a:r>
            <a:endParaRPr lang="en-GB" dirty="0">
              <a:highlight>
                <a:srgbClr val="FF00FF"/>
              </a:highligh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A2EDA98-8A98-4C6D-BE98-340E92B62C09}"/>
              </a:ext>
            </a:extLst>
          </p:cNvPr>
          <p:cNvSpPr txBox="1"/>
          <p:nvPr/>
        </p:nvSpPr>
        <p:spPr>
          <a:xfrm rot="14436918" flipV="1">
            <a:off x="3039716" y="10241505"/>
            <a:ext cx="159719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Badminton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6D7B9C6-75E9-4B26-92ED-D997E27B736C}"/>
              </a:ext>
            </a:extLst>
          </p:cNvPr>
          <p:cNvSpPr txBox="1"/>
          <p:nvPr/>
        </p:nvSpPr>
        <p:spPr>
          <a:xfrm rot="15083330" flipV="1">
            <a:off x="5068291" y="10295390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Hockey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E83C3D5-A47C-4FD2-B6F2-18DC80479F51}"/>
              </a:ext>
            </a:extLst>
          </p:cNvPr>
          <p:cNvSpPr txBox="1"/>
          <p:nvPr/>
        </p:nvSpPr>
        <p:spPr>
          <a:xfrm rot="14073103" flipV="1">
            <a:off x="1020248" y="5851173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F</a:t>
            </a:r>
            <a:r>
              <a:rPr lang="en-GB" sz="2000" b="1" dirty="0" err="1">
                <a:ea typeface="Calibri"/>
                <a:cs typeface="Calibri"/>
              </a:rPr>
              <a:t>itness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87197E3-BF9C-44BC-9BE4-9263AAEEEDF9}"/>
              </a:ext>
            </a:extLst>
          </p:cNvPr>
          <p:cNvSpPr txBox="1"/>
          <p:nvPr/>
        </p:nvSpPr>
        <p:spPr>
          <a:xfrm rot="8301295" flipV="1">
            <a:off x="7364615" y="3742696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F</a:t>
            </a:r>
            <a:r>
              <a:rPr lang="en-GB" sz="2000" b="1" dirty="0" err="1">
                <a:ea typeface="Calibri"/>
                <a:cs typeface="Calibri"/>
              </a:rPr>
              <a:t>itness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305AE7E-9C37-4935-91BF-709A1E1E5642}"/>
              </a:ext>
            </a:extLst>
          </p:cNvPr>
          <p:cNvSpPr txBox="1"/>
          <p:nvPr/>
        </p:nvSpPr>
        <p:spPr>
          <a:xfrm rot="12026677" flipV="1">
            <a:off x="456885" y="1464422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F</a:t>
            </a:r>
            <a:r>
              <a:rPr lang="en-GB" sz="2000" b="1" dirty="0" err="1">
                <a:ea typeface="Calibri"/>
                <a:cs typeface="Calibri"/>
              </a:rPr>
              <a:t>itness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372BF4B-772F-4A72-8ABD-C717D2AE1D23}"/>
              </a:ext>
            </a:extLst>
          </p:cNvPr>
          <p:cNvSpPr txBox="1"/>
          <p:nvPr/>
        </p:nvSpPr>
        <p:spPr>
          <a:xfrm rot="9000000" flipV="1">
            <a:off x="7060189" y="4296579"/>
            <a:ext cx="2337611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T</a:t>
            </a:r>
            <a:r>
              <a:rPr lang="en-GB" sz="2000" b="1" dirty="0" err="1">
                <a:ea typeface="Calibri"/>
                <a:cs typeface="Calibri"/>
              </a:rPr>
              <a:t>rampolining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9495789-7580-4604-968A-D07C4AC2B85C}"/>
              </a:ext>
            </a:extLst>
          </p:cNvPr>
          <p:cNvSpPr txBox="1"/>
          <p:nvPr/>
        </p:nvSpPr>
        <p:spPr>
          <a:xfrm rot="11164302" flipV="1">
            <a:off x="223967" y="2085815"/>
            <a:ext cx="1990932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T</a:t>
            </a:r>
            <a:r>
              <a:rPr lang="en-GB" sz="2000" b="1" dirty="0" err="1">
                <a:ea typeface="Calibri"/>
                <a:cs typeface="Calibri"/>
              </a:rPr>
              <a:t>rampolining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972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926161" y="1862875"/>
            <a:ext cx="7699770" cy="8704293"/>
          </a:xfrm>
          <a:custGeom>
            <a:avLst/>
            <a:gdLst>
              <a:gd name="connsiteX0" fmla="*/ 547466 w 5402434"/>
              <a:gd name="connsiteY0" fmla="*/ 5866666 h 5990266"/>
              <a:gd name="connsiteX1" fmla="*/ 4846751 w 5402434"/>
              <a:gd name="connsiteY1" fmla="*/ 5850624 h 5990266"/>
              <a:gd name="connsiteX2" fmla="*/ 4878835 w 5402434"/>
              <a:gd name="connsiteY2" fmla="*/ 4454961 h 5990266"/>
              <a:gd name="connsiteX3" fmla="*/ 547466 w 5402434"/>
              <a:gd name="connsiteY3" fmla="*/ 4454961 h 5990266"/>
              <a:gd name="connsiteX4" fmla="*/ 531424 w 5402434"/>
              <a:gd name="connsiteY4" fmla="*/ 3011171 h 5990266"/>
              <a:gd name="connsiteX5" fmla="*/ 4830709 w 5402434"/>
              <a:gd name="connsiteY5" fmla="*/ 2995129 h 5990266"/>
              <a:gd name="connsiteX6" fmla="*/ 4878835 w 5402434"/>
              <a:gd name="connsiteY6" fmla="*/ 1551340 h 5990266"/>
              <a:gd name="connsiteX7" fmla="*/ 531424 w 5402434"/>
              <a:gd name="connsiteY7" fmla="*/ 1583424 h 5990266"/>
              <a:gd name="connsiteX8" fmla="*/ 563509 w 5402434"/>
              <a:gd name="connsiteY8" fmla="*/ 107550 h 5990266"/>
              <a:gd name="connsiteX9" fmla="*/ 4878835 w 5402434"/>
              <a:gd name="connsiteY9" fmla="*/ 123592 h 599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2434" h="5990266">
                <a:moveTo>
                  <a:pt x="547466" y="5866666"/>
                </a:moveTo>
                <a:cubicBezTo>
                  <a:pt x="2336161" y="5976287"/>
                  <a:pt x="4124856" y="6085908"/>
                  <a:pt x="4846751" y="5850624"/>
                </a:cubicBezTo>
                <a:cubicBezTo>
                  <a:pt x="5568646" y="5615340"/>
                  <a:pt x="5595383" y="4687572"/>
                  <a:pt x="4878835" y="4454961"/>
                </a:cubicBezTo>
                <a:cubicBezTo>
                  <a:pt x="4162287" y="4222350"/>
                  <a:pt x="1272035" y="4695593"/>
                  <a:pt x="547466" y="4454961"/>
                </a:cubicBezTo>
                <a:cubicBezTo>
                  <a:pt x="-177103" y="4214329"/>
                  <a:pt x="-182450" y="3254476"/>
                  <a:pt x="531424" y="3011171"/>
                </a:cubicBezTo>
                <a:cubicBezTo>
                  <a:pt x="1245298" y="2767866"/>
                  <a:pt x="4106140" y="3238434"/>
                  <a:pt x="4830709" y="2995129"/>
                </a:cubicBezTo>
                <a:cubicBezTo>
                  <a:pt x="5555278" y="2751824"/>
                  <a:pt x="5595383" y="1786624"/>
                  <a:pt x="4878835" y="1551340"/>
                </a:cubicBezTo>
                <a:cubicBezTo>
                  <a:pt x="4162288" y="1316056"/>
                  <a:pt x="1250645" y="1824056"/>
                  <a:pt x="531424" y="1583424"/>
                </a:cubicBezTo>
                <a:cubicBezTo>
                  <a:pt x="-187797" y="1342792"/>
                  <a:pt x="-161059" y="350855"/>
                  <a:pt x="563509" y="107550"/>
                </a:cubicBezTo>
                <a:cubicBezTo>
                  <a:pt x="1288077" y="-135755"/>
                  <a:pt x="4175656" y="107550"/>
                  <a:pt x="4878835" y="123592"/>
                </a:cubicBezTo>
              </a:path>
            </a:pathLst>
          </a:custGeom>
          <a:solidFill>
            <a:schemeClr val="bg1"/>
          </a:solidFill>
          <a:ln w="762000">
            <a:gradFill flip="none" rotWithShape="1">
              <a:gsLst>
                <a:gs pos="0">
                  <a:srgbClr val="CCCCFF"/>
                </a:gs>
                <a:gs pos="100000">
                  <a:srgbClr val="9900CC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42088" y="2040121"/>
            <a:ext cx="837087" cy="24065"/>
          </a:xfrm>
          <a:prstGeom prst="straightConnector1">
            <a:avLst/>
          </a:prstGeom>
          <a:ln w="508000">
            <a:solidFill>
              <a:srgbClr val="9F18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255435" y="9938122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35" name="Oval 34"/>
          <p:cNvSpPr/>
          <p:nvPr/>
        </p:nvSpPr>
        <p:spPr>
          <a:xfrm>
            <a:off x="4236719" y="7754609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6" name="Oval 35"/>
          <p:cNvSpPr/>
          <p:nvPr/>
        </p:nvSpPr>
        <p:spPr>
          <a:xfrm>
            <a:off x="4236719" y="5642247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37" name="Oval 36"/>
          <p:cNvSpPr/>
          <p:nvPr/>
        </p:nvSpPr>
        <p:spPr>
          <a:xfrm>
            <a:off x="4197031" y="3544623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8" name="Oval 37"/>
          <p:cNvSpPr/>
          <p:nvPr/>
        </p:nvSpPr>
        <p:spPr>
          <a:xfrm>
            <a:off x="4176422" y="1249872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40860" y="144251"/>
            <a:ext cx="964206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b="1" dirty="0">
                <a:latin typeface="Century Gothic"/>
              </a:rPr>
              <a:t>Core PE </a:t>
            </a:r>
            <a:r>
              <a:rPr lang="en-GB" sz="3200" dirty="0">
                <a:latin typeface="Century Gothic"/>
              </a:rPr>
              <a:t>Curriculum Roadmap- Mixed</a:t>
            </a:r>
          </a:p>
        </p:txBody>
      </p:sp>
      <p:sp>
        <p:nvSpPr>
          <p:cNvPr id="106" name="Oval 105"/>
          <p:cNvSpPr/>
          <p:nvPr/>
        </p:nvSpPr>
        <p:spPr>
          <a:xfrm>
            <a:off x="2287204" y="4418754"/>
            <a:ext cx="227700" cy="214709"/>
          </a:xfrm>
          <a:prstGeom prst="ellipse">
            <a:avLst/>
          </a:prstGeom>
          <a:solidFill>
            <a:srgbClr val="0FB7D1"/>
          </a:solidFill>
          <a:ln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F5A26905-CD01-4AC4-8B0A-77A3179F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564" y="11477205"/>
            <a:ext cx="850900" cy="863600"/>
          </a:xfrm>
          <a:prstGeom prst="rect">
            <a:avLst/>
          </a:prstGeom>
        </p:spPr>
      </p:pic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D9D0E8AC-A41F-4FB7-8394-5CFBF23F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924" y="11478165"/>
            <a:ext cx="863600" cy="863600"/>
          </a:xfrm>
          <a:prstGeom prst="rect">
            <a:avLst/>
          </a:prstGeom>
        </p:spPr>
      </p:pic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444B7654-949E-46A7-A879-10A5ED9BB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053" y="11468339"/>
            <a:ext cx="863600" cy="863600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13C4C83C-A96F-464A-A58E-79CB51EDB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411" y="11466184"/>
            <a:ext cx="863600" cy="863600"/>
          </a:xfrm>
          <a:prstGeom prst="rect">
            <a:avLst/>
          </a:prstGeom>
        </p:spPr>
      </p:pic>
      <p:pic>
        <p:nvPicPr>
          <p:cNvPr id="6" name="Picture 6" descr="Logo, icon&#10;&#10;Description automatically generated">
            <a:extLst>
              <a:ext uri="{FF2B5EF4-FFF2-40B4-BE49-F238E27FC236}">
                <a16:creationId xmlns:a16="http://schemas.microsoft.com/office/drawing/2014/main" id="{B9C71129-572C-4EA9-AB1F-CF38E7F45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71" y="11469538"/>
            <a:ext cx="863600" cy="863600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940017D4-1275-405E-B8AC-4907618C3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206" y="11478164"/>
            <a:ext cx="863600" cy="8636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152CCC-4C3A-4261-AEF1-431A1541B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89024"/>
              </p:ext>
            </p:extLst>
          </p:nvPr>
        </p:nvGraphicFramePr>
        <p:xfrm>
          <a:off x="139700" y="12369800"/>
          <a:ext cx="931238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064">
                  <a:extLst>
                    <a:ext uri="{9D8B030D-6E8A-4147-A177-3AD203B41FA5}">
                      <a16:colId xmlns:a16="http://schemas.microsoft.com/office/drawing/2014/main" val="810119476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296177352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409152755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55846184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759410140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33853545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Resilience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Kindness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Respect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Curiosity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Collaboration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Endeavour 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220092"/>
                  </a:ext>
                </a:extLst>
              </a:tr>
            </a:tbl>
          </a:graphicData>
        </a:graphic>
      </p:graphicFrame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C51C5117-475F-4DE3-9B4A-2D3332DA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947" y="4861521"/>
            <a:ext cx="419100" cy="419100"/>
          </a:xfrm>
          <a:prstGeom prst="rect">
            <a:avLst/>
          </a:prstGeom>
        </p:spPr>
      </p:pic>
      <p:pic>
        <p:nvPicPr>
          <p:cNvPr id="78" name="Picture 4" descr="Icon&#10;&#10;Description automatically generated">
            <a:extLst>
              <a:ext uri="{FF2B5EF4-FFF2-40B4-BE49-F238E27FC236}">
                <a16:creationId xmlns:a16="http://schemas.microsoft.com/office/drawing/2014/main" id="{FAF472EB-1623-4534-99D3-A3011A2B9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144" y="2773919"/>
            <a:ext cx="419100" cy="419100"/>
          </a:xfrm>
          <a:prstGeom prst="rect">
            <a:avLst/>
          </a:prstGeom>
        </p:spPr>
      </p:pic>
      <p:pic>
        <p:nvPicPr>
          <p:cNvPr id="82" name="Picture 5" descr="Icon&#10;&#10;Description automatically generated">
            <a:extLst>
              <a:ext uri="{FF2B5EF4-FFF2-40B4-BE49-F238E27FC236}">
                <a16:creationId xmlns:a16="http://schemas.microsoft.com/office/drawing/2014/main" id="{1BBA74BC-784F-4787-80EF-89232B369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575" y="7044043"/>
            <a:ext cx="419100" cy="419100"/>
          </a:xfrm>
          <a:prstGeom prst="rect">
            <a:avLst/>
          </a:prstGeom>
        </p:spPr>
      </p:pic>
      <p:pic>
        <p:nvPicPr>
          <p:cNvPr id="85" name="Picture 6" descr="Logo, icon&#10;&#10;Description automatically generated">
            <a:extLst>
              <a:ext uri="{FF2B5EF4-FFF2-40B4-BE49-F238E27FC236}">
                <a16:creationId xmlns:a16="http://schemas.microsoft.com/office/drawing/2014/main" id="{0626C879-80AA-4C37-9AC4-07FF8CB2A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7475" y="5089106"/>
            <a:ext cx="419100" cy="419100"/>
          </a:xfrm>
          <a:prstGeom prst="rect">
            <a:avLst/>
          </a:prstGeom>
        </p:spPr>
      </p:pic>
      <p:pic>
        <p:nvPicPr>
          <p:cNvPr id="87" name="Picture 7" descr="Icon&#10;&#10;Description automatically generated">
            <a:extLst>
              <a:ext uri="{FF2B5EF4-FFF2-40B4-BE49-F238E27FC236}">
                <a16:creationId xmlns:a16="http://schemas.microsoft.com/office/drawing/2014/main" id="{06E7B550-97A2-4125-814C-2C293F541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027" y="6882602"/>
            <a:ext cx="419100" cy="419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F27FEE-FF84-BA76-3B31-1254F2E4C965}"/>
              </a:ext>
            </a:extLst>
          </p:cNvPr>
          <p:cNvSpPr txBox="1"/>
          <p:nvPr/>
        </p:nvSpPr>
        <p:spPr>
          <a:xfrm>
            <a:off x="5394960" y="6019800"/>
            <a:ext cx="10591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298929-A1A8-570D-F071-2D03872B1785}"/>
              </a:ext>
            </a:extLst>
          </p:cNvPr>
          <p:cNvSpPr txBox="1"/>
          <p:nvPr/>
        </p:nvSpPr>
        <p:spPr>
          <a:xfrm rot="14760000" flipV="1">
            <a:off x="1834309" y="10281926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Netball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EE8DDE-CBBE-873B-A338-96C5B792B5FD}"/>
              </a:ext>
            </a:extLst>
          </p:cNvPr>
          <p:cNvSpPr txBox="1"/>
          <p:nvPr/>
        </p:nvSpPr>
        <p:spPr>
          <a:xfrm rot="14700000" flipV="1">
            <a:off x="2523354" y="10286364"/>
            <a:ext cx="1554521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 panose="020F0502020204030204"/>
                <a:cs typeface="Calibri" panose="020F0502020204030204"/>
              </a:rPr>
              <a:t>T</a:t>
            </a:r>
            <a:r>
              <a:rPr lang="en-GB" sz="2000" b="1" dirty="0">
                <a:ea typeface="Calibri" panose="020F0502020204030204"/>
                <a:cs typeface="Calibri" panose="020F0502020204030204"/>
              </a:rPr>
              <a:t>able Tennis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F43928-9BC0-5ADA-A822-8CF341E7616C}"/>
              </a:ext>
            </a:extLst>
          </p:cNvPr>
          <p:cNvSpPr txBox="1"/>
          <p:nvPr/>
        </p:nvSpPr>
        <p:spPr>
          <a:xfrm rot="14100000" flipV="1">
            <a:off x="5392228" y="10546799"/>
            <a:ext cx="1511849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cs typeface="Calibri"/>
              </a:rPr>
              <a:t>G</a:t>
            </a:r>
            <a:r>
              <a:rPr lang="en-GB" sz="2000" b="1" dirty="0" err="1">
                <a:cs typeface="Calibri"/>
              </a:rPr>
              <a:t>ymnastics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94B56-9492-CC74-86D4-5AAAE7D376F4}"/>
              </a:ext>
            </a:extLst>
          </p:cNvPr>
          <p:cNvSpPr txBox="1"/>
          <p:nvPr/>
        </p:nvSpPr>
        <p:spPr>
          <a:xfrm rot="13980000" flipV="1">
            <a:off x="6263621" y="10464481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Football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6D635A-6974-6DF8-E082-7C4A9BD17CFC}"/>
              </a:ext>
            </a:extLst>
          </p:cNvPr>
          <p:cNvSpPr txBox="1"/>
          <p:nvPr/>
        </p:nvSpPr>
        <p:spPr>
          <a:xfrm rot="10301010" flipV="1">
            <a:off x="97517" y="6903052"/>
            <a:ext cx="1533185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M</a:t>
            </a:r>
            <a:r>
              <a:rPr lang="en-GB" sz="2000" b="1" dirty="0" err="1">
                <a:ea typeface="Calibri"/>
                <a:cs typeface="Calibri"/>
              </a:rPr>
              <a:t>ulti</a:t>
            </a:r>
            <a:r>
              <a:rPr lang="en-GB" sz="2000" b="1" dirty="0">
                <a:ea typeface="Calibri"/>
                <a:cs typeface="Calibri"/>
              </a:rPr>
              <a:t> Sports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D2D582-D4A0-0FCD-A3D3-62FC1BBF4FE0}"/>
              </a:ext>
            </a:extLst>
          </p:cNvPr>
          <p:cNvSpPr txBox="1"/>
          <p:nvPr/>
        </p:nvSpPr>
        <p:spPr>
          <a:xfrm rot="9000000" flipV="1">
            <a:off x="7979077" y="8916421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Hockey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7393AE-AB38-87C6-112A-BB932DD842E9}"/>
              </a:ext>
            </a:extLst>
          </p:cNvPr>
          <p:cNvSpPr txBox="1"/>
          <p:nvPr/>
        </p:nvSpPr>
        <p:spPr>
          <a:xfrm rot="7200000" flipV="1">
            <a:off x="6634909" y="7934965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C</a:t>
            </a:r>
            <a:r>
              <a:rPr lang="en-GB" sz="2000" b="1" dirty="0">
                <a:ea typeface="Calibri"/>
                <a:cs typeface="Calibri"/>
              </a:rPr>
              <a:t>ricket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3CB428-3889-DBD6-B2D9-739562DCEA36}"/>
              </a:ext>
            </a:extLst>
          </p:cNvPr>
          <p:cNvSpPr txBox="1"/>
          <p:nvPr/>
        </p:nvSpPr>
        <p:spPr>
          <a:xfrm rot="7200000" flipV="1">
            <a:off x="5568109" y="7998973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Athletics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E1EA9A-6283-7257-BF45-ECFB221195D1}"/>
              </a:ext>
            </a:extLst>
          </p:cNvPr>
          <p:cNvSpPr txBox="1"/>
          <p:nvPr/>
        </p:nvSpPr>
        <p:spPr>
          <a:xfrm rot="14400000" flipV="1">
            <a:off x="737857" y="10322676"/>
            <a:ext cx="1737132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F</a:t>
            </a:r>
            <a:r>
              <a:rPr lang="en-GB" sz="2000" b="1" dirty="0" err="1">
                <a:ea typeface="Calibri"/>
                <a:cs typeface="Calibri"/>
              </a:rPr>
              <a:t>undamental</a:t>
            </a:r>
            <a:r>
              <a:rPr lang="en-GB" sz="2000" b="1" dirty="0">
                <a:ea typeface="Calibri"/>
                <a:cs typeface="Calibri"/>
              </a:rPr>
              <a:t> movement skills/baseline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379238-8145-FA8E-B85C-593E98740254}"/>
              </a:ext>
            </a:extLst>
          </p:cNvPr>
          <p:cNvSpPr txBox="1"/>
          <p:nvPr/>
        </p:nvSpPr>
        <p:spPr>
          <a:xfrm rot="7200000" flipV="1">
            <a:off x="2124157" y="8044223"/>
            <a:ext cx="159719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Netball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EE3DB3-A8AC-4676-A297-3F97C67F7BC1}"/>
              </a:ext>
            </a:extLst>
          </p:cNvPr>
          <p:cNvSpPr txBox="1"/>
          <p:nvPr/>
        </p:nvSpPr>
        <p:spPr>
          <a:xfrm rot="7200000" flipV="1">
            <a:off x="2711280" y="8183010"/>
            <a:ext cx="1874561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Team building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AD7ABB-FFE8-CE42-11C4-5106C1935407}"/>
              </a:ext>
            </a:extLst>
          </p:cNvPr>
          <p:cNvSpPr txBox="1"/>
          <p:nvPr/>
        </p:nvSpPr>
        <p:spPr>
          <a:xfrm rot="7200000" flipV="1">
            <a:off x="1237632" y="8031387"/>
            <a:ext cx="1869805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 panose="020F0502020204030204"/>
                <a:cs typeface="Calibri" panose="020F0502020204030204"/>
              </a:rPr>
              <a:t>T</a:t>
            </a:r>
            <a:r>
              <a:rPr lang="en-GB" sz="2000" b="1" dirty="0" err="1">
                <a:ea typeface="Calibri" panose="020F0502020204030204"/>
                <a:cs typeface="Calibri" panose="020F0502020204030204"/>
              </a:rPr>
              <a:t>rampolining</a:t>
            </a:r>
            <a:endParaRPr lang="en-GB" sz="20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27F681-5108-2263-C2F8-FB1724DCDAC0}"/>
              </a:ext>
            </a:extLst>
          </p:cNvPr>
          <p:cNvSpPr txBox="1"/>
          <p:nvPr/>
        </p:nvSpPr>
        <p:spPr>
          <a:xfrm rot="8100000" flipV="1">
            <a:off x="399842" y="8097665"/>
            <a:ext cx="170387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Basketball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46B79A-F1E7-10F4-ADBF-AF0B4A7FECB7}"/>
              </a:ext>
            </a:extLst>
          </p:cNvPr>
          <p:cNvSpPr txBox="1"/>
          <p:nvPr/>
        </p:nvSpPr>
        <p:spPr>
          <a:xfrm rot="8880000" flipV="1">
            <a:off x="298117" y="7508245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Football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03B0EC-4956-9449-588B-A4403F2E566C}"/>
              </a:ext>
            </a:extLst>
          </p:cNvPr>
          <p:cNvSpPr txBox="1"/>
          <p:nvPr/>
        </p:nvSpPr>
        <p:spPr>
          <a:xfrm rot="11965362" flipV="1">
            <a:off x="127748" y="6197137"/>
            <a:ext cx="1469177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Table Tennis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729399-8FDA-6E68-F558-66C1E79882FC}"/>
              </a:ext>
            </a:extLst>
          </p:cNvPr>
          <p:cNvSpPr txBox="1"/>
          <p:nvPr/>
        </p:nvSpPr>
        <p:spPr>
          <a:xfrm rot="14220000" flipV="1">
            <a:off x="712403" y="5841056"/>
            <a:ext cx="1533185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Hockey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FF54CB-A4C8-1EFB-5F9F-AAE2FA0C2384}"/>
              </a:ext>
            </a:extLst>
          </p:cNvPr>
          <p:cNvSpPr txBox="1"/>
          <p:nvPr/>
        </p:nvSpPr>
        <p:spPr>
          <a:xfrm rot="14400000" flipV="1">
            <a:off x="1599613" y="5758693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Cricket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6AC95A-278B-AF32-E067-95DF574FF444}"/>
              </a:ext>
            </a:extLst>
          </p:cNvPr>
          <p:cNvSpPr txBox="1"/>
          <p:nvPr/>
        </p:nvSpPr>
        <p:spPr>
          <a:xfrm rot="14640000" flipV="1">
            <a:off x="2303701" y="5737357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Athletics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288903-B90D-E2CE-71A6-86A2B92908AA}"/>
              </a:ext>
            </a:extLst>
          </p:cNvPr>
          <p:cNvSpPr txBox="1"/>
          <p:nvPr/>
        </p:nvSpPr>
        <p:spPr>
          <a:xfrm rot="15240000" flipV="1">
            <a:off x="3050461" y="5737357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Rounders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264670-509C-CB33-F400-800B3890C23A}"/>
              </a:ext>
            </a:extLst>
          </p:cNvPr>
          <p:cNvSpPr txBox="1"/>
          <p:nvPr/>
        </p:nvSpPr>
        <p:spPr>
          <a:xfrm rot="14460000" flipV="1">
            <a:off x="5290741" y="6100069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Football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B8D348-BB4F-099F-CA30-010CFB82A747}"/>
              </a:ext>
            </a:extLst>
          </p:cNvPr>
          <p:cNvSpPr txBox="1"/>
          <p:nvPr/>
        </p:nvSpPr>
        <p:spPr>
          <a:xfrm rot="14340000" flipV="1">
            <a:off x="5888348" y="6008666"/>
            <a:ext cx="159719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Table Tennis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B22EB9-1D08-09FD-1E3A-00D362002E49}"/>
              </a:ext>
            </a:extLst>
          </p:cNvPr>
          <p:cNvSpPr txBox="1"/>
          <p:nvPr/>
        </p:nvSpPr>
        <p:spPr>
          <a:xfrm rot="14400000" flipV="1">
            <a:off x="6805597" y="5886709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Hockey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97957B-0E28-FAD5-5359-CABF8A1D08FD}"/>
              </a:ext>
            </a:extLst>
          </p:cNvPr>
          <p:cNvSpPr txBox="1"/>
          <p:nvPr/>
        </p:nvSpPr>
        <p:spPr>
          <a:xfrm rot="11889962" flipV="1">
            <a:off x="7780219" y="6012456"/>
            <a:ext cx="1575857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Trampolining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E084C2-2F64-82E6-6BEA-482C156C9286}"/>
              </a:ext>
            </a:extLst>
          </p:cNvPr>
          <p:cNvSpPr txBox="1"/>
          <p:nvPr/>
        </p:nvSpPr>
        <p:spPr>
          <a:xfrm rot="11577485" flipV="1">
            <a:off x="8077899" y="5364681"/>
            <a:ext cx="1618529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Handball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4707FE6-D10D-17C4-DF8D-06E8064CC223}"/>
              </a:ext>
            </a:extLst>
          </p:cNvPr>
          <p:cNvSpPr txBox="1"/>
          <p:nvPr/>
        </p:nvSpPr>
        <p:spPr>
          <a:xfrm rot="9360000" flipV="1">
            <a:off x="7560580" y="4055573"/>
            <a:ext cx="1533185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Rugby/Tag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1B0112-2813-5B03-AA2D-5D0329B44DDC}"/>
              </a:ext>
            </a:extLst>
          </p:cNvPr>
          <p:cNvSpPr txBox="1"/>
          <p:nvPr/>
        </p:nvSpPr>
        <p:spPr>
          <a:xfrm rot="8460000" flipV="1">
            <a:off x="6874466" y="3676726"/>
            <a:ext cx="1789217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Rounders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0B906E7-FD67-9D6F-9DF7-7BED2CA8728C}"/>
              </a:ext>
            </a:extLst>
          </p:cNvPr>
          <p:cNvSpPr txBox="1"/>
          <p:nvPr/>
        </p:nvSpPr>
        <p:spPr>
          <a:xfrm rot="7740000" flipV="1">
            <a:off x="6250861" y="3753109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Athletics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9027B3-4B48-72A1-AE70-E075CF3D4FE9}"/>
              </a:ext>
            </a:extLst>
          </p:cNvPr>
          <p:cNvSpPr txBox="1"/>
          <p:nvPr/>
        </p:nvSpPr>
        <p:spPr>
          <a:xfrm rot="7380000" flipV="1">
            <a:off x="5354749" y="3753109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Softball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5CD31FD-5476-B65A-92A7-4387CD82344B}"/>
              </a:ext>
            </a:extLst>
          </p:cNvPr>
          <p:cNvSpPr txBox="1"/>
          <p:nvPr/>
        </p:nvSpPr>
        <p:spPr>
          <a:xfrm rot="7140000" flipV="1">
            <a:off x="3007789" y="4030477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Basketball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E5FEBE-0077-7EAC-9C09-ED0EF4A36605}"/>
              </a:ext>
            </a:extLst>
          </p:cNvPr>
          <p:cNvSpPr txBox="1"/>
          <p:nvPr/>
        </p:nvSpPr>
        <p:spPr>
          <a:xfrm rot="7680000" flipV="1">
            <a:off x="2154349" y="4009141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ea typeface="Calibri"/>
                <a:cs typeface="Calibri"/>
              </a:rPr>
              <a:t>Handball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3445C9-36B2-51D7-E054-11C6552DCC61}"/>
              </a:ext>
            </a:extLst>
          </p:cNvPr>
          <p:cNvSpPr txBox="1"/>
          <p:nvPr/>
        </p:nvSpPr>
        <p:spPr>
          <a:xfrm rot="8640000" flipV="1">
            <a:off x="1129400" y="3926456"/>
            <a:ext cx="1319825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Fitness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4994E7-B532-4F26-A39C-C51C460DB58C}"/>
              </a:ext>
            </a:extLst>
          </p:cNvPr>
          <p:cNvSpPr txBox="1"/>
          <p:nvPr/>
        </p:nvSpPr>
        <p:spPr>
          <a:xfrm rot="9660000" flipV="1">
            <a:off x="202030" y="3393034"/>
            <a:ext cx="1767881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Trampolining</a:t>
            </a:r>
            <a:endParaRPr lang="en-GB" sz="1600" b="1" dirty="0" err="1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496696-E376-8EEE-5979-D002FA677FD0}"/>
              </a:ext>
            </a:extLst>
          </p:cNvPr>
          <p:cNvSpPr txBox="1"/>
          <p:nvPr/>
        </p:nvSpPr>
        <p:spPr>
          <a:xfrm rot="10260000" flipV="1">
            <a:off x="64684" y="2565599"/>
            <a:ext cx="1831889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Hockey 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733619D-24A1-CB91-2F0B-8B029D65951A}"/>
              </a:ext>
            </a:extLst>
          </p:cNvPr>
          <p:cNvSpPr txBox="1"/>
          <p:nvPr/>
        </p:nvSpPr>
        <p:spPr>
          <a:xfrm rot="11760000" flipV="1">
            <a:off x="735968" y="1537355"/>
            <a:ext cx="1469177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Tag Rugby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252E256-9536-A7F4-AB7C-0E114F90B5D2}"/>
              </a:ext>
            </a:extLst>
          </p:cNvPr>
          <p:cNvSpPr txBox="1"/>
          <p:nvPr/>
        </p:nvSpPr>
        <p:spPr>
          <a:xfrm rot="14640000" flipV="1">
            <a:off x="1748965" y="1512829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Athletics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8AECF0D-EC79-3A70-B9F6-DF4C101F3E8B}"/>
              </a:ext>
            </a:extLst>
          </p:cNvPr>
          <p:cNvSpPr txBox="1"/>
          <p:nvPr/>
        </p:nvSpPr>
        <p:spPr>
          <a:xfrm rot="15180000" flipV="1">
            <a:off x="2474389" y="1491493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Cricket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3A7934-43B4-44BF-D5BF-EBD682474EB0}"/>
              </a:ext>
            </a:extLst>
          </p:cNvPr>
          <p:cNvSpPr txBox="1"/>
          <p:nvPr/>
        </p:nvSpPr>
        <p:spPr>
          <a:xfrm rot="8340000" flipV="1">
            <a:off x="7424341" y="8361685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R</a:t>
            </a:r>
            <a:r>
              <a:rPr lang="en-GB" sz="2000" b="1" dirty="0" err="1">
                <a:ea typeface="Calibri"/>
                <a:cs typeface="Calibri"/>
              </a:rPr>
              <a:t>ounders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7EE82C-B3C3-E073-5C53-0EDCF7623C19}"/>
              </a:ext>
            </a:extLst>
          </p:cNvPr>
          <p:cNvSpPr txBox="1"/>
          <p:nvPr/>
        </p:nvSpPr>
        <p:spPr>
          <a:xfrm rot="15420000" flipV="1">
            <a:off x="3199813" y="1470157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Rounders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1" name="Picture 27" descr="Basketball | Free Stock Photo | Illustration of a basketball | # 14503">
            <a:extLst>
              <a:ext uri="{FF2B5EF4-FFF2-40B4-BE49-F238E27FC236}">
                <a16:creationId xmlns:a16="http://schemas.microsoft.com/office/drawing/2014/main" id="{A5D30368-D7C5-312D-AB54-F44582E6D5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1032" y="9106953"/>
            <a:ext cx="716280" cy="716280"/>
          </a:xfrm>
          <a:prstGeom prst="rect">
            <a:avLst/>
          </a:prstGeom>
        </p:spPr>
      </p:pic>
      <p:pic>
        <p:nvPicPr>
          <p:cNvPr id="49" name="Picture 27" descr="Basketball | Free Stock Photo | Illustration of a basketball | # 14503">
            <a:extLst>
              <a:ext uri="{FF2B5EF4-FFF2-40B4-BE49-F238E27FC236}">
                <a16:creationId xmlns:a16="http://schemas.microsoft.com/office/drawing/2014/main" id="{334B7E19-49C6-12F6-ECC3-F3258C200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9688" y="2852928"/>
            <a:ext cx="716280" cy="716280"/>
          </a:xfrm>
          <a:prstGeom prst="rect">
            <a:avLst/>
          </a:prstGeom>
        </p:spPr>
      </p:pic>
      <p:pic>
        <p:nvPicPr>
          <p:cNvPr id="50" name="Picture 55" descr="Hockey stick and ball | Free SVG">
            <a:extLst>
              <a:ext uri="{FF2B5EF4-FFF2-40B4-BE49-F238E27FC236}">
                <a16:creationId xmlns:a16="http://schemas.microsoft.com/office/drawing/2014/main" id="{551ADEFB-016B-CE0B-A048-56DC491587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8992" y="9296400"/>
            <a:ext cx="737616" cy="609600"/>
          </a:xfrm>
          <a:prstGeom prst="rect">
            <a:avLst/>
          </a:prstGeom>
        </p:spPr>
      </p:pic>
      <p:pic>
        <p:nvPicPr>
          <p:cNvPr id="57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2CEF1E33-56EF-C534-312C-EA66304C52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450336" y="6697694"/>
            <a:ext cx="758951" cy="707707"/>
          </a:xfrm>
          <a:prstGeom prst="rect">
            <a:avLst/>
          </a:prstGeom>
        </p:spPr>
      </p:pic>
      <p:pic>
        <p:nvPicPr>
          <p:cNvPr id="69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61E5EC19-EFF7-752E-5273-0A5AE7CE68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788920" y="11114246"/>
            <a:ext cx="801623" cy="707707"/>
          </a:xfrm>
          <a:prstGeom prst="rect">
            <a:avLst/>
          </a:prstGeom>
        </p:spPr>
      </p:pic>
      <p:pic>
        <p:nvPicPr>
          <p:cNvPr id="70" name="Picture 71" descr="Runner Olympic Track · Free vector graphic on Pixabay">
            <a:extLst>
              <a:ext uri="{FF2B5EF4-FFF2-40B4-BE49-F238E27FC236}">
                <a16:creationId xmlns:a16="http://schemas.microsoft.com/office/drawing/2014/main" id="{1C2838DC-BF4B-F10B-D29F-5F674F77BA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040" y="917257"/>
            <a:ext cx="929640" cy="661797"/>
          </a:xfrm>
          <a:prstGeom prst="rect">
            <a:avLst/>
          </a:prstGeom>
        </p:spPr>
      </p:pic>
      <p:pic>
        <p:nvPicPr>
          <p:cNvPr id="72" name="Picture 71" descr="Runner Olympic Track · Free vector graphic on Pixabay">
            <a:extLst>
              <a:ext uri="{FF2B5EF4-FFF2-40B4-BE49-F238E27FC236}">
                <a16:creationId xmlns:a16="http://schemas.microsoft.com/office/drawing/2014/main" id="{3A88B940-867A-C813-34FC-AD60B74E11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0736" y="7083361"/>
            <a:ext cx="929640" cy="661797"/>
          </a:xfrm>
          <a:prstGeom prst="rect">
            <a:avLst/>
          </a:prstGeom>
        </p:spPr>
      </p:pic>
      <p:pic>
        <p:nvPicPr>
          <p:cNvPr id="74" name="Picture 74" descr="A picture containing aircraft, balloon, transport&#10;&#10;Description automatically generated">
            <a:extLst>
              <a:ext uri="{FF2B5EF4-FFF2-40B4-BE49-F238E27FC236}">
                <a16:creationId xmlns:a16="http://schemas.microsoft.com/office/drawing/2014/main" id="{1ED93E69-A603-7A0C-1C44-4572A8B8BC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677656" y="3189360"/>
            <a:ext cx="822959" cy="704831"/>
          </a:xfrm>
          <a:prstGeom prst="rect">
            <a:avLst/>
          </a:prstGeom>
        </p:spPr>
      </p:pic>
      <p:pic>
        <p:nvPicPr>
          <p:cNvPr id="75" name="Picture 75">
            <a:extLst>
              <a:ext uri="{FF2B5EF4-FFF2-40B4-BE49-F238E27FC236}">
                <a16:creationId xmlns:a16="http://schemas.microsoft.com/office/drawing/2014/main" id="{F00D9943-B9EC-7829-C54A-58DF6ADAD4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864096" y="4815840"/>
            <a:ext cx="673608" cy="609600"/>
          </a:xfrm>
          <a:prstGeom prst="rect">
            <a:avLst/>
          </a:prstGeom>
        </p:spPr>
      </p:pic>
      <p:pic>
        <p:nvPicPr>
          <p:cNvPr id="81" name="Picture 83">
            <a:extLst>
              <a:ext uri="{FF2B5EF4-FFF2-40B4-BE49-F238E27FC236}">
                <a16:creationId xmlns:a16="http://schemas.microsoft.com/office/drawing/2014/main" id="{71A7BC9C-727F-B7B6-1295-16E963673A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 rot="-1260000">
            <a:off x="5285232" y="9345265"/>
            <a:ext cx="822960" cy="703891"/>
          </a:xfrm>
          <a:prstGeom prst="rect">
            <a:avLst/>
          </a:prstGeom>
        </p:spPr>
      </p:pic>
      <p:pic>
        <p:nvPicPr>
          <p:cNvPr id="83" name="Picture 83" descr="Racket For Playing Table Tennis Free Stock Photo - Public Domain Pictures">
            <a:extLst>
              <a:ext uri="{FF2B5EF4-FFF2-40B4-BE49-F238E27FC236}">
                <a16:creationId xmlns:a16="http://schemas.microsoft.com/office/drawing/2014/main" id="{68926A72-7E9F-3EB8-C3C9-81009DCDB21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00288" y="10555224"/>
            <a:ext cx="993648" cy="972312"/>
          </a:xfrm>
          <a:prstGeom prst="rect">
            <a:avLst/>
          </a:prstGeom>
        </p:spPr>
      </p:pic>
      <p:pic>
        <p:nvPicPr>
          <p:cNvPr id="84" name="Picture 83" descr="Racket For Playing Table Tennis Free Stock Photo - Public Domain Pictures">
            <a:extLst>
              <a:ext uri="{FF2B5EF4-FFF2-40B4-BE49-F238E27FC236}">
                <a16:creationId xmlns:a16="http://schemas.microsoft.com/office/drawing/2014/main" id="{B538DED5-9623-C5C0-7E32-01373DABE62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2823" y="5620393"/>
            <a:ext cx="601125" cy="537127"/>
          </a:xfrm>
          <a:prstGeom prst="rect">
            <a:avLst/>
          </a:prstGeom>
        </p:spPr>
      </p:pic>
      <p:pic>
        <p:nvPicPr>
          <p:cNvPr id="88" name="Picture 27">
            <a:extLst>
              <a:ext uri="{FF2B5EF4-FFF2-40B4-BE49-F238E27FC236}">
                <a16:creationId xmlns:a16="http://schemas.microsoft.com/office/drawing/2014/main" id="{6ED245E2-7E9C-9623-4D9E-9DC7041B559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3777" y="4061753"/>
            <a:ext cx="753999" cy="711327"/>
          </a:xfrm>
          <a:prstGeom prst="rect">
            <a:avLst/>
          </a:prstGeom>
        </p:spPr>
      </p:pic>
      <p:pic>
        <p:nvPicPr>
          <p:cNvPr id="89" name="Picture 89" descr="Public Domain Clip Art Image | Illustration of a baseball | ID ...">
            <a:extLst>
              <a:ext uri="{FF2B5EF4-FFF2-40B4-BE49-F238E27FC236}">
                <a16:creationId xmlns:a16="http://schemas.microsoft.com/office/drawing/2014/main" id="{2DE0750A-3D2C-C9D7-1348-3DEAF65E571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77056" y="4865811"/>
            <a:ext cx="630935" cy="552330"/>
          </a:xfrm>
          <a:prstGeom prst="rect">
            <a:avLst/>
          </a:prstGeom>
        </p:spPr>
      </p:pic>
      <p:pic>
        <p:nvPicPr>
          <p:cNvPr id="90" name="Picture 55" descr="Hockey stick and ball | Free SVG">
            <a:extLst>
              <a:ext uri="{FF2B5EF4-FFF2-40B4-BE49-F238E27FC236}">
                <a16:creationId xmlns:a16="http://schemas.microsoft.com/office/drawing/2014/main" id="{FF90AAAD-BA68-7B46-2762-57BE8A6CB4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0824" y="2532888"/>
            <a:ext cx="737616" cy="652272"/>
          </a:xfrm>
          <a:prstGeom prst="rect">
            <a:avLst/>
          </a:prstGeom>
        </p:spPr>
      </p:pic>
      <p:pic>
        <p:nvPicPr>
          <p:cNvPr id="91" name="Picture 89" descr="Public Domain Clip Art Image | Illustration of a baseball | ID ...">
            <a:extLst>
              <a:ext uri="{FF2B5EF4-FFF2-40B4-BE49-F238E27FC236}">
                <a16:creationId xmlns:a16="http://schemas.microsoft.com/office/drawing/2014/main" id="{9751FEFF-2AD2-4257-B393-82D00FA1BD2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13248" y="7447466"/>
            <a:ext cx="630935" cy="552330"/>
          </a:xfrm>
          <a:prstGeom prst="rect">
            <a:avLst/>
          </a:prstGeom>
        </p:spPr>
      </p:pic>
      <p:pic>
        <p:nvPicPr>
          <p:cNvPr id="93" name="Picture 97">
            <a:extLst>
              <a:ext uri="{FF2B5EF4-FFF2-40B4-BE49-F238E27FC236}">
                <a16:creationId xmlns:a16="http://schemas.microsoft.com/office/drawing/2014/main" id="{0B49D66E-C1A5-1874-48FA-2B5B56FF7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5606104" y="4801292"/>
            <a:ext cx="742049" cy="568314"/>
          </a:xfrm>
          <a:prstGeom prst="rect">
            <a:avLst/>
          </a:prstGeom>
        </p:spPr>
      </p:pic>
      <p:pic>
        <p:nvPicPr>
          <p:cNvPr id="95" name="Picture 97">
            <a:extLst>
              <a:ext uri="{FF2B5EF4-FFF2-40B4-BE49-F238E27FC236}">
                <a16:creationId xmlns:a16="http://schemas.microsoft.com/office/drawing/2014/main" id="{C6BB8BFD-60E0-922A-5C4E-0297D3AD2DA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6664590" y="9350017"/>
            <a:ext cx="658923" cy="582168"/>
          </a:xfrm>
          <a:prstGeom prst="rect">
            <a:avLst/>
          </a:prstGeom>
        </p:spPr>
      </p:pic>
      <p:pic>
        <p:nvPicPr>
          <p:cNvPr id="99" name="Picture 89" descr="Icon&#10;&#10;Description automatically generated">
            <a:extLst>
              <a:ext uri="{FF2B5EF4-FFF2-40B4-BE49-F238E27FC236}">
                <a16:creationId xmlns:a16="http://schemas.microsoft.com/office/drawing/2014/main" id="{192DDAC1-BF0D-3610-60E1-E288C524884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1786128" y="6742176"/>
            <a:ext cx="1100328" cy="832104"/>
          </a:xfrm>
          <a:prstGeom prst="rect">
            <a:avLst/>
          </a:prstGeom>
        </p:spPr>
      </p:pic>
      <p:pic>
        <p:nvPicPr>
          <p:cNvPr id="100" name="Picture 100" descr="Shape, arrow&#10;&#10;Description automatically generated">
            <a:extLst>
              <a:ext uri="{FF2B5EF4-FFF2-40B4-BE49-F238E27FC236}">
                <a16:creationId xmlns:a16="http://schemas.microsoft.com/office/drawing/2014/main" id="{57F44B97-832D-F4CA-91D9-D2B6F30FE2B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3341578" y="9339902"/>
            <a:ext cx="1040754" cy="702703"/>
          </a:xfrm>
          <a:prstGeom prst="rect">
            <a:avLst/>
          </a:prstGeom>
        </p:spPr>
      </p:pic>
      <p:pic>
        <p:nvPicPr>
          <p:cNvPr id="104" name="Picture 94" descr="Clipart - Cricket">
            <a:extLst>
              <a:ext uri="{FF2B5EF4-FFF2-40B4-BE49-F238E27FC236}">
                <a16:creationId xmlns:a16="http://schemas.microsoft.com/office/drawing/2014/main" id="{0CD85B6A-5DA0-DE9F-30E7-060205E7723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44782" y="4655126"/>
            <a:ext cx="651165" cy="665019"/>
          </a:xfrm>
          <a:prstGeom prst="rect">
            <a:avLst/>
          </a:prstGeom>
        </p:spPr>
      </p:pic>
      <p:pic>
        <p:nvPicPr>
          <p:cNvPr id="107" name="Picture 119" descr="Lance Javelot Arbre · Images vectorielles gratuites sur Pixabay">
            <a:extLst>
              <a:ext uri="{FF2B5EF4-FFF2-40B4-BE49-F238E27FC236}">
                <a16:creationId xmlns:a16="http://schemas.microsoft.com/office/drawing/2014/main" id="{E014E5D4-86DA-CF20-85A3-71DCB4C3D3E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657109" y="2451742"/>
            <a:ext cx="955964" cy="804588"/>
          </a:xfrm>
          <a:prstGeom prst="rect">
            <a:avLst/>
          </a:prstGeom>
        </p:spPr>
      </p:pic>
      <p:pic>
        <p:nvPicPr>
          <p:cNvPr id="109" name="Picture 108" descr="Text, whiteboard&#10;&#10;Description automatically generated">
            <a:extLst>
              <a:ext uri="{FF2B5EF4-FFF2-40B4-BE49-F238E27FC236}">
                <a16:creationId xmlns:a16="http://schemas.microsoft.com/office/drawing/2014/main" id="{25C5C489-D258-6C4D-3952-7C632639479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5237019" y="2744364"/>
            <a:ext cx="748145" cy="718109"/>
          </a:xfrm>
          <a:prstGeom prst="rect">
            <a:avLst/>
          </a:prstGeom>
        </p:spPr>
      </p:pic>
      <p:pic>
        <p:nvPicPr>
          <p:cNvPr id="110" name="Picture 94" descr="Clipart - Cricket">
            <a:extLst>
              <a:ext uri="{FF2B5EF4-FFF2-40B4-BE49-F238E27FC236}">
                <a16:creationId xmlns:a16="http://schemas.microsoft.com/office/drawing/2014/main" id="{AD114DA8-3415-BFDD-6FC7-EF29B886E61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776854" y="7800107"/>
            <a:ext cx="651165" cy="665019"/>
          </a:xfrm>
          <a:prstGeom prst="rect">
            <a:avLst/>
          </a:prstGeom>
        </p:spPr>
      </p:pic>
      <p:pic>
        <p:nvPicPr>
          <p:cNvPr id="111" name="Picture 75">
            <a:extLst>
              <a:ext uri="{FF2B5EF4-FFF2-40B4-BE49-F238E27FC236}">
                <a16:creationId xmlns:a16="http://schemas.microsoft.com/office/drawing/2014/main" id="{F481CD3A-5296-454D-1489-52181FF4DA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16932" y="1920240"/>
            <a:ext cx="673608" cy="6096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F10BFB3-B9B6-334C-BD1D-0551B1DA8B2B}"/>
              </a:ext>
            </a:extLst>
          </p:cNvPr>
          <p:cNvSpPr txBox="1"/>
          <p:nvPr/>
        </p:nvSpPr>
        <p:spPr>
          <a:xfrm>
            <a:off x="119793" y="9009441"/>
            <a:ext cx="184184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>
                <a:highlight>
                  <a:srgbClr val="FFFF00"/>
                </a:highlight>
                <a:cs typeface="Calibri"/>
              </a:rPr>
              <a:t>ASSESSMENT AFTER EACH SPORT [4 weeks]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933381-7BBD-EF95-8AE6-57BD32D1A6B2}"/>
              </a:ext>
            </a:extLst>
          </p:cNvPr>
          <p:cNvSpPr txBox="1"/>
          <p:nvPr/>
        </p:nvSpPr>
        <p:spPr>
          <a:xfrm rot="15240000" flipV="1">
            <a:off x="5051951" y="1615531"/>
            <a:ext cx="132011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/>
                <a:cs typeface="Calibri"/>
              </a:rPr>
              <a:t>Invasion game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C26FB3-5DBC-E293-4A6D-FF131C29C498}"/>
              </a:ext>
            </a:extLst>
          </p:cNvPr>
          <p:cNvSpPr txBox="1"/>
          <p:nvPr/>
        </p:nvSpPr>
        <p:spPr>
          <a:xfrm rot="15240000" flipV="1">
            <a:off x="5975555" y="1572573"/>
            <a:ext cx="132011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Net/wall Game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7D37E18-E4D0-3911-3885-ABACF373DE16}"/>
              </a:ext>
            </a:extLst>
          </p:cNvPr>
          <p:cNvSpPr txBox="1"/>
          <p:nvPr/>
        </p:nvSpPr>
        <p:spPr>
          <a:xfrm rot="15240000" flipV="1">
            <a:off x="6920639" y="1508135"/>
            <a:ext cx="132011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Invasion Game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9F21B4C-8739-A2FD-0818-F2D3EE2E4F3D}"/>
              </a:ext>
            </a:extLst>
          </p:cNvPr>
          <p:cNvSpPr txBox="1"/>
          <p:nvPr/>
        </p:nvSpPr>
        <p:spPr>
          <a:xfrm rot="15240000" flipV="1">
            <a:off x="7930161" y="1418684"/>
            <a:ext cx="1320111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ea typeface="Calibri" panose="020F0502020204030204"/>
                <a:cs typeface="Calibri" panose="020F0502020204030204"/>
              </a:rPr>
              <a:t>Striking and Fielding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0E95FDC-0481-456C-9AF3-BDA8281D5F04}"/>
              </a:ext>
            </a:extLst>
          </p:cNvPr>
          <p:cNvSpPr txBox="1"/>
          <p:nvPr/>
        </p:nvSpPr>
        <p:spPr>
          <a:xfrm>
            <a:off x="7871170" y="6617897"/>
            <a:ext cx="173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FF"/>
                </a:highlight>
              </a:rPr>
              <a:t>Leadership focus KS3: Lead a warm up</a:t>
            </a:r>
            <a:endParaRPr lang="en-GB" dirty="0">
              <a:highlight>
                <a:srgbClr val="FF00FF"/>
              </a:highlight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6A8B63-CA85-4CAE-9602-C887228427BD}"/>
              </a:ext>
            </a:extLst>
          </p:cNvPr>
          <p:cNvSpPr txBox="1"/>
          <p:nvPr/>
        </p:nvSpPr>
        <p:spPr>
          <a:xfrm>
            <a:off x="-40860" y="4697063"/>
            <a:ext cx="1367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FF"/>
                </a:highlight>
              </a:rPr>
              <a:t>Leadership focus KS4: Lead a drill</a:t>
            </a:r>
            <a:endParaRPr lang="en-GB" dirty="0">
              <a:highlight>
                <a:srgbClr val="FF00FF"/>
              </a:highligh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2D6E633-63CA-4493-974F-B9E9FB46994B}"/>
              </a:ext>
            </a:extLst>
          </p:cNvPr>
          <p:cNvSpPr txBox="1"/>
          <p:nvPr/>
        </p:nvSpPr>
        <p:spPr>
          <a:xfrm rot="13980000" flipV="1">
            <a:off x="6984489" y="10333720"/>
            <a:ext cx="1277153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cs typeface="Calibri"/>
              </a:rPr>
              <a:t>H</a:t>
            </a:r>
            <a:r>
              <a:rPr lang="en-GB" sz="2000" b="1" dirty="0" err="1">
                <a:cs typeface="Calibri"/>
              </a:rPr>
              <a:t>ockey</a:t>
            </a:r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CFC3ACA-1FB8-476C-95F3-2607D78DA881}"/>
              </a:ext>
            </a:extLst>
          </p:cNvPr>
          <p:cNvSpPr txBox="1"/>
          <p:nvPr/>
        </p:nvSpPr>
        <p:spPr>
          <a:xfrm rot="10461938" flipV="1">
            <a:off x="7879336" y="4712219"/>
            <a:ext cx="1533185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M</a:t>
            </a:r>
            <a:r>
              <a:rPr lang="en-GB" sz="2000" b="1" dirty="0" err="1">
                <a:ea typeface="Calibri"/>
                <a:cs typeface="Calibri"/>
              </a:rPr>
              <a:t>ulti</a:t>
            </a:r>
            <a:r>
              <a:rPr lang="en-GB" sz="2000" b="1" dirty="0">
                <a:ea typeface="Calibri"/>
                <a:cs typeface="Calibri"/>
              </a:rPr>
              <a:t> Sports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62B3281-6F94-4848-8F40-6798DD9A0084}"/>
              </a:ext>
            </a:extLst>
          </p:cNvPr>
          <p:cNvSpPr txBox="1"/>
          <p:nvPr/>
        </p:nvSpPr>
        <p:spPr>
          <a:xfrm rot="11460000" flipV="1">
            <a:off x="7795047" y="9962694"/>
            <a:ext cx="1533185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M</a:t>
            </a:r>
            <a:r>
              <a:rPr lang="en-GB" sz="2000" b="1" dirty="0" err="1">
                <a:ea typeface="Calibri"/>
                <a:cs typeface="Calibri"/>
              </a:rPr>
              <a:t>ulti</a:t>
            </a:r>
            <a:r>
              <a:rPr lang="en-GB" sz="2000" b="1" dirty="0">
                <a:ea typeface="Calibri"/>
                <a:cs typeface="Calibri"/>
              </a:rPr>
              <a:t> Sports</a:t>
            </a:r>
            <a:endParaRPr lang="en-GB" sz="1600" b="1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8BFA69A2-ED50-4B82-B4FA-D682548F17E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3233" y="1808816"/>
            <a:ext cx="170093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22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2848</TotalTime>
  <Words>360</Words>
  <Application>Microsoft Office PowerPoint</Application>
  <PresentationFormat>A3 Paper (297x420 mm)</PresentationFormat>
  <Paragraphs>203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Coad</dc:creator>
  <cp:lastModifiedBy>Nicholas D'arcy - RFSS</cp:lastModifiedBy>
  <cp:revision>808</cp:revision>
  <cp:lastPrinted>2020-02-28T14:35:40Z</cp:lastPrinted>
  <dcterms:created xsi:type="dcterms:W3CDTF">2020-02-27T18:15:42Z</dcterms:created>
  <dcterms:modified xsi:type="dcterms:W3CDTF">2025-02-13T10:57:22Z</dcterms:modified>
</cp:coreProperties>
</file>